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1.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5.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7.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327" r:id="rId3"/>
    <p:sldId id="259" r:id="rId4"/>
    <p:sldId id="260" r:id="rId5"/>
    <p:sldId id="2145705067" r:id="rId6"/>
    <p:sldId id="2145705061" r:id="rId7"/>
    <p:sldId id="263" r:id="rId8"/>
    <p:sldId id="264" r:id="rId9"/>
    <p:sldId id="2145705053" r:id="rId10"/>
    <p:sldId id="331" r:id="rId11"/>
    <p:sldId id="2145705051" r:id="rId12"/>
    <p:sldId id="267" r:id="rId13"/>
    <p:sldId id="268" r:id="rId14"/>
    <p:sldId id="2145705054" r:id="rId15"/>
    <p:sldId id="2145705055" r:id="rId16"/>
    <p:sldId id="2145705060" r:id="rId17"/>
    <p:sldId id="2145705058" r:id="rId18"/>
    <p:sldId id="2145705059" r:id="rId19"/>
    <p:sldId id="273" r:id="rId20"/>
    <p:sldId id="2145705062" r:id="rId21"/>
    <p:sldId id="2145705064" r:id="rId22"/>
    <p:sldId id="2141411734" r:id="rId23"/>
    <p:sldId id="2145705057" r:id="rId24"/>
    <p:sldId id="280" r:id="rId25"/>
    <p:sldId id="281" r:id="rId26"/>
    <p:sldId id="283" r:id="rId27"/>
    <p:sldId id="284" r:id="rId28"/>
    <p:sldId id="285" r:id="rId29"/>
    <p:sldId id="286"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cy, Leslie (EHS)" initials="DL(" lastIdx="4" clrIdx="0">
    <p:extLst/>
  </p:cmAuthor>
  <p:cmAuthor id="2" name="Sudders, Marylou (EHS)" initials="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99CCFF"/>
    <a:srgbClr val="FFC000"/>
    <a:srgbClr val="C9E7CA"/>
    <a:srgbClr val="5BB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autoAdjust="0"/>
  </p:normalViewPr>
  <p:slideViewPr>
    <p:cSldViewPr snapToGrid="0">
      <p:cViewPr varScale="1">
        <p:scale>
          <a:sx n="69" d="100"/>
          <a:sy n="69" d="100"/>
        </p:scale>
        <p:origin x="560" y="44"/>
      </p:cViewPr>
      <p:guideLst>
        <p:guide orient="horz" pos="2160"/>
        <p:guide pos="3840"/>
      </p:guideLst>
    </p:cSldViewPr>
  </p:slideViewPr>
  <p:outlineViewPr>
    <p:cViewPr>
      <p:scale>
        <a:sx n="33" d="100"/>
        <a:sy n="33" d="100"/>
      </p:scale>
      <p:origin x="0" y="-10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759358288770054E-2"/>
          <c:y val="3.0214991284137127E-2"/>
          <c:w val="0.93048128342245984"/>
          <c:h val="0.93957001743172575"/>
        </c:manualLayout>
      </c:layout>
      <c:barChart>
        <c:barDir val="bar"/>
        <c:grouping val="stacked"/>
        <c:varyColors val="0"/>
        <c:ser>
          <c:idx val="0"/>
          <c:order val="0"/>
          <c:spPr>
            <a:solidFill>
              <a:srgbClr val="808080"/>
            </a:solidFill>
            <a:ln>
              <a:noFill/>
            </a:ln>
          </c:spPr>
          <c:invertIfNegative val="0"/>
          <c:dPt>
            <c:idx val="2"/>
            <c:invertIfNegative val="0"/>
            <c:bubble3D val="0"/>
            <c:spPr>
              <a:solidFill>
                <a:srgbClr val="C41300"/>
              </a:solidFill>
              <a:ln>
                <a:noFill/>
              </a:ln>
            </c:spPr>
            <c:extLst>
              <c:ext xmlns:c16="http://schemas.microsoft.com/office/drawing/2014/chart" uri="{C3380CC4-5D6E-409C-BE32-E72D297353CC}">
                <c16:uniqueId val="{00000000-9EEA-494D-97A6-4CFB289B943F}"/>
              </c:ext>
            </c:extLst>
          </c:dPt>
          <c:val>
            <c:numRef>
              <c:f>Sheet1!$A$1:$J$1</c:f>
              <c:numCache>
                <c:formatCode>General</c:formatCode>
                <c:ptCount val="10"/>
                <c:pt idx="0">
                  <c:v>1732</c:v>
                </c:pt>
                <c:pt idx="1">
                  <c:v>1582</c:v>
                </c:pt>
                <c:pt idx="2">
                  <c:v>1149</c:v>
                </c:pt>
                <c:pt idx="3">
                  <c:v>1098</c:v>
                </c:pt>
                <c:pt idx="4">
                  <c:v>961</c:v>
                </c:pt>
                <c:pt idx="5">
                  <c:v>923</c:v>
                </c:pt>
                <c:pt idx="6">
                  <c:v>697</c:v>
                </c:pt>
                <c:pt idx="7">
                  <c:v>688</c:v>
                </c:pt>
                <c:pt idx="8">
                  <c:v>652</c:v>
                </c:pt>
                <c:pt idx="9">
                  <c:v>564</c:v>
                </c:pt>
              </c:numCache>
            </c:numRef>
          </c:val>
          <c:extLst>
            <c:ext xmlns:c16="http://schemas.microsoft.com/office/drawing/2014/chart" uri="{C3380CC4-5D6E-409C-BE32-E72D297353CC}">
              <c16:uniqueId val="{00000001-9EEA-494D-97A6-4CFB289B943F}"/>
            </c:ext>
          </c:extLst>
        </c:ser>
        <c:dLbls>
          <c:showLegendKey val="0"/>
          <c:showVal val="0"/>
          <c:showCatName val="0"/>
          <c:showSerName val="0"/>
          <c:showPercent val="0"/>
          <c:showBubbleSize val="0"/>
        </c:dLbls>
        <c:gapWidth val="60"/>
        <c:overlap val="100"/>
        <c:axId val="622651392"/>
        <c:axId val="1"/>
      </c:barChart>
      <c:catAx>
        <c:axId val="622651392"/>
        <c:scaling>
          <c:orientation val="maxMin"/>
        </c:scaling>
        <c:delete val="0"/>
        <c:axPos val="l"/>
        <c:majorGridlines>
          <c:spPr>
            <a:ln>
              <a:noFill/>
            </a:ln>
          </c:spPr>
        </c:majorGridlines>
        <c:majorTickMark val="none"/>
        <c:minorTickMark val="none"/>
        <c:tickLblPos val="none"/>
        <c:spPr>
          <a:ln w="9525" algn="ctr">
            <a:solidFill>
              <a:srgbClr val="808080"/>
            </a:solidFill>
            <a:prstDash val="solid"/>
          </a:ln>
        </c:spPr>
        <c:crossAx val="1"/>
        <c:crosses val="min"/>
        <c:auto val="0"/>
        <c:lblAlgn val="ctr"/>
        <c:lblOffset val="100"/>
        <c:noMultiLvlLbl val="0"/>
      </c:catAx>
      <c:valAx>
        <c:axId val="1"/>
        <c:scaling>
          <c:orientation val="minMax"/>
          <c:max val="1732"/>
          <c:min val="0"/>
        </c:scaling>
        <c:delete val="1"/>
        <c:axPos val="b"/>
        <c:numFmt formatCode="General" sourceLinked="1"/>
        <c:majorTickMark val="out"/>
        <c:minorTickMark val="none"/>
        <c:tickLblPos val="nextTo"/>
        <c:crossAx val="622651392"/>
        <c:crosses val="max"/>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20210664911121E-2"/>
          <c:y val="9.465648854961832E-2"/>
          <c:w val="0.90816326530612246"/>
          <c:h val="0.81068702290076333"/>
        </c:manualLayout>
      </c:layout>
      <c:scatterChart>
        <c:scatterStyle val="lineMarker"/>
        <c:varyColors val="0"/>
        <c:ser>
          <c:idx val="0"/>
          <c:order val="0"/>
          <c:spPr>
            <a:ln w="38100" algn="ctr">
              <a:solidFill>
                <a:schemeClr val="accent6"/>
              </a:solidFill>
              <a:prstDash val="solid"/>
            </a:ln>
          </c:spPr>
          <c:marker>
            <c:symbol val="none"/>
          </c:marker>
          <c:dLbls>
            <c:dLbl>
              <c:idx val="0"/>
              <c:layout>
                <c:manualLayout>
                  <c:x val="2.0078999341672153E-2"/>
                  <c:y val="-0.16946564885496182"/>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A6D-4ACC-BDBE-38085BB67602}"/>
                </c:ext>
              </c:extLst>
            </c:dLbl>
            <c:dLbl>
              <c:idx val="1"/>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A6D-4ACC-BDBE-38085BB67602}"/>
                </c:ext>
              </c:extLst>
            </c:dLbl>
            <c:dLbl>
              <c:idx val="2"/>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A6D-4ACC-BDBE-38085BB67602}"/>
                </c:ext>
              </c:extLst>
            </c:dLbl>
            <c:dLbl>
              <c:idx val="3"/>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7A6D-4ACC-BDBE-38085BB67602}"/>
                </c:ext>
              </c:extLst>
            </c:dLbl>
            <c:dLbl>
              <c:idx val="4"/>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7A6D-4ACC-BDBE-38085BB67602}"/>
                </c:ext>
              </c:extLst>
            </c:dLbl>
            <c:dLbl>
              <c:idx val="5"/>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7A6D-4ACC-BDBE-38085BB67602}"/>
                </c:ext>
              </c:extLst>
            </c:dLbl>
            <c:dLbl>
              <c:idx val="6"/>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7A6D-4ACC-BDBE-38085BB67602}"/>
                </c:ext>
              </c:extLst>
            </c:dLbl>
            <c:dLbl>
              <c:idx val="7"/>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7A6D-4ACC-BDBE-38085BB67602}"/>
                </c:ext>
              </c:extLst>
            </c:dLbl>
            <c:dLbl>
              <c:idx val="8"/>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7A6D-4ACC-BDBE-38085BB67602}"/>
                </c:ext>
              </c:extLst>
            </c:dLbl>
            <c:dLbl>
              <c:idx val="9"/>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7A6D-4ACC-BDBE-38085BB67602}"/>
                </c:ext>
              </c:extLst>
            </c:dLbl>
            <c:dLbl>
              <c:idx val="10"/>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7A6D-4ACC-BDBE-38085BB67602}"/>
                </c:ext>
              </c:extLst>
            </c:dLbl>
            <c:dLbl>
              <c:idx val="11"/>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7A6D-4ACC-BDBE-38085BB67602}"/>
                </c:ext>
              </c:extLst>
            </c:dLbl>
            <c:dLbl>
              <c:idx val="12"/>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7A6D-4ACC-BDBE-38085BB67602}"/>
                </c:ext>
              </c:extLst>
            </c:dLbl>
            <c:dLbl>
              <c:idx val="13"/>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7A6D-4ACC-BDBE-38085BB67602}"/>
                </c:ext>
              </c:extLst>
            </c:dLbl>
            <c:dLbl>
              <c:idx val="14"/>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7A6D-4ACC-BDBE-38085BB67602}"/>
                </c:ext>
              </c:extLst>
            </c:dLbl>
            <c:dLbl>
              <c:idx val="15"/>
              <c:layout>
                <c:manualLayout>
                  <c:x val="0"/>
                  <c:y val="-0.10534351145038168"/>
                </c:manualLayout>
              </c:layout>
              <c:numFmt formatCode="#,##0.0;&quot;-&quot;#,##0.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7A6D-4ACC-BDBE-38085BB676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Sheet1!$A$1:$Q$1</c:f>
              <c:numCache>
                <c:formatCode>General</c:formatCode>
                <c:ptCount val="17"/>
                <c:pt idx="0">
                  <c:v>18383</c:v>
                </c:pt>
                <c:pt idx="1">
                  <c:v>18384</c:v>
                </c:pt>
                <c:pt idx="2">
                  <c:v>18385</c:v>
                </c:pt>
                <c:pt idx="3">
                  <c:v>18386</c:v>
                </c:pt>
                <c:pt idx="4">
                  <c:v>18387</c:v>
                </c:pt>
                <c:pt idx="5">
                  <c:v>18388</c:v>
                </c:pt>
                <c:pt idx="6">
                  <c:v>18389</c:v>
                </c:pt>
                <c:pt idx="7">
                  <c:v>18390</c:v>
                </c:pt>
                <c:pt idx="8">
                  <c:v>18391</c:v>
                </c:pt>
                <c:pt idx="9">
                  <c:v>18392</c:v>
                </c:pt>
                <c:pt idx="10">
                  <c:v>18393</c:v>
                </c:pt>
                <c:pt idx="11">
                  <c:v>18394</c:v>
                </c:pt>
                <c:pt idx="12">
                  <c:v>18395</c:v>
                </c:pt>
                <c:pt idx="13">
                  <c:v>18396</c:v>
                </c:pt>
                <c:pt idx="14">
                  <c:v>18397</c:v>
                </c:pt>
                <c:pt idx="15">
                  <c:v>18398</c:v>
                </c:pt>
                <c:pt idx="16">
                  <c:v>18399</c:v>
                </c:pt>
              </c:numCache>
            </c:numRef>
          </c:xVal>
          <c:yVal>
            <c:numRef>
              <c:f>Sheet1!$A$2:$Q$2</c:f>
              <c:numCache>
                <c:formatCode>General</c:formatCode>
                <c:ptCount val="17"/>
                <c:pt idx="0">
                  <c:v>16.492190202836898</c:v>
                </c:pt>
                <c:pt idx="1">
                  <c:v>16.097352136064661</c:v>
                </c:pt>
                <c:pt idx="2">
                  <c:v>15.904796417570472</c:v>
                </c:pt>
                <c:pt idx="3">
                  <c:v>15.334064924458962</c:v>
                </c:pt>
                <c:pt idx="4">
                  <c:v>14.797676103787138</c:v>
                </c:pt>
                <c:pt idx="5">
                  <c:v>14.075624952702873</c:v>
                </c:pt>
                <c:pt idx="6">
                  <c:v>13.692719635537621</c:v>
                </c:pt>
                <c:pt idx="7">
                  <c:v>13.111586324169735</c:v>
                </c:pt>
                <c:pt idx="8">
                  <c:v>12.934007212614176</c:v>
                </c:pt>
                <c:pt idx="9">
                  <c:v>12.817776577063352</c:v>
                </c:pt>
                <c:pt idx="10">
                  <c:v>12.214322682574705</c:v>
                </c:pt>
                <c:pt idx="11">
                  <c:v>11.746422058904789</c:v>
                </c:pt>
                <c:pt idx="12">
                  <c:v>11.325699310659147</c:v>
                </c:pt>
                <c:pt idx="13">
                  <c:v>10.870479699444436</c:v>
                </c:pt>
                <c:pt idx="14">
                  <c:v>10.464021727389165</c:v>
                </c:pt>
                <c:pt idx="15">
                  <c:v>10.370808095730537</c:v>
                </c:pt>
              </c:numCache>
            </c:numRef>
          </c:yVal>
          <c:smooth val="0"/>
          <c:extLst>
            <c:ext xmlns:c16="http://schemas.microsoft.com/office/drawing/2014/chart" uri="{C3380CC4-5D6E-409C-BE32-E72D297353CC}">
              <c16:uniqueId val="{00000010-7A6D-4ACC-BDBE-38085BB67602}"/>
            </c:ext>
          </c:extLst>
        </c:ser>
        <c:dLbls>
          <c:showLegendKey val="0"/>
          <c:showVal val="0"/>
          <c:showCatName val="0"/>
          <c:showSerName val="0"/>
          <c:showPercent val="0"/>
          <c:showBubbleSize val="0"/>
        </c:dLbls>
        <c:axId val="696275888"/>
        <c:axId val="1"/>
      </c:scatterChart>
      <c:valAx>
        <c:axId val="696275888"/>
        <c:scaling>
          <c:orientation val="minMax"/>
          <c:max val="18399"/>
          <c:min val="18383"/>
        </c:scaling>
        <c:delete val="0"/>
        <c:axPos val="b"/>
        <c:majorGridlines>
          <c:spPr>
            <a:ln>
              <a:noFill/>
            </a:ln>
          </c:spPr>
        </c:majorGridlines>
        <c:numFmt formatCode="General" sourceLinked="1"/>
        <c:majorTickMark val="none"/>
        <c:minorTickMark val="none"/>
        <c:tickLblPos val="none"/>
        <c:spPr>
          <a:ln w="9525" algn="ctr">
            <a:solidFill>
              <a:srgbClr val="808080"/>
            </a:solidFill>
            <a:prstDash val="solid"/>
          </a:ln>
        </c:spPr>
        <c:crossAx val="1"/>
        <c:crosses val="min"/>
        <c:crossBetween val="midCat"/>
      </c:valAx>
      <c:valAx>
        <c:axId val="1"/>
        <c:scaling>
          <c:orientation val="minMax"/>
          <c:max val="20"/>
          <c:min val="10"/>
        </c:scaling>
        <c:delete val="0"/>
        <c:axPos val="l"/>
        <c:majorGridlines>
          <c:spPr>
            <a:ln>
              <a:noFill/>
            </a:ln>
          </c:spPr>
        </c:majorGridlines>
        <c:numFmt formatCode="#,##0;&quot;-&quot;#,##0" sourceLinked="0"/>
        <c:majorTickMark val="out"/>
        <c:minorTickMark val="none"/>
        <c:tickLblPos val="nextTo"/>
        <c:spPr>
          <a:ln w="9525" algn="ctr">
            <a:solidFill>
              <a:srgbClr val="808080"/>
            </a:solidFill>
            <a:prstDash val="solid"/>
          </a:ln>
        </c:spPr>
        <c:txPr>
          <a:bodyPr wrap="none"/>
          <a:lstStyle/>
          <a:p>
            <a:pPr>
              <a:defRPr sz="1000">
                <a:solidFill>
                  <a:schemeClr val="tx1"/>
                </a:solidFill>
                <a:latin typeface="+mn-lt"/>
                <a:ea typeface="+mn-ea"/>
                <a:cs typeface="+mn-cs"/>
                <a:sym typeface="+mn-lt"/>
              </a:defRPr>
            </a:pPr>
            <a:endParaRPr lang="en-US"/>
          </a:p>
        </c:txPr>
        <c:crossAx val="696275888"/>
        <c:crosses val="min"/>
        <c:crossBetween val="midCat"/>
        <c:majorUnit val="5"/>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62766329025498E-2"/>
          <c:y val="8.2408874801901746E-2"/>
          <c:w val="0.96367446734194895"/>
          <c:h val="0.83518225039619653"/>
        </c:manualLayout>
      </c:layout>
      <c:scatterChart>
        <c:scatterStyle val="lineMarker"/>
        <c:varyColors val="0"/>
        <c:ser>
          <c:idx val="0"/>
          <c:order val="0"/>
          <c:spPr>
            <a:ln w="38100" algn="ctr">
              <a:solidFill>
                <a:schemeClr val="tx1"/>
              </a:solidFill>
              <a:prstDash val="solid"/>
            </a:ln>
          </c:spPr>
          <c:marker>
            <c:symbol val="none"/>
          </c:marker>
          <c:xVal>
            <c:numRef>
              <c:f>Sheet1!$A$1:$Q$1</c:f>
              <c:numCache>
                <c:formatCode>General</c:formatCode>
                <c:ptCount val="17"/>
                <c:pt idx="0">
                  <c:v>18383</c:v>
                </c:pt>
                <c:pt idx="1">
                  <c:v>18384</c:v>
                </c:pt>
                <c:pt idx="2">
                  <c:v>18385</c:v>
                </c:pt>
                <c:pt idx="3">
                  <c:v>18386</c:v>
                </c:pt>
                <c:pt idx="4">
                  <c:v>18387</c:v>
                </c:pt>
                <c:pt idx="5">
                  <c:v>18388</c:v>
                </c:pt>
                <c:pt idx="6">
                  <c:v>18389</c:v>
                </c:pt>
                <c:pt idx="7">
                  <c:v>18390</c:v>
                </c:pt>
                <c:pt idx="8">
                  <c:v>18391</c:v>
                </c:pt>
                <c:pt idx="9">
                  <c:v>18392</c:v>
                </c:pt>
                <c:pt idx="10">
                  <c:v>18393</c:v>
                </c:pt>
                <c:pt idx="11">
                  <c:v>18394</c:v>
                </c:pt>
                <c:pt idx="12">
                  <c:v>18395</c:v>
                </c:pt>
                <c:pt idx="13">
                  <c:v>18396</c:v>
                </c:pt>
                <c:pt idx="14">
                  <c:v>18397</c:v>
                </c:pt>
                <c:pt idx="15">
                  <c:v>18398</c:v>
                </c:pt>
                <c:pt idx="16">
                  <c:v>18399</c:v>
                </c:pt>
              </c:numCache>
            </c:numRef>
          </c:xVal>
          <c:yVal>
            <c:numRef>
              <c:f>Sheet1!$A$2:$Q$2</c:f>
              <c:numCache>
                <c:formatCode>General</c:formatCode>
                <c:ptCount val="17"/>
                <c:pt idx="0">
                  <c:v>3706.6666666666665</c:v>
                </c:pt>
                <c:pt idx="1">
                  <c:v>3644.6666666666665</c:v>
                </c:pt>
                <c:pt idx="2">
                  <c:v>3585.6666666666665</c:v>
                </c:pt>
                <c:pt idx="3">
                  <c:v>3566</c:v>
                </c:pt>
                <c:pt idx="4">
                  <c:v>3547.6666666666665</c:v>
                </c:pt>
                <c:pt idx="5">
                  <c:v>3513.3333333333335</c:v>
                </c:pt>
                <c:pt idx="6">
                  <c:v>3449</c:v>
                </c:pt>
                <c:pt idx="7">
                  <c:v>3338</c:v>
                </c:pt>
                <c:pt idx="8">
                  <c:v>3235.3333333333335</c:v>
                </c:pt>
                <c:pt idx="9">
                  <c:v>3153</c:v>
                </c:pt>
                <c:pt idx="10">
                  <c:v>3119</c:v>
                </c:pt>
                <c:pt idx="11">
                  <c:v>3110</c:v>
                </c:pt>
                <c:pt idx="12">
                  <c:v>3029</c:v>
                </c:pt>
                <c:pt idx="13">
                  <c:v>2909</c:v>
                </c:pt>
                <c:pt idx="14">
                  <c:v>2772.6666666666665</c:v>
                </c:pt>
                <c:pt idx="15">
                  <c:v>2685.3333333333335</c:v>
                </c:pt>
              </c:numCache>
            </c:numRef>
          </c:yVal>
          <c:smooth val="0"/>
          <c:extLst>
            <c:ext xmlns:c16="http://schemas.microsoft.com/office/drawing/2014/chart" uri="{C3380CC4-5D6E-409C-BE32-E72D297353CC}">
              <c16:uniqueId val="{00000000-F5FB-4F8C-AFE9-1ECB2E262F8B}"/>
            </c:ext>
          </c:extLst>
        </c:ser>
        <c:dLbls>
          <c:showLegendKey val="0"/>
          <c:showVal val="0"/>
          <c:showCatName val="0"/>
          <c:showSerName val="0"/>
          <c:showPercent val="0"/>
          <c:showBubbleSize val="0"/>
        </c:dLbls>
        <c:axId val="861509088"/>
        <c:axId val="1"/>
      </c:scatterChart>
      <c:valAx>
        <c:axId val="861509088"/>
        <c:scaling>
          <c:orientation val="minMax"/>
          <c:max val="18399"/>
          <c:min val="18383"/>
        </c:scaling>
        <c:delete val="0"/>
        <c:axPos val="b"/>
        <c:majorGridlines>
          <c:spPr>
            <a:ln>
              <a:noFill/>
            </a:ln>
          </c:spPr>
        </c:majorGridlines>
        <c:numFmt formatCode="General" sourceLinked="1"/>
        <c:majorTickMark val="none"/>
        <c:minorTickMark val="none"/>
        <c:tickLblPos val="none"/>
        <c:spPr>
          <a:ln w="9525" algn="ctr">
            <a:solidFill>
              <a:srgbClr val="808080"/>
            </a:solidFill>
            <a:prstDash val="solid"/>
          </a:ln>
        </c:spPr>
        <c:crossAx val="1"/>
        <c:crosses val="min"/>
        <c:crossBetween val="midCat"/>
      </c:valAx>
      <c:valAx>
        <c:axId val="1"/>
        <c:scaling>
          <c:orientation val="minMax"/>
          <c:max val="4000"/>
          <c:min val="2500"/>
        </c:scaling>
        <c:delete val="0"/>
        <c:axPos val="l"/>
        <c:majorGridlines>
          <c:spPr>
            <a:ln>
              <a:noFill/>
            </a:ln>
          </c:spPr>
        </c:majorGridlines>
        <c:numFmt formatCode="General" sourceLinked="1"/>
        <c:majorTickMark val="out"/>
        <c:minorTickMark val="none"/>
        <c:tickLblPos val="none"/>
        <c:spPr>
          <a:ln w="9525" algn="ctr">
            <a:solidFill>
              <a:srgbClr val="808080"/>
            </a:solidFill>
            <a:prstDash val="solid"/>
          </a:ln>
        </c:spPr>
        <c:txPr>
          <a:bodyPr wrap="none"/>
          <a:lstStyle/>
          <a:p>
            <a:pPr>
              <a:defRPr sz="1000">
                <a:latin typeface="+mn-lt"/>
                <a:ea typeface="+mn-ea"/>
                <a:cs typeface="+mn-cs"/>
                <a:sym typeface="+mn-lt"/>
              </a:defRPr>
            </a:pPr>
            <a:endParaRPr lang="en-US"/>
          </a:p>
        </c:txPr>
        <c:crossAx val="861509088"/>
        <c:crosses val="min"/>
        <c:crossBetween val="midCat"/>
        <c:majorUnit val="5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20210664911121E-2"/>
          <c:y val="9.465648854961832E-2"/>
          <c:w val="0.90816326530612246"/>
          <c:h val="0.81068702290076333"/>
        </c:manualLayout>
      </c:layout>
      <c:scatterChart>
        <c:scatterStyle val="lineMarker"/>
        <c:varyColors val="0"/>
        <c:ser>
          <c:idx val="0"/>
          <c:order val="0"/>
          <c:spPr>
            <a:ln w="38100" algn="ctr">
              <a:solidFill>
                <a:schemeClr val="tx2"/>
              </a:solidFill>
              <a:prstDash val="solid"/>
            </a:ln>
          </c:spPr>
          <c:marker>
            <c:symbol val="none"/>
          </c:marker>
          <c:dLbls>
            <c:dLbl>
              <c:idx val="0"/>
              <c:layout>
                <c:manualLayout>
                  <c:x val="2.1395655036208033E-2"/>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CB5E-4ADE-8B8E-2F54C956228A}"/>
                </c:ext>
              </c:extLst>
            </c:dLbl>
            <c:dLbl>
              <c:idx val="1"/>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CB5E-4ADE-8B8E-2F54C956228A}"/>
                </c:ext>
              </c:extLst>
            </c:dLbl>
            <c:dLbl>
              <c:idx val="2"/>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CB5E-4ADE-8B8E-2F54C956228A}"/>
                </c:ext>
              </c:extLst>
            </c:dLbl>
            <c:dLbl>
              <c:idx val="3"/>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CB5E-4ADE-8B8E-2F54C956228A}"/>
                </c:ext>
              </c:extLst>
            </c:dLbl>
            <c:dLbl>
              <c:idx val="4"/>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CB5E-4ADE-8B8E-2F54C956228A}"/>
                </c:ext>
              </c:extLst>
            </c:dLbl>
            <c:dLbl>
              <c:idx val="5"/>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CB5E-4ADE-8B8E-2F54C956228A}"/>
                </c:ext>
              </c:extLst>
            </c:dLbl>
            <c:dLbl>
              <c:idx val="6"/>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CB5E-4ADE-8B8E-2F54C956228A}"/>
                </c:ext>
              </c:extLst>
            </c:dLbl>
            <c:dLbl>
              <c:idx val="7"/>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CB5E-4ADE-8B8E-2F54C956228A}"/>
                </c:ext>
              </c:extLst>
            </c:dLbl>
            <c:dLbl>
              <c:idx val="8"/>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CB5E-4ADE-8B8E-2F54C956228A}"/>
                </c:ext>
              </c:extLst>
            </c:dLbl>
            <c:dLbl>
              <c:idx val="9"/>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CB5E-4ADE-8B8E-2F54C956228A}"/>
                </c:ext>
              </c:extLst>
            </c:dLbl>
            <c:dLbl>
              <c:idx val="10"/>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CB5E-4ADE-8B8E-2F54C956228A}"/>
                </c:ext>
              </c:extLst>
            </c:dLbl>
            <c:dLbl>
              <c:idx val="11"/>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CB5E-4ADE-8B8E-2F54C956228A}"/>
                </c:ext>
              </c:extLst>
            </c:dLbl>
            <c:dLbl>
              <c:idx val="12"/>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CB5E-4ADE-8B8E-2F54C956228A}"/>
                </c:ext>
              </c:extLst>
            </c:dLbl>
            <c:dLbl>
              <c:idx val="13"/>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CB5E-4ADE-8B8E-2F54C956228A}"/>
                </c:ext>
              </c:extLst>
            </c:dLbl>
            <c:dLbl>
              <c:idx val="14"/>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CB5E-4ADE-8B8E-2F54C956228A}"/>
                </c:ext>
              </c:extLst>
            </c:dLbl>
            <c:dLbl>
              <c:idx val="15"/>
              <c:layout>
                <c:manualLayout>
                  <c:x val="0"/>
                  <c:y val="-0.10534351145038168"/>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F-CB5E-4ADE-8B8E-2F54C95622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Sheet1!$A$1:$Q$1</c:f>
              <c:numCache>
                <c:formatCode>General</c:formatCode>
                <c:ptCount val="17"/>
                <c:pt idx="0">
                  <c:v>18383</c:v>
                </c:pt>
                <c:pt idx="1">
                  <c:v>18384</c:v>
                </c:pt>
                <c:pt idx="2">
                  <c:v>18385</c:v>
                </c:pt>
                <c:pt idx="3">
                  <c:v>18386</c:v>
                </c:pt>
                <c:pt idx="4">
                  <c:v>18387</c:v>
                </c:pt>
                <c:pt idx="5">
                  <c:v>18388</c:v>
                </c:pt>
                <c:pt idx="6">
                  <c:v>18389</c:v>
                </c:pt>
                <c:pt idx="7">
                  <c:v>18390</c:v>
                </c:pt>
                <c:pt idx="8">
                  <c:v>18391</c:v>
                </c:pt>
                <c:pt idx="9">
                  <c:v>18392</c:v>
                </c:pt>
                <c:pt idx="10">
                  <c:v>18393</c:v>
                </c:pt>
                <c:pt idx="11">
                  <c:v>18394</c:v>
                </c:pt>
                <c:pt idx="12">
                  <c:v>18395</c:v>
                </c:pt>
                <c:pt idx="13">
                  <c:v>18396</c:v>
                </c:pt>
                <c:pt idx="14">
                  <c:v>18397</c:v>
                </c:pt>
                <c:pt idx="15">
                  <c:v>18398</c:v>
                </c:pt>
                <c:pt idx="16">
                  <c:v>18399</c:v>
                </c:pt>
              </c:numCache>
            </c:numRef>
          </c:xVal>
          <c:yVal>
            <c:numRef>
              <c:f>Sheet1!$A$2:$Q$2</c:f>
              <c:numCache>
                <c:formatCode>General</c:formatCode>
                <c:ptCount val="17"/>
                <c:pt idx="0">
                  <c:v>23</c:v>
                </c:pt>
                <c:pt idx="1">
                  <c:v>21</c:v>
                </c:pt>
                <c:pt idx="2">
                  <c:v>19</c:v>
                </c:pt>
                <c:pt idx="3">
                  <c:v>20</c:v>
                </c:pt>
                <c:pt idx="4">
                  <c:v>21</c:v>
                </c:pt>
                <c:pt idx="5">
                  <c:v>21</c:v>
                </c:pt>
                <c:pt idx="6">
                  <c:v>19</c:v>
                </c:pt>
                <c:pt idx="7">
                  <c:v>19</c:v>
                </c:pt>
                <c:pt idx="8">
                  <c:v>19</c:v>
                </c:pt>
                <c:pt idx="9">
                  <c:v>18</c:v>
                </c:pt>
                <c:pt idx="10">
                  <c:v>20</c:v>
                </c:pt>
                <c:pt idx="11">
                  <c:v>16</c:v>
                </c:pt>
                <c:pt idx="12">
                  <c:v>18</c:v>
                </c:pt>
                <c:pt idx="13">
                  <c:v>18</c:v>
                </c:pt>
                <c:pt idx="14">
                  <c:v>17</c:v>
                </c:pt>
                <c:pt idx="15">
                  <c:v>18</c:v>
                </c:pt>
              </c:numCache>
            </c:numRef>
          </c:yVal>
          <c:smooth val="0"/>
          <c:extLst>
            <c:ext xmlns:c16="http://schemas.microsoft.com/office/drawing/2014/chart" uri="{C3380CC4-5D6E-409C-BE32-E72D297353CC}">
              <c16:uniqueId val="{00000010-CB5E-4ADE-8B8E-2F54C956228A}"/>
            </c:ext>
          </c:extLst>
        </c:ser>
        <c:dLbls>
          <c:showLegendKey val="0"/>
          <c:showVal val="0"/>
          <c:showCatName val="0"/>
          <c:showSerName val="0"/>
          <c:showPercent val="0"/>
          <c:showBubbleSize val="0"/>
        </c:dLbls>
        <c:axId val="575918824"/>
        <c:axId val="1"/>
      </c:scatterChart>
      <c:valAx>
        <c:axId val="575918824"/>
        <c:scaling>
          <c:orientation val="minMax"/>
          <c:max val="18399"/>
          <c:min val="18383"/>
        </c:scaling>
        <c:delete val="0"/>
        <c:axPos val="b"/>
        <c:majorGridlines>
          <c:spPr>
            <a:ln>
              <a:noFill/>
            </a:ln>
          </c:spPr>
        </c:majorGridlines>
        <c:numFmt formatCode="General" sourceLinked="1"/>
        <c:majorTickMark val="none"/>
        <c:minorTickMark val="none"/>
        <c:tickLblPos val="none"/>
        <c:spPr>
          <a:ln w="9525" algn="ctr">
            <a:solidFill>
              <a:srgbClr val="808080"/>
            </a:solidFill>
            <a:prstDash val="solid"/>
          </a:ln>
        </c:spPr>
        <c:crossAx val="1"/>
        <c:crosses val="min"/>
        <c:crossBetween val="midCat"/>
      </c:valAx>
      <c:valAx>
        <c:axId val="1"/>
        <c:scaling>
          <c:orientation val="minMax"/>
          <c:max val="26"/>
          <c:min val="15"/>
        </c:scaling>
        <c:delete val="0"/>
        <c:axPos val="l"/>
        <c:majorGridlines>
          <c:spPr>
            <a:ln>
              <a:noFill/>
            </a:ln>
          </c:spPr>
        </c:majorGridlines>
        <c:numFmt formatCode="#,##0;&quot;-&quot;#,##0" sourceLinked="0"/>
        <c:majorTickMark val="out"/>
        <c:minorTickMark val="none"/>
        <c:tickLblPos val="nextTo"/>
        <c:spPr>
          <a:ln w="9525" algn="ctr">
            <a:solidFill>
              <a:srgbClr val="808080"/>
            </a:solidFill>
            <a:prstDash val="solid"/>
          </a:ln>
        </c:spPr>
        <c:txPr>
          <a:bodyPr wrap="none"/>
          <a:lstStyle/>
          <a:p>
            <a:pPr>
              <a:defRPr sz="1000">
                <a:solidFill>
                  <a:schemeClr val="tx1"/>
                </a:solidFill>
                <a:latin typeface="+mn-lt"/>
                <a:ea typeface="+mn-ea"/>
                <a:cs typeface="+mn-cs"/>
                <a:sym typeface="+mn-lt"/>
              </a:defRPr>
            </a:pPr>
            <a:endParaRPr lang="en-US"/>
          </a:p>
        </c:txPr>
        <c:crossAx val="575918824"/>
        <c:crosses val="min"/>
        <c:crossBetween val="midCat"/>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62766329025498E-2"/>
          <c:y val="8.1889763779527558E-2"/>
          <c:w val="0.96367446734194895"/>
          <c:h val="0.83622047244094488"/>
        </c:manualLayout>
      </c:layout>
      <c:scatterChart>
        <c:scatterStyle val="lineMarker"/>
        <c:varyColors val="0"/>
        <c:ser>
          <c:idx val="0"/>
          <c:order val="0"/>
          <c:spPr>
            <a:ln w="38100" algn="ctr">
              <a:solidFill>
                <a:schemeClr val="accent5"/>
              </a:solidFill>
              <a:prstDash val="solid"/>
            </a:ln>
          </c:spPr>
          <c:marker>
            <c:symbol val="none"/>
          </c:marker>
          <c:dLbls>
            <c:dLbl>
              <c:idx val="0"/>
              <c:layout>
                <c:manualLayout>
                  <c:x val="2.1306322039818373E-2"/>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C4AB-4EB1-B41C-C4D13D20F083}"/>
                </c:ext>
              </c:extLst>
            </c:dLbl>
            <c:dLbl>
              <c:idx val="1"/>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C4AB-4EB1-B41C-C4D13D20F083}"/>
                </c:ext>
              </c:extLst>
            </c:dLbl>
            <c:dLbl>
              <c:idx val="2"/>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C4AB-4EB1-B41C-C4D13D20F083}"/>
                </c:ext>
              </c:extLst>
            </c:dLbl>
            <c:dLbl>
              <c:idx val="3"/>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C4AB-4EB1-B41C-C4D13D20F083}"/>
                </c:ext>
              </c:extLst>
            </c:dLbl>
            <c:dLbl>
              <c:idx val="4"/>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C4AB-4EB1-B41C-C4D13D20F083}"/>
                </c:ext>
              </c:extLst>
            </c:dLbl>
            <c:dLbl>
              <c:idx val="5"/>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C4AB-4EB1-B41C-C4D13D20F083}"/>
                </c:ext>
              </c:extLst>
            </c:dLbl>
            <c:dLbl>
              <c:idx val="6"/>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C4AB-4EB1-B41C-C4D13D20F083}"/>
                </c:ext>
              </c:extLst>
            </c:dLbl>
            <c:dLbl>
              <c:idx val="7"/>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C4AB-4EB1-B41C-C4D13D20F083}"/>
                </c:ext>
              </c:extLst>
            </c:dLbl>
            <c:dLbl>
              <c:idx val="8"/>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C4AB-4EB1-B41C-C4D13D20F083}"/>
                </c:ext>
              </c:extLst>
            </c:dLbl>
            <c:dLbl>
              <c:idx val="9"/>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C4AB-4EB1-B41C-C4D13D20F083}"/>
                </c:ext>
              </c:extLst>
            </c:dLbl>
            <c:dLbl>
              <c:idx val="10"/>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C4AB-4EB1-B41C-C4D13D20F083}"/>
                </c:ext>
              </c:extLst>
            </c:dLbl>
            <c:dLbl>
              <c:idx val="11"/>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C4AB-4EB1-B41C-C4D13D20F083}"/>
                </c:ext>
              </c:extLst>
            </c:dLbl>
            <c:dLbl>
              <c:idx val="12"/>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C4AB-4EB1-B41C-C4D13D20F083}"/>
                </c:ext>
              </c:extLst>
            </c:dLbl>
            <c:dLbl>
              <c:idx val="13"/>
              <c:layout>
                <c:manualLayout>
                  <c:x val="0"/>
                  <c:y val="-0.10866141732283464"/>
                </c:manualLayout>
              </c:layout>
              <c:numFmt formatCode="#,##0;&quot;-&quot;#,##0" sourceLinked="0"/>
              <c:spPr>
                <a:noFill/>
                <a:ln>
                  <a:noFill/>
                </a:ln>
              </c:spPr>
              <c:txPr>
                <a:bodyPr wrap="none"/>
                <a:lstStyle/>
                <a:p>
                  <a:pPr>
                    <a:defRPr sz="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C4AB-4EB1-B41C-C4D13D20F0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Sheet1!$A$1:$Q$1</c:f>
              <c:numCache>
                <c:formatCode>General</c:formatCode>
                <c:ptCount val="17"/>
                <c:pt idx="0">
                  <c:v>18383</c:v>
                </c:pt>
                <c:pt idx="1">
                  <c:v>18384</c:v>
                </c:pt>
                <c:pt idx="2">
                  <c:v>18385</c:v>
                </c:pt>
                <c:pt idx="3">
                  <c:v>18386</c:v>
                </c:pt>
                <c:pt idx="4">
                  <c:v>18387</c:v>
                </c:pt>
                <c:pt idx="5">
                  <c:v>18388</c:v>
                </c:pt>
                <c:pt idx="6">
                  <c:v>18389</c:v>
                </c:pt>
                <c:pt idx="7">
                  <c:v>18390</c:v>
                </c:pt>
                <c:pt idx="8">
                  <c:v>18391</c:v>
                </c:pt>
                <c:pt idx="9">
                  <c:v>18392</c:v>
                </c:pt>
                <c:pt idx="10">
                  <c:v>18393</c:v>
                </c:pt>
                <c:pt idx="11">
                  <c:v>18394</c:v>
                </c:pt>
                <c:pt idx="12">
                  <c:v>18395</c:v>
                </c:pt>
                <c:pt idx="13">
                  <c:v>18396</c:v>
                </c:pt>
                <c:pt idx="14">
                  <c:v>18397</c:v>
                </c:pt>
                <c:pt idx="15">
                  <c:v>18398</c:v>
                </c:pt>
                <c:pt idx="16">
                  <c:v>18399</c:v>
                </c:pt>
              </c:numCache>
            </c:numRef>
          </c:xVal>
          <c:yVal>
            <c:numRef>
              <c:f>Sheet1!$A$2:$Q$2</c:f>
              <c:numCache>
                <c:formatCode>General</c:formatCode>
                <c:ptCount val="17"/>
                <c:pt idx="0">
                  <c:v>158.66666666666666</c:v>
                </c:pt>
                <c:pt idx="1">
                  <c:v>151.33333333333334</c:v>
                </c:pt>
                <c:pt idx="2">
                  <c:v>150.33333333333334</c:v>
                </c:pt>
                <c:pt idx="3">
                  <c:v>135.66666666666666</c:v>
                </c:pt>
                <c:pt idx="4">
                  <c:v>135.33333333333334</c:v>
                </c:pt>
                <c:pt idx="5">
                  <c:v>134</c:v>
                </c:pt>
                <c:pt idx="6">
                  <c:v>133</c:v>
                </c:pt>
                <c:pt idx="7">
                  <c:v>122.66666666666667</c:v>
                </c:pt>
                <c:pt idx="8">
                  <c:v>112.66666666666667</c:v>
                </c:pt>
                <c:pt idx="9">
                  <c:v>109</c:v>
                </c:pt>
                <c:pt idx="10">
                  <c:v>113.66666666666667</c:v>
                </c:pt>
                <c:pt idx="11">
                  <c:v>115</c:v>
                </c:pt>
                <c:pt idx="12">
                  <c:v>111.33333333333333</c:v>
                </c:pt>
                <c:pt idx="13">
                  <c:v>99.333333333333329</c:v>
                </c:pt>
              </c:numCache>
            </c:numRef>
          </c:yVal>
          <c:smooth val="0"/>
          <c:extLst>
            <c:ext xmlns:c16="http://schemas.microsoft.com/office/drawing/2014/chart" uri="{C3380CC4-5D6E-409C-BE32-E72D297353CC}">
              <c16:uniqueId val="{0000000E-C4AB-4EB1-B41C-C4D13D20F083}"/>
            </c:ext>
          </c:extLst>
        </c:ser>
        <c:dLbls>
          <c:showLegendKey val="0"/>
          <c:showVal val="0"/>
          <c:showCatName val="0"/>
          <c:showSerName val="0"/>
          <c:showPercent val="0"/>
          <c:showBubbleSize val="0"/>
        </c:dLbls>
        <c:axId val="861426432"/>
        <c:axId val="1"/>
      </c:scatterChart>
      <c:valAx>
        <c:axId val="861426432"/>
        <c:scaling>
          <c:orientation val="minMax"/>
          <c:max val="18399"/>
          <c:min val="18383"/>
        </c:scaling>
        <c:delete val="0"/>
        <c:axPos val="b"/>
        <c:majorGridlines>
          <c:spPr>
            <a:ln>
              <a:noFill/>
            </a:ln>
          </c:spPr>
        </c:majorGridlines>
        <c:numFmt formatCode="General" sourceLinked="1"/>
        <c:majorTickMark val="out"/>
        <c:minorTickMark val="none"/>
        <c:tickLblPos val="none"/>
        <c:spPr>
          <a:ln w="9525" algn="ctr">
            <a:solidFill>
              <a:srgbClr val="808080"/>
            </a:solidFill>
            <a:prstDash val="solid"/>
          </a:ln>
        </c:spPr>
        <c:txPr>
          <a:bodyPr wrap="none"/>
          <a:lstStyle/>
          <a:p>
            <a:pPr>
              <a:defRPr sz="800">
                <a:latin typeface="+mn-lt"/>
                <a:ea typeface="+mn-ea"/>
                <a:cs typeface="+mn-cs"/>
                <a:sym typeface="+mn-lt"/>
              </a:defRPr>
            </a:pPr>
            <a:endParaRPr lang="en-US"/>
          </a:p>
        </c:txPr>
        <c:crossAx val="1"/>
        <c:crosses val="min"/>
        <c:crossBetween val="midCat"/>
        <c:majorUnit val="1"/>
      </c:valAx>
      <c:valAx>
        <c:axId val="1"/>
        <c:scaling>
          <c:orientation val="minMax"/>
          <c:max val="200"/>
          <c:min val="80"/>
        </c:scaling>
        <c:delete val="0"/>
        <c:axPos val="l"/>
        <c:majorGridlines>
          <c:spPr>
            <a:ln>
              <a:noFill/>
            </a:ln>
          </c:spPr>
        </c:majorGridlines>
        <c:numFmt formatCode="General" sourceLinked="1"/>
        <c:majorTickMark val="none"/>
        <c:minorTickMark val="none"/>
        <c:tickLblPos val="none"/>
        <c:spPr>
          <a:ln w="9525" algn="ctr">
            <a:solidFill>
              <a:srgbClr val="808080"/>
            </a:solidFill>
            <a:prstDash val="solid"/>
          </a:ln>
        </c:spPr>
        <c:crossAx val="861426432"/>
        <c:crosses val="min"/>
        <c:crossBetween val="midCat"/>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5.emf"/><Relationship Id="rId1" Type="http://schemas.openxmlformats.org/officeDocument/2006/relationships/image" Target="../media/image10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47CA0-624E-4631-A148-BD261C9BFCA0}" type="datetimeFigureOut">
              <a:rPr lang="en-US" smtClean="0"/>
              <a:t>5/18/2020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EC174-925F-4A18-8E35-35A31350D52B}" type="slidenum">
              <a:rPr lang="en-US" smtClean="0"/>
              <a:t>‹#›</a:t>
            </a:fld>
            <a:endParaRPr lang="en-US" dirty="0"/>
          </a:p>
        </p:txBody>
      </p:sp>
    </p:spTree>
    <p:extLst>
      <p:ext uri="{BB962C8B-B14F-4D97-AF65-F5344CB8AC3E}">
        <p14:creationId xmlns:p14="http://schemas.microsoft.com/office/powerpoint/2010/main" val="260304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63175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405070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47465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02993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66911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173217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65295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177620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68144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69271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87595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25549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13878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00142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142750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69627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94798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596900"/>
            <a:ext cx="6883400" cy="3871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rPr>
              <a:t>Notes view: </a:t>
            </a:r>
            <a:fld id="{128CEAFE-FA94-43E5-B0FF-D47E1CCDD1B4}" type="slidenum">
              <a:rPr kumimoji="0" lang="en-US" sz="1500" b="0" i="0" u="none" strike="noStrike" kern="1200" cap="none" spc="0" normalizeH="0" baseline="0" noProof="0" smtClean="0">
                <a:ln>
                  <a:noFill/>
                </a:ln>
                <a:solidFill>
                  <a:srgbClr val="6E6F73"/>
                </a:solidFill>
                <a:effectLst/>
                <a:uLnTx/>
                <a:uFillTx/>
                <a:latin typeface="Trebuchet MS"/>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500" b="0" i="0" u="none" strike="noStrike" kern="1200" cap="none" spc="0" normalizeH="0" baseline="0" noProof="0" dirty="0">
              <a:ln>
                <a:noFill/>
              </a:ln>
              <a:solidFill>
                <a:srgbClr val="6E6F73"/>
              </a:solidFill>
              <a:effectLst/>
              <a:uLnTx/>
              <a:uFillTx/>
              <a:latin typeface="Trebuchet MS"/>
              <a:ea typeface="+mn-ea"/>
              <a:cs typeface="+mn-cs"/>
              <a:sym typeface="+mn-lt"/>
            </a:endParaRPr>
          </a:p>
        </p:txBody>
      </p:sp>
    </p:spTree>
    <p:extLst>
      <p:ext uri="{BB962C8B-B14F-4D97-AF65-F5344CB8AC3E}">
        <p14:creationId xmlns:p14="http://schemas.microsoft.com/office/powerpoint/2010/main" val="355775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9"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dirty="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dirty="0"/>
              <a:t>Click to add date</a:t>
            </a:r>
          </a:p>
        </p:txBody>
      </p:sp>
      <p:sp>
        <p:nvSpPr>
          <p:cNvPr id="16" name="Rectangle 15"/>
          <p:cNvSpPr/>
          <p:nvPr userDrawn="1"/>
        </p:nvSpPr>
        <p:spPr>
          <a:xfrm>
            <a:off x="3200400" y="6461828"/>
            <a:ext cx="5791200" cy="276999"/>
          </a:xfrm>
          <a:prstGeom prst="rect">
            <a:avLst/>
          </a:prstGeom>
        </p:spPr>
        <p:txBody>
          <a:bodyPr wrap="square">
            <a:spAutoFit/>
          </a:bodyPr>
          <a:lstStyle/>
          <a:p>
            <a:pPr algn="ctr"/>
            <a:r>
              <a:rPr lang="en-US" sz="1200" i="1" dirty="0">
                <a:solidFill>
                  <a:schemeClr val="bg1"/>
                </a:solidFill>
                <a:latin typeface="Arial" panose="020B0604020202020204" pitchFamily="34" charset="0"/>
                <a:cs typeface="Arial" panose="020B0604020202020204" pitchFamily="34" charset="0"/>
              </a:rPr>
              <a:t>Confidential</a:t>
            </a:r>
            <a:endParaRPr lang="en-US" sz="1200" dirty="0">
              <a:solidFill>
                <a:schemeClr val="bg1"/>
              </a:solidFill>
            </a:endParaRP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dirty="0"/>
              <a:t>Click to add title</a:t>
            </a:r>
          </a:p>
        </p:txBody>
      </p:sp>
    </p:spTree>
    <p:extLst>
      <p:ext uri="{BB962C8B-B14F-4D97-AF65-F5344CB8AC3E}">
        <p14:creationId xmlns:p14="http://schemas.microsoft.com/office/powerpoint/2010/main" val="2869677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Main slid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453"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8" name="Rectangle 17" hidden="1"/>
          <p:cNvSpPr/>
          <p:nvPr userDrawn="1">
            <p:custDataLst>
              <p:tags r:id="rId3"/>
            </p:custDataLst>
          </p:nvPr>
        </p:nvSpPr>
        <p:spPr>
          <a:xfrm>
            <a:off x="1" y="0"/>
            <a:ext cx="158751"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cxnSp>
        <p:nvCxnSpPr>
          <p:cNvPr id="16" name="Straight Connector 15"/>
          <p:cNvCxnSpPr/>
          <p:nvPr userDrawn="1"/>
        </p:nvCxnSpPr>
        <p:spPr>
          <a:xfrm>
            <a:off x="447676"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pic>
        <p:nvPicPr>
          <p:cNvPr id="17" name="Picture 2" descr="Image result for massachusetts seal"/>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0819410" y="213224"/>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userDrawn="1"/>
        </p:nvSpPr>
        <p:spPr>
          <a:xfrm>
            <a:off x="10801351"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1" smtClean="0">
                <a:latin typeface="+mn-lt"/>
                <a:ea typeface="+mn-ea"/>
                <a:cs typeface="+mn-cs"/>
                <a:sym typeface="+mn-lt"/>
              </a:rPr>
              <a:pPr algn="r" eaLnBrk="1" hangingPunct="1">
                <a:defRPr/>
              </a:pPr>
              <a:t>‹#›</a:t>
            </a:fld>
            <a:endParaRPr lang="en-US" altLang="en-US" sz="1000" dirty="0">
              <a:latin typeface="+mn-lt"/>
              <a:ea typeface="+mn-ea"/>
              <a:cs typeface="+mn-cs"/>
              <a:sym typeface="+mn-lt"/>
            </a:endParaRPr>
          </a:p>
        </p:txBody>
      </p:sp>
      <p:sp>
        <p:nvSpPr>
          <p:cNvPr id="27" name="Text Placeholder 16"/>
          <p:cNvSpPr>
            <a:spLocks noGrp="1"/>
          </p:cNvSpPr>
          <p:nvPr>
            <p:ph type="body" sz="quarter" idx="11" hasCustomPrompt="1"/>
          </p:nvPr>
        </p:nvSpPr>
        <p:spPr>
          <a:xfrm>
            <a:off x="447675" y="6553200"/>
            <a:ext cx="10006533" cy="228600"/>
          </a:xfrm>
          <a:ln w="9525" cap="flat" cmpd="sng" algn="ctr">
            <a:solidFill>
              <a:srgbClr val="FFFFFF"/>
            </a:solidFill>
            <a:prstDash val="solid"/>
            <a:round/>
            <a:headEnd type="none" w="med" len="med"/>
            <a:tailEnd type="none" w="med" len="med"/>
          </a:ln>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dirty="0"/>
              <a:t>REOPENING MASSACHUSETTS</a:t>
            </a:r>
          </a:p>
        </p:txBody>
      </p:sp>
      <p:sp>
        <p:nvSpPr>
          <p:cNvPr id="9" name="Rectangle 8">
            <a:extLst>
              <a:ext uri="{FF2B5EF4-FFF2-40B4-BE49-F238E27FC236}">
                <a16:creationId xmlns:a16="http://schemas.microsoft.com/office/drawing/2014/main" id="{6B6221B9-45BB-446E-83A1-EDD41E615E95}"/>
              </a:ext>
            </a:extLst>
          </p:cNvPr>
          <p:cNvSpPr/>
          <p:nvPr userDrawn="1"/>
        </p:nvSpPr>
        <p:spPr>
          <a:xfrm>
            <a:off x="2724727" y="6553200"/>
            <a:ext cx="6742545" cy="22859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effectLst/>
                <a:latin typeface="+mj-lt"/>
                <a:ea typeface="Calibri" panose="020F0502020204030204" pitchFamily="34" charset="0"/>
              </a:rPr>
              <a:t>All public health criteria included in this document are subject to change. As research and data on this novel coronavirus continue to develop, this plan can and will be updated to reflect the latest science and data</a:t>
            </a:r>
            <a:endParaRPr lang="en-US" sz="800" dirty="0">
              <a:solidFill>
                <a:schemeClr val="tx1"/>
              </a:solidFill>
              <a:latin typeface="+mj-lt"/>
            </a:endParaRPr>
          </a:p>
        </p:txBody>
      </p:sp>
    </p:spTree>
    <p:extLst>
      <p:ext uri="{BB962C8B-B14F-4D97-AF65-F5344CB8AC3E}">
        <p14:creationId xmlns:p14="http://schemas.microsoft.com/office/powerpoint/2010/main" val="3309803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 Green one third">
    <p:bg>
      <p:bgPr>
        <a:gradFill>
          <a:gsLst>
            <a:gs pos="0">
              <a:schemeClr val="accent1"/>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7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26" name="Rectangle 25"/>
          <p:cNvSpPr/>
          <p:nvPr userDrawn="1"/>
        </p:nvSpPr>
        <p:spPr bwMode="ltGray">
          <a:xfrm>
            <a:off x="1969760" y="-1315"/>
            <a:ext cx="10222240" cy="6858001"/>
          </a:xfrm>
          <a:prstGeom prst="rect">
            <a:avLst/>
          </a:prstGeom>
          <a:solidFill>
            <a:schemeClr val="bg1"/>
          </a:solidFill>
          <a:ln w="10795" cap="flat"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12171" y="287874"/>
            <a:ext cx="743941" cy="74394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B6E230EC-D897-4E25-89C5-AEF7877F8CA4}"/>
              </a:ext>
            </a:extLst>
          </p:cNvPr>
          <p:cNvCxnSpPr>
            <a:cxnSpLocks/>
          </p:cNvCxnSpPr>
          <p:nvPr userDrawn="1"/>
        </p:nvCxnSpPr>
        <p:spPr>
          <a:xfrm>
            <a:off x="2146705" y="6477000"/>
            <a:ext cx="9416646"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8">
            <a:extLst>
              <a:ext uri="{28A0092B-C50C-407E-A947-70E740481C1C}">
                <a14:useLocalDpi xmlns:a14="http://schemas.microsoft.com/office/drawing/2010/main" val="0"/>
              </a:ext>
            </a:extLst>
          </a:blip>
          <a:srcRect l="29398" t="8741" r="101" b="27"/>
          <a:stretch/>
        </p:blipFill>
        <p:spPr bwMode="ltGray">
          <a:xfrm flipH="1">
            <a:off x="1552809" y="-1314"/>
            <a:ext cx="416951" cy="6858000"/>
          </a:xfrm>
          <a:prstGeom prst="rect">
            <a:avLst/>
          </a:prstGeom>
        </p:spPr>
      </p:pic>
      <p:sp>
        <p:nvSpPr>
          <p:cNvPr id="16"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dirty="0">
              <a:latin typeface="+mn-lt"/>
              <a:ea typeface="+mn-ea"/>
              <a:cs typeface="+mn-cs"/>
              <a:sym typeface="+mn-lt"/>
            </a:endParaRPr>
          </a:p>
        </p:txBody>
      </p:sp>
      <p:sp>
        <p:nvSpPr>
          <p:cNvPr id="2" name="Rectangle 1">
            <a:extLst>
              <a:ext uri="{FF2B5EF4-FFF2-40B4-BE49-F238E27FC236}">
                <a16:creationId xmlns:a16="http://schemas.microsoft.com/office/drawing/2014/main" id="{65DD77D6-1BA2-4CA7-9DC8-A6A055DCA9BF}"/>
              </a:ext>
            </a:extLst>
          </p:cNvPr>
          <p:cNvSpPr/>
          <p:nvPr userDrawn="1"/>
        </p:nvSpPr>
        <p:spPr>
          <a:xfrm>
            <a:off x="4470400" y="6553200"/>
            <a:ext cx="6742545" cy="22859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effectLst/>
                <a:latin typeface="+mj-lt"/>
                <a:ea typeface="Calibri" panose="020F0502020204030204" pitchFamily="34" charset="0"/>
              </a:rPr>
              <a:t>All public health criteria included in this document are subject to change. As research and data on this novel coronavirus continue to develop, this plan can and will be updated to reflect the latest science and data</a:t>
            </a:r>
            <a:endParaRPr lang="en-US" sz="800" dirty="0">
              <a:solidFill>
                <a:schemeClr val="tx1"/>
              </a:solidFill>
              <a:latin typeface="+mj-lt"/>
            </a:endParaRPr>
          </a:p>
        </p:txBody>
      </p:sp>
    </p:spTree>
    <p:extLst>
      <p:ext uri="{BB962C8B-B14F-4D97-AF65-F5344CB8AC3E}">
        <p14:creationId xmlns:p14="http://schemas.microsoft.com/office/powerpoint/2010/main" val="314070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0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dirty="0">
              <a:latin typeface="+mn-lt"/>
              <a:ea typeface="+mn-ea"/>
              <a:cs typeface="+mn-cs"/>
              <a:sym typeface="+mn-lt"/>
            </a:endParaRPr>
          </a:p>
        </p:txBody>
      </p:sp>
    </p:spTree>
    <p:extLst>
      <p:ext uri="{BB962C8B-B14F-4D97-AF65-F5344CB8AC3E}">
        <p14:creationId xmlns:p14="http://schemas.microsoft.com/office/powerpoint/2010/main" val="1351162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8"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8"/>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398391534"/>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732"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9.xml"/><Relationship Id="rId7" Type="http://schemas.openxmlformats.org/officeDocument/2006/relationships/notesSlide" Target="../notesSlides/notesSlide6.xml"/><Relationship Id="rId2" Type="http://schemas.openxmlformats.org/officeDocument/2006/relationships/tags" Target="../tags/tag108.xml"/><Relationship Id="rId1" Type="http://schemas.openxmlformats.org/officeDocument/2006/relationships/vmlDrawing" Target="../drawings/vmlDrawing14.vml"/><Relationship Id="rId6" Type="http://schemas.openxmlformats.org/officeDocument/2006/relationships/slideLayout" Target="../slideLayouts/slideLayout3.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4.e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93.tmp"/><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92.tmp"/><Relationship Id="rId2" Type="http://schemas.openxmlformats.org/officeDocument/2006/relationships/tags" Target="../tags/tag112.xml"/><Relationship Id="rId1" Type="http://schemas.openxmlformats.org/officeDocument/2006/relationships/vmlDrawing" Target="../drawings/vmlDrawing15.vml"/><Relationship Id="rId6" Type="http://schemas.openxmlformats.org/officeDocument/2006/relationships/tags" Target="../tags/tag116.xml"/><Relationship Id="rId11" Type="http://schemas.openxmlformats.org/officeDocument/2006/relationships/image" Target="../media/image4.emf"/><Relationship Id="rId5" Type="http://schemas.openxmlformats.org/officeDocument/2006/relationships/tags" Target="../tags/tag115.xml"/><Relationship Id="rId10" Type="http://schemas.openxmlformats.org/officeDocument/2006/relationships/oleObject" Target="../embeddings/oleObject15.bin"/><Relationship Id="rId4" Type="http://schemas.openxmlformats.org/officeDocument/2006/relationships/tags" Target="../tags/tag114.xml"/><Relationship Id="rId9"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oleObject" Target="../embeddings/oleObject16.bin"/><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notesSlide" Target="../notesSlides/notesSlide8.xml"/><Relationship Id="rId2" Type="http://schemas.openxmlformats.org/officeDocument/2006/relationships/tags" Target="../tags/tag118.xml"/><Relationship Id="rId1" Type="http://schemas.openxmlformats.org/officeDocument/2006/relationships/vmlDrawing" Target="../drawings/vmlDrawing16.vml"/><Relationship Id="rId6" Type="http://schemas.openxmlformats.org/officeDocument/2006/relationships/tags" Target="../tags/tag122.xml"/><Relationship Id="rId11" Type="http://schemas.openxmlformats.org/officeDocument/2006/relationships/slideLayout" Target="../slideLayouts/slideLayout3.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28.xml"/><Relationship Id="rId7" Type="http://schemas.openxmlformats.org/officeDocument/2006/relationships/notesSlide" Target="../notesSlides/notesSlide9.xml"/><Relationship Id="rId2" Type="http://schemas.openxmlformats.org/officeDocument/2006/relationships/tags" Target="../tags/tag127.xml"/><Relationship Id="rId1" Type="http://schemas.openxmlformats.org/officeDocument/2006/relationships/vmlDrawing" Target="../drawings/vmlDrawing17.vml"/><Relationship Id="rId6" Type="http://schemas.openxmlformats.org/officeDocument/2006/relationships/slideLayout" Target="../slideLayouts/slideLayout3.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4.emf"/></Relationships>
</file>

<file path=ppt/slides/_rels/slide1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oleObject" Target="../embeddings/oleObject18.bin"/><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notesSlide" Target="../notesSlides/notesSlide10.xml"/><Relationship Id="rId17" Type="http://schemas.openxmlformats.org/officeDocument/2006/relationships/image" Target="../media/image96.emf"/><Relationship Id="rId2" Type="http://schemas.openxmlformats.org/officeDocument/2006/relationships/tags" Target="../tags/tag131.xml"/><Relationship Id="rId16" Type="http://schemas.openxmlformats.org/officeDocument/2006/relationships/image" Target="../media/image95.emf"/><Relationship Id="rId1" Type="http://schemas.openxmlformats.org/officeDocument/2006/relationships/vmlDrawing" Target="../drawings/vmlDrawing18.vml"/><Relationship Id="rId6" Type="http://schemas.openxmlformats.org/officeDocument/2006/relationships/tags" Target="../tags/tag135.xml"/><Relationship Id="rId11" Type="http://schemas.openxmlformats.org/officeDocument/2006/relationships/slideLayout" Target="../slideLayouts/slideLayout3.xml"/><Relationship Id="rId5" Type="http://schemas.openxmlformats.org/officeDocument/2006/relationships/tags" Target="../tags/tag134.xml"/><Relationship Id="rId15" Type="http://schemas.openxmlformats.org/officeDocument/2006/relationships/image" Target="../media/image94.emf"/><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oleObject" Target="../embeddings/oleObject19.bin"/><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notesSlide" Target="../notesSlides/notesSlide11.xml"/><Relationship Id="rId2" Type="http://schemas.openxmlformats.org/officeDocument/2006/relationships/tags" Target="../tags/tag140.xml"/><Relationship Id="rId1" Type="http://schemas.openxmlformats.org/officeDocument/2006/relationships/vmlDrawing" Target="../drawings/vmlDrawing19.vml"/><Relationship Id="rId6" Type="http://schemas.openxmlformats.org/officeDocument/2006/relationships/tags" Target="../tags/tag144.xml"/><Relationship Id="rId11" Type="http://schemas.openxmlformats.org/officeDocument/2006/relationships/slideLayout" Target="../slideLayouts/slideLayout3.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oleObject" Target="../embeddings/oleObject20.bin"/><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notesSlide" Target="../notesSlides/notesSlide12.xml"/><Relationship Id="rId2" Type="http://schemas.openxmlformats.org/officeDocument/2006/relationships/tags" Target="../tags/tag149.xml"/><Relationship Id="rId1" Type="http://schemas.openxmlformats.org/officeDocument/2006/relationships/vmlDrawing" Target="../drawings/vmlDrawing20.vml"/><Relationship Id="rId6" Type="http://schemas.openxmlformats.org/officeDocument/2006/relationships/tags" Target="../tags/tag153.xml"/><Relationship Id="rId11" Type="http://schemas.openxmlformats.org/officeDocument/2006/relationships/slideLayout" Target="../slideLayouts/slideLayout3.xml"/><Relationship Id="rId5" Type="http://schemas.openxmlformats.org/officeDocument/2006/relationships/tags" Target="../tags/tag15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vmlDrawing" Target="../drawings/vmlDrawing21.vml"/><Relationship Id="rId6" Type="http://schemas.openxmlformats.org/officeDocument/2006/relationships/tags" Target="../tags/tag162.xml"/><Relationship Id="rId11" Type="http://schemas.openxmlformats.org/officeDocument/2006/relationships/image" Target="../media/image4.emf"/><Relationship Id="rId5" Type="http://schemas.openxmlformats.org/officeDocument/2006/relationships/tags" Target="../tags/tag161.xml"/><Relationship Id="rId10" Type="http://schemas.openxmlformats.org/officeDocument/2006/relationships/oleObject" Target="../embeddings/oleObject21.bin"/><Relationship Id="rId4" Type="http://schemas.openxmlformats.org/officeDocument/2006/relationships/tags" Target="../tags/tag160.xml"/><Relationship Id="rId9"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102.png"/><Relationship Id="rId3" Type="http://schemas.openxmlformats.org/officeDocument/2006/relationships/tags" Target="../tags/tag165.xml"/><Relationship Id="rId7" Type="http://schemas.openxmlformats.org/officeDocument/2006/relationships/notesSlide" Target="../notesSlides/notesSlide14.xml"/><Relationship Id="rId12" Type="http://schemas.openxmlformats.org/officeDocument/2006/relationships/image" Target="../media/image101.png"/><Relationship Id="rId2" Type="http://schemas.openxmlformats.org/officeDocument/2006/relationships/tags" Target="../tags/tag164.xml"/><Relationship Id="rId1" Type="http://schemas.openxmlformats.org/officeDocument/2006/relationships/vmlDrawing" Target="../drawings/vmlDrawing22.vml"/><Relationship Id="rId6" Type="http://schemas.openxmlformats.org/officeDocument/2006/relationships/slideLayout" Target="../slideLayouts/slideLayout3.xml"/><Relationship Id="rId11" Type="http://schemas.openxmlformats.org/officeDocument/2006/relationships/image" Target="../media/image100.png"/><Relationship Id="rId5" Type="http://schemas.openxmlformats.org/officeDocument/2006/relationships/tags" Target="../tags/tag167.xml"/><Relationship Id="rId10" Type="http://schemas.openxmlformats.org/officeDocument/2006/relationships/image" Target="../media/image99.png"/><Relationship Id="rId4" Type="http://schemas.openxmlformats.org/officeDocument/2006/relationships/tags" Target="../tags/tag166.xml"/><Relationship Id="rId9" Type="http://schemas.openxmlformats.org/officeDocument/2006/relationships/image" Target="../media/image4.emf"/><Relationship Id="rId14" Type="http://schemas.openxmlformats.org/officeDocument/2006/relationships/image" Target="../media/image103.pn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oleObject" Target="../embeddings/oleObject7.bin"/><Relationship Id="rId1" Type="http://schemas.openxmlformats.org/officeDocument/2006/relationships/vmlDrawing" Target="../drawings/vmlDrawing7.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slideLayout" Target="../slideLayouts/slideLayout3.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chart" Target="../charts/chart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image" Target="../media/image7.emf"/></Relationships>
</file>

<file path=ppt/slides/_rels/slide20.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tags" Target="../tags/tag169.xml"/><Relationship Id="rId7" Type="http://schemas.openxmlformats.org/officeDocument/2006/relationships/oleObject" Target="../embeddings/oleObject24.bin"/><Relationship Id="rId2" Type="http://schemas.openxmlformats.org/officeDocument/2006/relationships/tags" Target="../tags/tag168.xml"/><Relationship Id="rId1" Type="http://schemas.openxmlformats.org/officeDocument/2006/relationships/vmlDrawing" Target="../drawings/vmlDrawing23.vml"/><Relationship Id="rId6" Type="http://schemas.openxmlformats.org/officeDocument/2006/relationships/image" Target="../media/image104.emf"/><Relationship Id="rId5" Type="http://schemas.openxmlformats.org/officeDocument/2006/relationships/oleObject" Target="../embeddings/oleObject23.bin"/><Relationship Id="rId4" Type="http://schemas.openxmlformats.org/officeDocument/2006/relationships/slideLayout" Target="../slideLayouts/slideLayout3.xml"/><Relationship Id="rId9" Type="http://schemas.openxmlformats.org/officeDocument/2006/relationships/image" Target="../media/image106.emf"/></Relationships>
</file>

<file path=ppt/slides/_rels/slide2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94.emf"/><Relationship Id="rId1" Type="http://schemas.openxmlformats.org/officeDocument/2006/relationships/slideLayout" Target="../slideLayouts/slideLayout3.xml"/><Relationship Id="rId4" Type="http://schemas.openxmlformats.org/officeDocument/2006/relationships/image" Target="../media/image105.emf"/></Relationships>
</file>

<file path=ppt/slides/_rels/slide22.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vmlDrawing" Target="../drawings/vmlDrawing24.vml"/><Relationship Id="rId6" Type="http://schemas.openxmlformats.org/officeDocument/2006/relationships/tags" Target="../tags/tag174.xml"/><Relationship Id="rId11" Type="http://schemas.openxmlformats.org/officeDocument/2006/relationships/image" Target="../media/image104.emf"/><Relationship Id="rId5" Type="http://schemas.openxmlformats.org/officeDocument/2006/relationships/tags" Target="../tags/tag173.xml"/><Relationship Id="rId10" Type="http://schemas.openxmlformats.org/officeDocument/2006/relationships/oleObject" Target="../embeddings/oleObject25.bin"/><Relationship Id="rId4" Type="http://schemas.openxmlformats.org/officeDocument/2006/relationships/tags" Target="../tags/tag172.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tags" Target="../tags/tag178.xml"/><Relationship Id="rId7" Type="http://schemas.openxmlformats.org/officeDocument/2006/relationships/oleObject" Target="../embeddings/oleObject27.bin"/><Relationship Id="rId2" Type="http://schemas.openxmlformats.org/officeDocument/2006/relationships/tags" Target="../tags/tag177.xml"/><Relationship Id="rId1" Type="http://schemas.openxmlformats.org/officeDocument/2006/relationships/vmlDrawing" Target="../drawings/vmlDrawing25.vml"/><Relationship Id="rId6" Type="http://schemas.openxmlformats.org/officeDocument/2006/relationships/image" Target="../media/image104.emf"/><Relationship Id="rId11" Type="http://schemas.openxmlformats.org/officeDocument/2006/relationships/image" Target="../media/image107.png"/><Relationship Id="rId5" Type="http://schemas.openxmlformats.org/officeDocument/2006/relationships/oleObject" Target="../embeddings/oleObject26.bin"/><Relationship Id="rId10" Type="http://schemas.openxmlformats.org/officeDocument/2006/relationships/hyperlink" Target="mass.gov/info-details/reopening-purchasing-hygienic-or-protective-supplies-for-the-workplace" TargetMode="External"/><Relationship Id="rId4" Type="http://schemas.openxmlformats.org/officeDocument/2006/relationships/slideLayout" Target="../slideLayouts/slideLayout3.xml"/><Relationship Id="rId9" Type="http://schemas.openxmlformats.org/officeDocument/2006/relationships/image" Target="../media/image94.emf"/></Relationships>
</file>

<file path=ppt/slides/_rels/slide24.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tags" Target="../tags/tag180.xml"/><Relationship Id="rId7" Type="http://schemas.openxmlformats.org/officeDocument/2006/relationships/oleObject" Target="../embeddings/oleObject29.bin"/><Relationship Id="rId2" Type="http://schemas.openxmlformats.org/officeDocument/2006/relationships/tags" Target="../tags/tag179.xml"/><Relationship Id="rId1" Type="http://schemas.openxmlformats.org/officeDocument/2006/relationships/vmlDrawing" Target="../drawings/vmlDrawing26.vml"/><Relationship Id="rId6" Type="http://schemas.openxmlformats.org/officeDocument/2006/relationships/image" Target="../media/image104.emf"/><Relationship Id="rId5" Type="http://schemas.openxmlformats.org/officeDocument/2006/relationships/oleObject" Target="../embeddings/oleObject28.bin"/><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182.xml"/><Relationship Id="rId7" Type="http://schemas.openxmlformats.org/officeDocument/2006/relationships/image" Target="../media/image104.emf"/><Relationship Id="rId2" Type="http://schemas.openxmlformats.org/officeDocument/2006/relationships/tags" Target="../tags/tag181.xml"/><Relationship Id="rId1" Type="http://schemas.openxmlformats.org/officeDocument/2006/relationships/vmlDrawing" Target="../drawings/vmlDrawing27.vml"/><Relationship Id="rId6" Type="http://schemas.openxmlformats.org/officeDocument/2006/relationships/oleObject" Target="../embeddings/oleObject30.bin"/><Relationship Id="rId11" Type="http://schemas.openxmlformats.org/officeDocument/2006/relationships/image" Target="../media/image108.emf"/><Relationship Id="rId5" Type="http://schemas.openxmlformats.org/officeDocument/2006/relationships/slideLayout" Target="../slideLayouts/slideLayout3.xml"/><Relationship Id="rId10" Type="http://schemas.openxmlformats.org/officeDocument/2006/relationships/oleObject" Target="../embeddings/oleObject32.bin"/><Relationship Id="rId4" Type="http://schemas.openxmlformats.org/officeDocument/2006/relationships/tags" Target="../tags/tag183.xml"/><Relationship Id="rId9" Type="http://schemas.openxmlformats.org/officeDocument/2006/relationships/image" Target="../media/image105.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185.xml"/><Relationship Id="rId7" Type="http://schemas.openxmlformats.org/officeDocument/2006/relationships/notesSlide" Target="../notesSlides/notesSlide15.xml"/><Relationship Id="rId2" Type="http://schemas.openxmlformats.org/officeDocument/2006/relationships/tags" Target="../tags/tag184.xml"/><Relationship Id="rId1" Type="http://schemas.openxmlformats.org/officeDocument/2006/relationships/vmlDrawing" Target="../drawings/vmlDrawing28.vml"/><Relationship Id="rId6" Type="http://schemas.openxmlformats.org/officeDocument/2006/relationships/slideLayout" Target="../slideLayouts/slideLayout3.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4.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189.xml"/><Relationship Id="rId7" Type="http://schemas.openxmlformats.org/officeDocument/2006/relationships/notesSlide" Target="../notesSlides/notesSlide16.xml"/><Relationship Id="rId2" Type="http://schemas.openxmlformats.org/officeDocument/2006/relationships/tags" Target="../tags/tag188.xml"/><Relationship Id="rId1" Type="http://schemas.openxmlformats.org/officeDocument/2006/relationships/vmlDrawing" Target="../drawings/vmlDrawing29.vml"/><Relationship Id="rId6" Type="http://schemas.openxmlformats.org/officeDocument/2006/relationships/slideLayout" Target="../slideLayouts/slideLayout3.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4.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hyperlink" Target="https://www.mass.gov/info-details/covid-19-response-reporting" TargetMode="External"/><Relationship Id="rId3" Type="http://schemas.openxmlformats.org/officeDocument/2006/relationships/tags" Target="../tags/tag193.xml"/><Relationship Id="rId7" Type="http://schemas.openxmlformats.org/officeDocument/2006/relationships/notesSlide" Target="../notesSlides/notesSlide17.xml"/><Relationship Id="rId12" Type="http://schemas.openxmlformats.org/officeDocument/2006/relationships/hyperlink" Target="https://www.mass.gov/info-details/covid-19-resources-and-guidance-for-businesses" TargetMode="External"/><Relationship Id="rId2" Type="http://schemas.openxmlformats.org/officeDocument/2006/relationships/tags" Target="../tags/tag192.xml"/><Relationship Id="rId16" Type="http://schemas.openxmlformats.org/officeDocument/2006/relationships/hyperlink" Target="https://www.mass.gov/info-details/travel-information-related-to-covid-19#travel-to-massachusetts-" TargetMode="External"/><Relationship Id="rId1" Type="http://schemas.openxmlformats.org/officeDocument/2006/relationships/vmlDrawing" Target="../drawings/vmlDrawing30.vml"/><Relationship Id="rId6" Type="http://schemas.openxmlformats.org/officeDocument/2006/relationships/slideLayout" Target="../slideLayouts/slideLayout3.xml"/><Relationship Id="rId11" Type="http://schemas.openxmlformats.org/officeDocument/2006/relationships/hyperlink" Target="https://www.mass.gov/info-details/covid-19-prevention-and-treatment" TargetMode="External"/><Relationship Id="rId5" Type="http://schemas.openxmlformats.org/officeDocument/2006/relationships/tags" Target="../tags/tag195.xml"/><Relationship Id="rId15" Type="http://schemas.openxmlformats.org/officeDocument/2006/relationships/hyperlink" Target="https://www.mass.gov/info-details/reopening-mandatory-safety-standards-for-workplaces" TargetMode="External"/><Relationship Id="rId10" Type="http://schemas.openxmlformats.org/officeDocument/2006/relationships/hyperlink" Target="https://www.mass.gov/info-details/covid-19-updates-and-information" TargetMode="External"/><Relationship Id="rId4" Type="http://schemas.openxmlformats.org/officeDocument/2006/relationships/tags" Target="../tags/tag194.xml"/><Relationship Id="rId9" Type="http://schemas.openxmlformats.org/officeDocument/2006/relationships/image" Target="../media/image4.emf"/><Relationship Id="rId14" Type="http://schemas.openxmlformats.org/officeDocument/2006/relationships/hyperlink" Target="https://www.mass.gov/news/wear-a-mask-in-public" TargetMode="External"/></Relationships>
</file>

<file path=ppt/slides/_rels/slide29.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4.emf"/><Relationship Id="rId2" Type="http://schemas.openxmlformats.org/officeDocument/2006/relationships/tags" Target="../tags/tag196.xml"/><Relationship Id="rId1" Type="http://schemas.openxmlformats.org/officeDocument/2006/relationships/vmlDrawing" Target="../drawings/vmlDrawing31.vml"/><Relationship Id="rId6" Type="http://schemas.openxmlformats.org/officeDocument/2006/relationships/oleObject" Target="../embeddings/oleObject36.bin"/><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19.jpeg"/><Relationship Id="rId18" Type="http://schemas.openxmlformats.org/officeDocument/2006/relationships/image" Target="../media/image24.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7.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jpeg"/><Relationship Id="rId50" Type="http://schemas.openxmlformats.org/officeDocument/2006/relationships/image" Target="../media/image54.png"/><Relationship Id="rId55" Type="http://schemas.openxmlformats.org/officeDocument/2006/relationships/image" Target="../media/image59.png"/><Relationship Id="rId63" Type="http://schemas.openxmlformats.org/officeDocument/2006/relationships/image" Target="../media/image67.png"/><Relationship Id="rId68" Type="http://schemas.openxmlformats.org/officeDocument/2006/relationships/image" Target="../media/image72.png"/><Relationship Id="rId76" Type="http://schemas.openxmlformats.org/officeDocument/2006/relationships/image" Target="../media/image80.png"/><Relationship Id="rId7" Type="http://schemas.openxmlformats.org/officeDocument/2006/relationships/image" Target="../media/image13.jpeg"/><Relationship Id="rId71" Type="http://schemas.openxmlformats.org/officeDocument/2006/relationships/image" Target="../media/image75.jpeg"/><Relationship Id="rId2" Type="http://schemas.openxmlformats.org/officeDocument/2006/relationships/slideLayout" Target="../slideLayouts/slideLayout3.xml"/><Relationship Id="rId16" Type="http://schemas.openxmlformats.org/officeDocument/2006/relationships/image" Target="../media/image22.png"/><Relationship Id="rId29" Type="http://schemas.openxmlformats.org/officeDocument/2006/relationships/image" Target="../media/image33.jpeg"/><Relationship Id="rId11" Type="http://schemas.openxmlformats.org/officeDocument/2006/relationships/image" Target="../media/image17.jpeg"/><Relationship Id="rId24" Type="http://schemas.openxmlformats.org/officeDocument/2006/relationships/oleObject" Target="../embeddings/oleObject8.bin"/><Relationship Id="rId32" Type="http://schemas.openxmlformats.org/officeDocument/2006/relationships/image" Target="../media/image36.png"/><Relationship Id="rId37" Type="http://schemas.openxmlformats.org/officeDocument/2006/relationships/image" Target="../media/image41.jpeg"/><Relationship Id="rId40" Type="http://schemas.openxmlformats.org/officeDocument/2006/relationships/image" Target="../media/image44.jpe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png"/><Relationship Id="rId66" Type="http://schemas.openxmlformats.org/officeDocument/2006/relationships/image" Target="../media/image70.jpeg"/><Relationship Id="rId74" Type="http://schemas.openxmlformats.org/officeDocument/2006/relationships/image" Target="../media/image78.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2.jpeg"/><Relationship Id="rId36" Type="http://schemas.openxmlformats.org/officeDocument/2006/relationships/image" Target="../media/image40.jpeg"/><Relationship Id="rId49" Type="http://schemas.openxmlformats.org/officeDocument/2006/relationships/image" Target="../media/image53.png"/><Relationship Id="rId57" Type="http://schemas.openxmlformats.org/officeDocument/2006/relationships/image" Target="../media/image61.png"/><Relationship Id="rId61" Type="http://schemas.openxmlformats.org/officeDocument/2006/relationships/image" Target="../media/image65.jpe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jpeg"/><Relationship Id="rId60" Type="http://schemas.openxmlformats.org/officeDocument/2006/relationships/image" Target="../media/image64.png"/><Relationship Id="rId65" Type="http://schemas.openxmlformats.org/officeDocument/2006/relationships/image" Target="../media/image69.jpeg"/><Relationship Id="rId73" Type="http://schemas.openxmlformats.org/officeDocument/2006/relationships/image" Target="../media/image77.jpeg"/><Relationship Id="rId78" Type="http://schemas.openxmlformats.org/officeDocument/2006/relationships/image" Target="../media/image82.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1.jpeg"/><Relationship Id="rId30" Type="http://schemas.openxmlformats.org/officeDocument/2006/relationships/image" Target="../media/image34.png"/><Relationship Id="rId35" Type="http://schemas.openxmlformats.org/officeDocument/2006/relationships/image" Target="../media/image39.jpeg"/><Relationship Id="rId43" Type="http://schemas.openxmlformats.org/officeDocument/2006/relationships/image" Target="../media/image47.jpeg"/><Relationship Id="rId48" Type="http://schemas.openxmlformats.org/officeDocument/2006/relationships/image" Target="../media/image52.png"/><Relationship Id="rId56" Type="http://schemas.openxmlformats.org/officeDocument/2006/relationships/image" Target="../media/image60.png"/><Relationship Id="rId64" Type="http://schemas.openxmlformats.org/officeDocument/2006/relationships/image" Target="../media/image68.png"/><Relationship Id="rId69" Type="http://schemas.openxmlformats.org/officeDocument/2006/relationships/image" Target="../media/image73.png"/><Relationship Id="rId77" Type="http://schemas.openxmlformats.org/officeDocument/2006/relationships/image" Target="../media/image81.png"/><Relationship Id="rId8" Type="http://schemas.openxmlformats.org/officeDocument/2006/relationships/image" Target="../media/image14.jpeg"/><Relationship Id="rId51" Type="http://schemas.openxmlformats.org/officeDocument/2006/relationships/image" Target="../media/image55.png"/><Relationship Id="rId72" Type="http://schemas.openxmlformats.org/officeDocument/2006/relationships/image" Target="../media/image76.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8.wmf"/><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67" Type="http://schemas.openxmlformats.org/officeDocument/2006/relationships/image" Target="../media/image71.png"/><Relationship Id="rId20" Type="http://schemas.openxmlformats.org/officeDocument/2006/relationships/image" Target="../media/image26.jpeg"/><Relationship Id="rId41" Type="http://schemas.openxmlformats.org/officeDocument/2006/relationships/image" Target="../media/image45.png"/><Relationship Id="rId54" Type="http://schemas.openxmlformats.org/officeDocument/2006/relationships/image" Target="../media/image58.jpeg"/><Relationship Id="rId62" Type="http://schemas.openxmlformats.org/officeDocument/2006/relationships/image" Target="../media/image66.png"/><Relationship Id="rId70" Type="http://schemas.openxmlformats.org/officeDocument/2006/relationships/image" Target="../media/image74.png"/><Relationship Id="rId75" Type="http://schemas.openxmlformats.org/officeDocument/2006/relationships/image" Target="../media/image79.png"/><Relationship Id="rId1" Type="http://schemas.openxmlformats.org/officeDocument/2006/relationships/vmlDrawing" Target="../drawings/vmlDrawing8.vml"/><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emf"/><Relationship Id="rId7" Type="http://schemas.openxmlformats.org/officeDocument/2006/relationships/image" Target="../media/image88.emf"/><Relationship Id="rId2" Type="http://schemas.openxmlformats.org/officeDocument/2006/relationships/image" Target="../media/image83.emf"/><Relationship Id="rId1" Type="http://schemas.openxmlformats.org/officeDocument/2006/relationships/slideLayout" Target="../slideLayouts/slideLayout3.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5.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9" Type="http://schemas.openxmlformats.org/officeDocument/2006/relationships/tags" Target="../tags/tag76.xml"/><Relationship Id="rId21" Type="http://schemas.openxmlformats.org/officeDocument/2006/relationships/tags" Target="../tags/tag58.xml"/><Relationship Id="rId34" Type="http://schemas.openxmlformats.org/officeDocument/2006/relationships/tags" Target="../tags/tag71.xml"/><Relationship Id="rId42" Type="http://schemas.openxmlformats.org/officeDocument/2006/relationships/tags" Target="../tags/tag79.xml"/><Relationship Id="rId47" Type="http://schemas.openxmlformats.org/officeDocument/2006/relationships/tags" Target="../tags/tag84.xml"/><Relationship Id="rId50" Type="http://schemas.openxmlformats.org/officeDocument/2006/relationships/tags" Target="../tags/tag87.xml"/><Relationship Id="rId55" Type="http://schemas.openxmlformats.org/officeDocument/2006/relationships/slideLayout" Target="../slideLayouts/slideLayout3.xml"/><Relationship Id="rId7" Type="http://schemas.openxmlformats.org/officeDocument/2006/relationships/tags" Target="../tags/tag4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tags" Target="../tags/tag66.xml"/><Relationship Id="rId41" Type="http://schemas.openxmlformats.org/officeDocument/2006/relationships/tags" Target="../tags/tag78.xml"/><Relationship Id="rId54" Type="http://schemas.openxmlformats.org/officeDocument/2006/relationships/tags" Target="../tags/tag91.xml"/><Relationship Id="rId1" Type="http://schemas.openxmlformats.org/officeDocument/2006/relationships/vmlDrawing" Target="../drawings/vmlDrawing9.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tags" Target="../tags/tag69.xml"/><Relationship Id="rId37" Type="http://schemas.openxmlformats.org/officeDocument/2006/relationships/tags" Target="../tags/tag74.xml"/><Relationship Id="rId40" Type="http://schemas.openxmlformats.org/officeDocument/2006/relationships/tags" Target="../tags/tag77.xml"/><Relationship Id="rId45" Type="http://schemas.openxmlformats.org/officeDocument/2006/relationships/tags" Target="../tags/tag82.xml"/><Relationship Id="rId53" Type="http://schemas.openxmlformats.org/officeDocument/2006/relationships/tags" Target="../tags/tag90.xml"/><Relationship Id="rId58" Type="http://schemas.openxmlformats.org/officeDocument/2006/relationships/chart" Target="../charts/chart2.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36" Type="http://schemas.openxmlformats.org/officeDocument/2006/relationships/tags" Target="../tags/tag73.xml"/><Relationship Id="rId49" Type="http://schemas.openxmlformats.org/officeDocument/2006/relationships/tags" Target="../tags/tag86.xml"/><Relationship Id="rId57" Type="http://schemas.openxmlformats.org/officeDocument/2006/relationships/image" Target="../media/image90.emf"/><Relationship Id="rId61" Type="http://schemas.openxmlformats.org/officeDocument/2006/relationships/chart" Target="../charts/chart5.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tags" Target="../tags/tag68.xml"/><Relationship Id="rId44" Type="http://schemas.openxmlformats.org/officeDocument/2006/relationships/tags" Target="../tags/tag81.xml"/><Relationship Id="rId52" Type="http://schemas.openxmlformats.org/officeDocument/2006/relationships/tags" Target="../tags/tag89.xml"/><Relationship Id="rId60" Type="http://schemas.openxmlformats.org/officeDocument/2006/relationships/chart" Target="../charts/chart4.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 Id="rId35" Type="http://schemas.openxmlformats.org/officeDocument/2006/relationships/tags" Target="../tags/tag72.xml"/><Relationship Id="rId43" Type="http://schemas.openxmlformats.org/officeDocument/2006/relationships/tags" Target="../tags/tag80.xml"/><Relationship Id="rId48" Type="http://schemas.openxmlformats.org/officeDocument/2006/relationships/tags" Target="../tags/tag85.xml"/><Relationship Id="rId56" Type="http://schemas.openxmlformats.org/officeDocument/2006/relationships/oleObject" Target="../embeddings/oleObject9.bin"/><Relationship Id="rId8" Type="http://schemas.openxmlformats.org/officeDocument/2006/relationships/tags" Target="../tags/tag45.xml"/><Relationship Id="rId51" Type="http://schemas.openxmlformats.org/officeDocument/2006/relationships/tags" Target="../tags/tag88.xml"/><Relationship Id="rId3" Type="http://schemas.openxmlformats.org/officeDocument/2006/relationships/tags" Target="../tags/tag40.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tags" Target="../tags/tag70.xml"/><Relationship Id="rId38" Type="http://schemas.openxmlformats.org/officeDocument/2006/relationships/tags" Target="../tags/tag75.xml"/><Relationship Id="rId46" Type="http://schemas.openxmlformats.org/officeDocument/2006/relationships/tags" Target="../tags/tag83.xml"/><Relationship Id="rId59"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93.xml"/><Relationship Id="rId7" Type="http://schemas.openxmlformats.org/officeDocument/2006/relationships/notesSlide" Target="../notesSlides/notesSlide2.xml"/><Relationship Id="rId2" Type="http://schemas.openxmlformats.org/officeDocument/2006/relationships/tags" Target="../tags/tag92.xml"/><Relationship Id="rId1" Type="http://schemas.openxmlformats.org/officeDocument/2006/relationships/vmlDrawing" Target="../drawings/vmlDrawing10.vml"/><Relationship Id="rId6" Type="http://schemas.openxmlformats.org/officeDocument/2006/relationships/slideLayout" Target="../slideLayouts/slideLayout3.xml"/><Relationship Id="rId5" Type="http://schemas.openxmlformats.org/officeDocument/2006/relationships/tags" Target="../tags/tag95.xml"/><Relationship Id="rId10" Type="http://schemas.openxmlformats.org/officeDocument/2006/relationships/image" Target="../media/image4.emf"/><Relationship Id="rId4" Type="http://schemas.openxmlformats.org/officeDocument/2006/relationships/tags" Target="../tags/tag94.xml"/><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97.xml"/><Relationship Id="rId7" Type="http://schemas.openxmlformats.org/officeDocument/2006/relationships/notesSlide" Target="../notesSlides/notesSlide3.xml"/><Relationship Id="rId2" Type="http://schemas.openxmlformats.org/officeDocument/2006/relationships/tags" Target="../tags/tag96.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101.xml"/><Relationship Id="rId7" Type="http://schemas.openxmlformats.org/officeDocument/2006/relationships/notesSlide" Target="../notesSlides/notesSlide4.xml"/><Relationship Id="rId2" Type="http://schemas.openxmlformats.org/officeDocument/2006/relationships/tags" Target="../tags/tag100.xml"/><Relationship Id="rId1" Type="http://schemas.openxmlformats.org/officeDocument/2006/relationships/vmlDrawing" Target="../drawings/vmlDrawing12.vml"/><Relationship Id="rId6" Type="http://schemas.openxmlformats.org/officeDocument/2006/relationships/slideLayout" Target="../slideLayouts/slideLayout3.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5.xml"/><Relationship Id="rId7" Type="http://schemas.openxmlformats.org/officeDocument/2006/relationships/notesSlide" Target="../notesSlides/notesSlide5.xml"/><Relationship Id="rId2" Type="http://schemas.openxmlformats.org/officeDocument/2006/relationships/tags" Target="../tags/tag104.xml"/><Relationship Id="rId1" Type="http://schemas.openxmlformats.org/officeDocument/2006/relationships/vmlDrawing" Target="../drawings/vmlDrawing13.vml"/><Relationship Id="rId6" Type="http://schemas.openxmlformats.org/officeDocument/2006/relationships/slideLayout" Target="../slideLayouts/slideLayout3.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526"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F972A80-4F27-4CDA-BFFF-D544C5BAEF7B}"/>
              </a:ext>
            </a:extLst>
          </p:cNvPr>
          <p:cNvSpPr/>
          <p:nvPr>
            <p:custDataLst>
              <p:tags r:id="rId3"/>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F66573CD-8998-4289-8ED9-1423CAF58446}"/>
              </a:ext>
            </a:extLst>
          </p:cNvPr>
          <p:cNvSpPr/>
          <p:nvPr/>
        </p:nvSpPr>
        <p:spPr>
          <a:xfrm>
            <a:off x="0" y="4991100"/>
            <a:ext cx="12192000" cy="1139985"/>
          </a:xfrm>
          <a:prstGeom prst="rect">
            <a:avLst/>
          </a:prstGeom>
          <a:gradFill flip="none" rotWithShape="1">
            <a:gsLst>
              <a:gs pos="0">
                <a:schemeClr val="tx2">
                  <a:alpha val="44000"/>
                </a:schemeClr>
              </a:gs>
              <a:gs pos="100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071" tIns="178511" rIns="87071" bIns="87071"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	Reopening Massachusetts</a:t>
            </a:r>
            <a:endParaRPr kumimoji="0" lang="en-US" sz="32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Text Placeholder 7">
            <a:extLst>
              <a:ext uri="{FF2B5EF4-FFF2-40B4-BE49-F238E27FC236}">
                <a16:creationId xmlns:a16="http://schemas.microsoft.com/office/drawing/2014/main" id="{6EFA9CC6-FD82-4BD6-8D1E-C66A35A4EEB1}"/>
              </a:ext>
            </a:extLst>
          </p:cNvPr>
          <p:cNvSpPr txBox="1">
            <a:spLocks/>
          </p:cNvSpPr>
          <p:nvPr/>
        </p:nvSpPr>
        <p:spPr>
          <a:xfrm>
            <a:off x="1031017" y="5678862"/>
            <a:ext cx="7749209" cy="281103"/>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800" kern="1200" smtClean="0">
                <a:solidFill>
                  <a:schemeClr val="bg1"/>
                </a:solidFill>
                <a:latin typeface="Arial" panose="020B0604020202020204" pitchFamily="34" charset="0"/>
                <a:ea typeface="+mn-ea"/>
                <a:cs typeface="Arial" panose="020B0604020202020204" pitchFamily="34" charset="0"/>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800" kern="1200" smtClean="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800" kern="1200" smtClean="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800" kern="1200" smtClean="0">
                <a:solidFill>
                  <a:schemeClr val="tx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800" b="1" kern="120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mn-lt"/>
              </a:rPr>
              <a:t>May 18, 2020</a:t>
            </a:r>
          </a:p>
        </p:txBody>
      </p:sp>
    </p:spTree>
    <p:extLst>
      <p:ext uri="{BB962C8B-B14F-4D97-AF65-F5344CB8AC3E}">
        <p14:creationId xmlns:p14="http://schemas.microsoft.com/office/powerpoint/2010/main" val="2147351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6215"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7F21356B-62D8-4C55-9E44-63C60EB87BBE}"/>
              </a:ext>
            </a:extLst>
          </p:cNvPr>
          <p:cNvSpPr txBox="1">
            <a:spLocks/>
          </p:cNvSpPr>
          <p:nvPr/>
        </p:nvSpPr>
        <p:spPr>
          <a:xfrm>
            <a:off x="2267339" y="1247475"/>
            <a:ext cx="9097347" cy="292357"/>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Mandatory Workplace Safety Standards for reopening</a:t>
            </a:r>
            <a:endParaRPr kumimoji="0" lang="en-US" sz="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sp>
        <p:nvSpPr>
          <p:cNvPr id="34" name="Content Placeholder 2">
            <a:extLst>
              <a:ext uri="{FF2B5EF4-FFF2-40B4-BE49-F238E27FC236}">
                <a16:creationId xmlns:a16="http://schemas.microsoft.com/office/drawing/2014/main" id="{5A71FD2D-30E1-4360-B937-D238F2DC39F2}"/>
              </a:ext>
            </a:extLst>
          </p:cNvPr>
          <p:cNvSpPr txBox="1">
            <a:spLocks/>
          </p:cNvSpPr>
          <p:nvPr/>
        </p:nvSpPr>
        <p:spPr>
          <a:xfrm>
            <a:off x="2332655" y="6028420"/>
            <a:ext cx="9106676" cy="389967"/>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90000"/>
              </a:lnSpc>
              <a:spcBef>
                <a:spcPts val="600"/>
              </a:spcBef>
              <a:spcAft>
                <a:spcPts val="3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Note: </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Businesses operating to provide Essential Services, as defined in the Governor's March 23, 2020 Executive Order, updated on March 31, April 28 and May 15, may remain open and have until May 25, 2020 to comply with these mandatory safety standards. </a:t>
            </a:r>
          </a:p>
        </p:txBody>
      </p:sp>
      <p:sp>
        <p:nvSpPr>
          <p:cNvPr id="47" name="Content Placeholder 2">
            <a:extLst>
              <a:ext uri="{FF2B5EF4-FFF2-40B4-BE49-F238E27FC236}">
                <a16:creationId xmlns:a16="http://schemas.microsoft.com/office/drawing/2014/main" id="{2875E58B-38CA-40CA-AA2B-10A78449242A}"/>
              </a:ext>
            </a:extLst>
          </p:cNvPr>
          <p:cNvSpPr txBox="1">
            <a:spLocks/>
          </p:cNvSpPr>
          <p:nvPr/>
        </p:nvSpPr>
        <p:spPr>
          <a:xfrm>
            <a:off x="2267339" y="1557022"/>
            <a:ext cx="9097347" cy="329321"/>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All businesses and activities, as they reopen, must meet the following minimum safety standards:</a:t>
            </a: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p:txBody>
      </p:sp>
      <p:graphicFrame>
        <p:nvGraphicFramePr>
          <p:cNvPr id="6" name="Table 5">
            <a:extLst>
              <a:ext uri="{FF2B5EF4-FFF2-40B4-BE49-F238E27FC236}">
                <a16:creationId xmlns:a16="http://schemas.microsoft.com/office/drawing/2014/main" id="{E1C653C8-6962-4D38-B10D-D81ACD3094E0}"/>
              </a:ext>
            </a:extLst>
          </p:cNvPr>
          <p:cNvGraphicFramePr>
            <a:graphicFrameLocks noGrp="1"/>
          </p:cNvGraphicFramePr>
          <p:nvPr>
            <p:extLst/>
          </p:nvPr>
        </p:nvGraphicFramePr>
        <p:xfrm>
          <a:off x="2341984" y="1919796"/>
          <a:ext cx="9097347" cy="3992880"/>
        </p:xfrm>
        <a:graphic>
          <a:graphicData uri="http://schemas.openxmlformats.org/drawingml/2006/table">
            <a:tbl>
              <a:tblPr firstRow="1" bandRow="1">
                <a:tableStyleId>{5C22544A-7EE6-4342-B048-85BDC9FD1C3A}</a:tableStyleId>
              </a:tblPr>
              <a:tblGrid>
                <a:gridCol w="1596954">
                  <a:extLst>
                    <a:ext uri="{9D8B030D-6E8A-4147-A177-3AD203B41FA5}">
                      <a16:colId xmlns:a16="http://schemas.microsoft.com/office/drawing/2014/main" val="4187352350"/>
                    </a:ext>
                  </a:extLst>
                </a:gridCol>
                <a:gridCol w="7500393">
                  <a:extLst>
                    <a:ext uri="{9D8B030D-6E8A-4147-A177-3AD203B41FA5}">
                      <a16:colId xmlns:a16="http://schemas.microsoft.com/office/drawing/2014/main" val="1434727285"/>
                    </a:ext>
                  </a:extLst>
                </a:gridCol>
              </a:tblGrid>
              <a:tr h="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b="1" dirty="0">
                          <a:solidFill>
                            <a:srgbClr val="E71C57"/>
                          </a:solidFill>
                          <a:latin typeface="+mn-lt"/>
                        </a:rPr>
                        <a:t>Social Distancing</a:t>
                      </a:r>
                    </a:p>
                  </a:txBody>
                  <a:tcPr marL="0">
                    <a:lnL w="12700" cmpd="sng">
                      <a:noFill/>
                    </a:lnL>
                    <a:lnR w="12700" cmpd="sng">
                      <a:noFill/>
                    </a:lnR>
                    <a:lnT w="127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94400" lvl="1" indent="-129600" algn="l" defTabSz="914400" rtl="0" eaLnBrk="1" latinLnBrk="0" hangingPunct="1">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b="0" i="0" u="none" kern="1200" spc="0" dirty="0">
                          <a:solidFill>
                            <a:srgbClr val="000000">
                              <a:lumMod val="100000"/>
                            </a:srgbClr>
                          </a:solidFill>
                          <a:latin typeface="+mn-lt"/>
                        </a:rPr>
                        <a:t>All persons, including employees, customers, and vendors should remain at least six feet apart to the greatest extent possible, both inside and outside workplaces</a:t>
                      </a:r>
                    </a:p>
                    <a:p>
                      <a:pPr marL="194400" lvl="1" indent="-129600" algn="l" defTabSz="914400" rtl="0" eaLnBrk="1" latinLnBrk="0" hangingPunct="1">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b="0" i="0" u="none" kern="1200" spc="0" dirty="0">
                          <a:solidFill>
                            <a:srgbClr val="000000">
                              <a:lumMod val="100000"/>
                            </a:srgbClr>
                          </a:solidFill>
                          <a:latin typeface="+mn-lt"/>
                          <a:cs typeface="Arial" panose="020B0604020202020204" pitchFamily="34" charset="0"/>
                        </a:rPr>
                        <a:t>Establish protocols to ensure that employees can practice adequate social distancing </a:t>
                      </a:r>
                    </a:p>
                    <a:p>
                      <a:pPr marL="194400" lvl="1" indent="-129600" algn="l" defTabSz="914400" rtl="0" eaLnBrk="1" latinLnBrk="0" hangingPunct="1">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b="0" i="0" u="none" kern="1200" spc="0" dirty="0">
                          <a:solidFill>
                            <a:srgbClr val="000000">
                              <a:lumMod val="100000"/>
                            </a:srgbClr>
                          </a:solidFill>
                          <a:latin typeface="+mn-lt"/>
                          <a:cs typeface="Arial" panose="020B0604020202020204" pitchFamily="34" charset="0"/>
                        </a:rPr>
                        <a:t>Provide signage for safe social distancing</a:t>
                      </a:r>
                    </a:p>
                    <a:p>
                      <a:pPr marL="194400" lvl="1" indent="-129600" algn="l" defTabSz="914400" rtl="0" eaLnBrk="1" latinLnBrk="0" hangingPunct="1">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b="0" i="0" u="none" kern="1200" spc="0" dirty="0">
                          <a:solidFill>
                            <a:srgbClr val="000000">
                              <a:lumMod val="100000"/>
                            </a:srgbClr>
                          </a:solidFill>
                          <a:latin typeface="+mn-lt"/>
                          <a:cs typeface="Arial" panose="020B0604020202020204" pitchFamily="34" charset="0"/>
                        </a:rPr>
                        <a:t>Require face coverings or masks for all employees</a:t>
                      </a:r>
                      <a:endParaRPr lang="en-US" sz="1300" b="0" i="0" u="none" kern="1200" spc="0" dirty="0">
                        <a:solidFill>
                          <a:srgbClr val="000000">
                            <a:lumMod val="100000"/>
                          </a:srgbClr>
                        </a:solidFill>
                        <a:latin typeface="+mn-lt"/>
                      </a:endParaRPr>
                    </a:p>
                  </a:txBody>
                  <a:tcPr>
                    <a:lnL w="12700" cmpd="sng">
                      <a:noFill/>
                    </a:lnL>
                    <a:lnR w="12700" cmpd="sng">
                      <a:noFill/>
                    </a:lnR>
                    <a:lnT w="12700" cmpd="sng">
                      <a:noFill/>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449961"/>
                  </a:ext>
                </a:extLst>
              </a:tr>
              <a:tr h="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b="1" dirty="0">
                          <a:solidFill>
                            <a:srgbClr val="E71C57"/>
                          </a:solidFill>
                          <a:latin typeface="+mn-lt"/>
                        </a:rPr>
                        <a:t>Hygiene Protocols</a:t>
                      </a:r>
                    </a:p>
                  </a:txBody>
                  <a:tcPr marL="0">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Provide hand washing capabilities throughout the workplace</a:t>
                      </a:r>
                    </a:p>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Ensure frequent hand washing and ensure adequate supplies</a:t>
                      </a:r>
                    </a:p>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Provide regular sanitization of high touch areas, such as workstations, equipment, screens, doorknobs, restrooms throughout work site</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4221727"/>
                  </a:ext>
                </a:extLst>
              </a:tr>
              <a:tr h="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b="1" dirty="0">
                          <a:solidFill>
                            <a:srgbClr val="E71C57"/>
                          </a:solidFill>
                          <a:latin typeface="+mn-lt"/>
                        </a:rPr>
                        <a:t>Staffing and Operations</a:t>
                      </a:r>
                    </a:p>
                  </a:txBody>
                  <a:tcPr marL="0">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Provide training for employees regarding the social distancing and hygiene protocols </a:t>
                      </a:r>
                    </a:p>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Employees who are displaying COVID-19-like symptoms do not report to work</a:t>
                      </a:r>
                    </a:p>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Establish a plan for employees getting ill from COVID-19 at work, and a return-to-work plan</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9103351"/>
                  </a:ext>
                </a:extLst>
              </a:tr>
              <a:tr h="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b="1" dirty="0">
                          <a:solidFill>
                            <a:srgbClr val="E71C57"/>
                          </a:solidFill>
                          <a:latin typeface="+mn-lt"/>
                        </a:rPr>
                        <a:t>Cleaning and Disinfecting</a:t>
                      </a:r>
                    </a:p>
                  </a:txBody>
                  <a:tcPr marL="0">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Establish and maintain cleaning protocols specific to the business</a:t>
                      </a:r>
                    </a:p>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When an active employee is diagnosed with COVID-19, cleaning and disinfecting must be performed</a:t>
                      </a:r>
                    </a:p>
                    <a:p>
                      <a:pPr marL="186300" lvl="1" indent="-124200">
                        <a:lnSpc>
                          <a:spcPct val="100000"/>
                        </a:lnSpc>
                        <a:spcBef>
                          <a:spcPts val="200"/>
                        </a:spcBef>
                        <a:spcAft>
                          <a:spcPts val="200"/>
                        </a:spcAft>
                        <a:buClr>
                          <a:srgbClr val="00269E">
                            <a:lumMod val="100000"/>
                          </a:srgbClr>
                        </a:buClr>
                        <a:buSzPct val="100000"/>
                        <a:buFont typeface="Trebuchet MS" panose="020B0603020202020204" pitchFamily="34" charset="0"/>
                        <a:buChar char="•"/>
                      </a:pPr>
                      <a:r>
                        <a:rPr lang="en-US" sz="1300" dirty="0">
                          <a:solidFill>
                            <a:srgbClr val="000000">
                              <a:lumMod val="100000"/>
                            </a:srgbClr>
                          </a:solidFill>
                          <a:latin typeface="+mn-lt"/>
                          <a:cs typeface="Arial" panose="020B0604020202020204" pitchFamily="34" charset="0"/>
                        </a:rPr>
                        <a:t>Disinfection of all common surfaces must take place at intervals appropriate to said workplace</a:t>
                      </a:r>
                    </a:p>
                  </a:txBody>
                  <a:tcPr>
                    <a:lnL w="12700" cmpd="sng">
                      <a:noFill/>
                    </a:lnL>
                    <a:lnR w="12700" cmpd="sng">
                      <a:noFill/>
                    </a:lnR>
                    <a:lnT w="12700" cap="flat" cmpd="sng" algn="ctr">
                      <a:solidFill>
                        <a:schemeClr val="bg1">
                          <a:lumMod val="6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7516064"/>
                  </a:ext>
                </a:extLst>
              </a:tr>
            </a:tbl>
          </a:graphicData>
        </a:graphic>
      </p:graphicFrame>
      <p:grpSp>
        <p:nvGrpSpPr>
          <p:cNvPr id="31" name="Group 30">
            <a:extLst>
              <a:ext uri="{FF2B5EF4-FFF2-40B4-BE49-F238E27FC236}">
                <a16:creationId xmlns:a16="http://schemas.microsoft.com/office/drawing/2014/main" id="{8BBA4594-FD2C-4EEB-B2CE-A808C58E58A9}"/>
              </a:ext>
            </a:extLst>
          </p:cNvPr>
          <p:cNvGrpSpPr/>
          <p:nvPr/>
        </p:nvGrpSpPr>
        <p:grpSpPr>
          <a:xfrm>
            <a:off x="2332655" y="229342"/>
            <a:ext cx="1009375" cy="585023"/>
            <a:chOff x="2264069" y="3927124"/>
            <a:chExt cx="1104158" cy="739638"/>
          </a:xfrm>
        </p:grpSpPr>
        <p:grpSp>
          <p:nvGrpSpPr>
            <p:cNvPr id="33" name="Group 32">
              <a:extLst>
                <a:ext uri="{FF2B5EF4-FFF2-40B4-BE49-F238E27FC236}">
                  <a16:creationId xmlns:a16="http://schemas.microsoft.com/office/drawing/2014/main" id="{830EED0A-BDB1-42A3-B703-338211BCDBCC}"/>
                </a:ext>
              </a:extLst>
            </p:cNvPr>
            <p:cNvGrpSpPr>
              <a:grpSpLocks noChangeAspect="1"/>
            </p:cNvGrpSpPr>
            <p:nvPr/>
          </p:nvGrpSpPr>
          <p:grpSpPr>
            <a:xfrm>
              <a:off x="2694236" y="3930911"/>
              <a:ext cx="673991" cy="735851"/>
              <a:chOff x="5273675" y="2606675"/>
              <a:chExt cx="1644650" cy="1644650"/>
            </a:xfrm>
          </p:grpSpPr>
          <p:sp>
            <p:nvSpPr>
              <p:cNvPr id="40" name="AutoShape 3">
                <a:extLst>
                  <a:ext uri="{FF2B5EF4-FFF2-40B4-BE49-F238E27FC236}">
                    <a16:creationId xmlns:a16="http://schemas.microsoft.com/office/drawing/2014/main" id="{C90FF92B-D759-4568-88FB-8879D74DE22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6DE8A35F-042A-4A58-963B-2EB1E61E8003}"/>
                  </a:ext>
                </a:extLst>
              </p:cNvPr>
              <p:cNvGrpSpPr/>
              <p:nvPr/>
            </p:nvGrpSpPr>
            <p:grpSpPr>
              <a:xfrm>
                <a:off x="5618163" y="2747963"/>
                <a:ext cx="955675" cy="1333500"/>
                <a:chOff x="5618163" y="2747963"/>
                <a:chExt cx="955675" cy="1333500"/>
              </a:xfrm>
            </p:grpSpPr>
            <p:sp>
              <p:nvSpPr>
                <p:cNvPr id="43" name="Freeform 30">
                  <a:extLst>
                    <a:ext uri="{FF2B5EF4-FFF2-40B4-BE49-F238E27FC236}">
                      <a16:creationId xmlns:a16="http://schemas.microsoft.com/office/drawing/2014/main" id="{D82157D1-1DBF-420D-827D-93062698856C}"/>
                    </a:ext>
                  </a:extLst>
                </p:cNvPr>
                <p:cNvSpPr>
                  <a:spLocks/>
                </p:cNvSpPr>
                <p:nvPr/>
              </p:nvSpPr>
              <p:spPr bwMode="auto">
                <a:xfrm>
                  <a:off x="5618163" y="2747963"/>
                  <a:ext cx="955675" cy="1333500"/>
                </a:xfrm>
                <a:custGeom>
                  <a:avLst/>
                  <a:gdLst>
                    <a:gd name="connsiteX0" fmla="*/ 75711 w 955675"/>
                    <a:gd name="connsiteY0" fmla="*/ 1209675 h 1333500"/>
                    <a:gd name="connsiteX1" fmla="*/ 879964 w 955675"/>
                    <a:gd name="connsiteY1" fmla="*/ 1209675 h 1333500"/>
                    <a:gd name="connsiteX2" fmla="*/ 894963 w 955675"/>
                    <a:gd name="connsiteY2" fmla="*/ 1224620 h 1333500"/>
                    <a:gd name="connsiteX3" fmla="*/ 894963 w 955675"/>
                    <a:gd name="connsiteY3" fmla="*/ 1245257 h 1333500"/>
                    <a:gd name="connsiteX4" fmla="*/ 939962 w 955675"/>
                    <a:gd name="connsiteY4" fmla="*/ 1245257 h 1333500"/>
                    <a:gd name="connsiteX5" fmla="*/ 955675 w 955675"/>
                    <a:gd name="connsiteY5" fmla="*/ 1260913 h 1333500"/>
                    <a:gd name="connsiteX6" fmla="*/ 955675 w 955675"/>
                    <a:gd name="connsiteY6" fmla="*/ 1318556 h 1333500"/>
                    <a:gd name="connsiteX7" fmla="*/ 939962 w 955675"/>
                    <a:gd name="connsiteY7" fmla="*/ 1333500 h 1333500"/>
                    <a:gd name="connsiteX8" fmla="*/ 15713 w 955675"/>
                    <a:gd name="connsiteY8" fmla="*/ 1333500 h 1333500"/>
                    <a:gd name="connsiteX9" fmla="*/ 0 w 955675"/>
                    <a:gd name="connsiteY9" fmla="*/ 1318556 h 1333500"/>
                    <a:gd name="connsiteX10" fmla="*/ 0 w 955675"/>
                    <a:gd name="connsiteY10" fmla="*/ 1260913 h 1333500"/>
                    <a:gd name="connsiteX11" fmla="*/ 15713 w 955675"/>
                    <a:gd name="connsiteY11" fmla="*/ 1245257 h 1333500"/>
                    <a:gd name="connsiteX12" fmla="*/ 60712 w 955675"/>
                    <a:gd name="connsiteY12" fmla="*/ 1245257 h 1333500"/>
                    <a:gd name="connsiteX13" fmla="*/ 60712 w 955675"/>
                    <a:gd name="connsiteY13" fmla="*/ 1224620 h 1333500"/>
                    <a:gd name="connsiteX14" fmla="*/ 75711 w 955675"/>
                    <a:gd name="connsiteY14" fmla="*/ 1209675 h 1333500"/>
                    <a:gd name="connsiteX15" fmla="*/ 563562 w 955675"/>
                    <a:gd name="connsiteY15" fmla="*/ 147637 h 1333500"/>
                    <a:gd name="connsiteX16" fmla="*/ 573087 w 955675"/>
                    <a:gd name="connsiteY16" fmla="*/ 174625 h 1333500"/>
                    <a:gd name="connsiteX17" fmla="*/ 601662 w 955675"/>
                    <a:gd name="connsiteY17" fmla="*/ 174625 h 1333500"/>
                    <a:gd name="connsiteX18" fmla="*/ 577850 w 955675"/>
                    <a:gd name="connsiteY18" fmla="*/ 192087 h 1333500"/>
                    <a:gd name="connsiteX19" fmla="*/ 587375 w 955675"/>
                    <a:gd name="connsiteY19" fmla="*/ 217487 h 1333500"/>
                    <a:gd name="connsiteX20" fmla="*/ 563562 w 955675"/>
                    <a:gd name="connsiteY20" fmla="*/ 201612 h 1333500"/>
                    <a:gd name="connsiteX21" fmla="*/ 541337 w 955675"/>
                    <a:gd name="connsiteY21" fmla="*/ 217487 h 1333500"/>
                    <a:gd name="connsiteX22" fmla="*/ 550862 w 955675"/>
                    <a:gd name="connsiteY22" fmla="*/ 192087 h 1333500"/>
                    <a:gd name="connsiteX23" fmla="*/ 528637 w 955675"/>
                    <a:gd name="connsiteY23" fmla="*/ 174625 h 1333500"/>
                    <a:gd name="connsiteX24" fmla="*/ 555625 w 955675"/>
                    <a:gd name="connsiteY24" fmla="*/ 174625 h 1333500"/>
                    <a:gd name="connsiteX25" fmla="*/ 392113 w 955675"/>
                    <a:gd name="connsiteY25" fmla="*/ 147637 h 1333500"/>
                    <a:gd name="connsiteX26" fmla="*/ 400050 w 955675"/>
                    <a:gd name="connsiteY26" fmla="*/ 174625 h 1333500"/>
                    <a:gd name="connsiteX27" fmla="*/ 428625 w 955675"/>
                    <a:gd name="connsiteY27" fmla="*/ 174625 h 1333500"/>
                    <a:gd name="connsiteX28" fmla="*/ 404813 w 955675"/>
                    <a:gd name="connsiteY28" fmla="*/ 192087 h 1333500"/>
                    <a:gd name="connsiteX29" fmla="*/ 414338 w 955675"/>
                    <a:gd name="connsiteY29" fmla="*/ 217487 h 1333500"/>
                    <a:gd name="connsiteX30" fmla="*/ 392113 w 955675"/>
                    <a:gd name="connsiteY30" fmla="*/ 201612 h 1333500"/>
                    <a:gd name="connsiteX31" fmla="*/ 368300 w 955675"/>
                    <a:gd name="connsiteY31" fmla="*/ 217487 h 1333500"/>
                    <a:gd name="connsiteX32" fmla="*/ 377825 w 955675"/>
                    <a:gd name="connsiteY32" fmla="*/ 192087 h 1333500"/>
                    <a:gd name="connsiteX33" fmla="*/ 354012 w 955675"/>
                    <a:gd name="connsiteY33" fmla="*/ 174625 h 1333500"/>
                    <a:gd name="connsiteX34" fmla="*/ 382587 w 955675"/>
                    <a:gd name="connsiteY34" fmla="*/ 174625 h 1333500"/>
                    <a:gd name="connsiteX35" fmla="*/ 477838 w 955675"/>
                    <a:gd name="connsiteY35" fmla="*/ 130175 h 1333500"/>
                    <a:gd name="connsiteX36" fmla="*/ 488950 w 955675"/>
                    <a:gd name="connsiteY36" fmla="*/ 163513 h 1333500"/>
                    <a:gd name="connsiteX37" fmla="*/ 523875 w 955675"/>
                    <a:gd name="connsiteY37" fmla="*/ 163513 h 1333500"/>
                    <a:gd name="connsiteX38" fmla="*/ 495300 w 955675"/>
                    <a:gd name="connsiteY38" fmla="*/ 185738 h 1333500"/>
                    <a:gd name="connsiteX39" fmla="*/ 506413 w 955675"/>
                    <a:gd name="connsiteY39" fmla="*/ 217488 h 1333500"/>
                    <a:gd name="connsiteX40" fmla="*/ 477838 w 955675"/>
                    <a:gd name="connsiteY40" fmla="*/ 198438 h 1333500"/>
                    <a:gd name="connsiteX41" fmla="*/ 449263 w 955675"/>
                    <a:gd name="connsiteY41" fmla="*/ 217488 h 1333500"/>
                    <a:gd name="connsiteX42" fmla="*/ 460375 w 955675"/>
                    <a:gd name="connsiteY42" fmla="*/ 185738 h 1333500"/>
                    <a:gd name="connsiteX43" fmla="*/ 431800 w 955675"/>
                    <a:gd name="connsiteY43" fmla="*/ 163513 h 1333500"/>
                    <a:gd name="connsiteX44" fmla="*/ 466725 w 955675"/>
                    <a:gd name="connsiteY44" fmla="*/ 163513 h 1333500"/>
                    <a:gd name="connsiteX45" fmla="*/ 177800 w 955675"/>
                    <a:gd name="connsiteY45" fmla="*/ 31750 h 1333500"/>
                    <a:gd name="connsiteX46" fmla="*/ 165100 w 955675"/>
                    <a:gd name="connsiteY46" fmla="*/ 50800 h 1333500"/>
                    <a:gd name="connsiteX47" fmla="*/ 790575 w 955675"/>
                    <a:gd name="connsiteY47" fmla="*/ 50800 h 1333500"/>
                    <a:gd name="connsiteX48" fmla="*/ 777875 w 955675"/>
                    <a:gd name="connsiteY48" fmla="*/ 31750 h 1333500"/>
                    <a:gd name="connsiteX49" fmla="*/ 170000 w 955675"/>
                    <a:gd name="connsiteY49" fmla="*/ 0 h 1333500"/>
                    <a:gd name="connsiteX50" fmla="*/ 785675 w 955675"/>
                    <a:gd name="connsiteY50" fmla="*/ 0 h 1333500"/>
                    <a:gd name="connsiteX51" fmla="*/ 798502 w 955675"/>
                    <a:gd name="connsiteY51" fmla="*/ 6425 h 1333500"/>
                    <a:gd name="connsiteX52" fmla="*/ 828430 w 955675"/>
                    <a:gd name="connsiteY52" fmla="*/ 50687 h 1333500"/>
                    <a:gd name="connsiteX53" fmla="*/ 873323 w 955675"/>
                    <a:gd name="connsiteY53" fmla="*/ 50687 h 1333500"/>
                    <a:gd name="connsiteX54" fmla="*/ 889000 w 955675"/>
                    <a:gd name="connsiteY54" fmla="*/ 66392 h 1333500"/>
                    <a:gd name="connsiteX55" fmla="*/ 889000 w 955675"/>
                    <a:gd name="connsiteY55" fmla="*/ 111368 h 1333500"/>
                    <a:gd name="connsiteX56" fmla="*/ 873323 w 955675"/>
                    <a:gd name="connsiteY56" fmla="*/ 127073 h 1333500"/>
                    <a:gd name="connsiteX57" fmla="*/ 865485 w 955675"/>
                    <a:gd name="connsiteY57" fmla="*/ 127073 h 1333500"/>
                    <a:gd name="connsiteX58" fmla="*/ 865485 w 955675"/>
                    <a:gd name="connsiteY58" fmla="*/ 1177925 h 1333500"/>
                    <a:gd name="connsiteX59" fmla="*/ 834131 w 955675"/>
                    <a:gd name="connsiteY59" fmla="*/ 1177925 h 1333500"/>
                    <a:gd name="connsiteX60" fmla="*/ 834131 w 955675"/>
                    <a:gd name="connsiteY60" fmla="*/ 111368 h 1333500"/>
                    <a:gd name="connsiteX61" fmla="*/ 849808 w 955675"/>
                    <a:gd name="connsiteY61" fmla="*/ 95662 h 1333500"/>
                    <a:gd name="connsiteX62" fmla="*/ 857646 w 955675"/>
                    <a:gd name="connsiteY62" fmla="*/ 95662 h 1333500"/>
                    <a:gd name="connsiteX63" fmla="*/ 857646 w 955675"/>
                    <a:gd name="connsiteY63" fmla="*/ 82098 h 1333500"/>
                    <a:gd name="connsiteX64" fmla="*/ 98029 w 955675"/>
                    <a:gd name="connsiteY64" fmla="*/ 82098 h 1333500"/>
                    <a:gd name="connsiteX65" fmla="*/ 98029 w 955675"/>
                    <a:gd name="connsiteY65" fmla="*/ 95662 h 1333500"/>
                    <a:gd name="connsiteX66" fmla="*/ 105868 w 955675"/>
                    <a:gd name="connsiteY66" fmla="*/ 95662 h 1333500"/>
                    <a:gd name="connsiteX67" fmla="*/ 121544 w 955675"/>
                    <a:gd name="connsiteY67" fmla="*/ 111368 h 1333500"/>
                    <a:gd name="connsiteX68" fmla="*/ 121544 w 955675"/>
                    <a:gd name="connsiteY68" fmla="*/ 1177925 h 1333500"/>
                    <a:gd name="connsiteX69" fmla="*/ 90191 w 955675"/>
                    <a:gd name="connsiteY69" fmla="*/ 1177925 h 1333500"/>
                    <a:gd name="connsiteX70" fmla="*/ 90191 w 955675"/>
                    <a:gd name="connsiteY70" fmla="*/ 127073 h 1333500"/>
                    <a:gd name="connsiteX71" fmla="*/ 82352 w 955675"/>
                    <a:gd name="connsiteY71" fmla="*/ 127073 h 1333500"/>
                    <a:gd name="connsiteX72" fmla="*/ 66675 w 955675"/>
                    <a:gd name="connsiteY72" fmla="*/ 111368 h 1333500"/>
                    <a:gd name="connsiteX73" fmla="*/ 66675 w 955675"/>
                    <a:gd name="connsiteY73" fmla="*/ 66392 h 1333500"/>
                    <a:gd name="connsiteX74" fmla="*/ 82352 w 955675"/>
                    <a:gd name="connsiteY74" fmla="*/ 50687 h 1333500"/>
                    <a:gd name="connsiteX75" fmla="*/ 127245 w 955675"/>
                    <a:gd name="connsiteY75" fmla="*/ 50687 h 1333500"/>
                    <a:gd name="connsiteX76" fmla="*/ 157174 w 955675"/>
                    <a:gd name="connsiteY76" fmla="*/ 6425 h 1333500"/>
                    <a:gd name="connsiteX77" fmla="*/ 170000 w 955675"/>
                    <a:gd name="connsiteY77"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55675" h="1333500">
                      <a:moveTo>
                        <a:pt x="75711" y="1209675"/>
                      </a:moveTo>
                      <a:cubicBezTo>
                        <a:pt x="75711" y="1209675"/>
                        <a:pt x="75711" y="1209675"/>
                        <a:pt x="879964" y="1209675"/>
                      </a:cubicBezTo>
                      <a:cubicBezTo>
                        <a:pt x="887821" y="1209675"/>
                        <a:pt x="894963" y="1216080"/>
                        <a:pt x="894963" y="1224620"/>
                      </a:cubicBezTo>
                      <a:cubicBezTo>
                        <a:pt x="894963" y="1224620"/>
                        <a:pt x="894963" y="1224620"/>
                        <a:pt x="894963" y="1245257"/>
                      </a:cubicBezTo>
                      <a:cubicBezTo>
                        <a:pt x="894963" y="1245257"/>
                        <a:pt x="894963" y="1245257"/>
                        <a:pt x="939962" y="1245257"/>
                      </a:cubicBezTo>
                      <a:cubicBezTo>
                        <a:pt x="948533" y="1245257"/>
                        <a:pt x="955675" y="1252373"/>
                        <a:pt x="955675" y="1260913"/>
                      </a:cubicBezTo>
                      <a:cubicBezTo>
                        <a:pt x="955675" y="1260913"/>
                        <a:pt x="955675" y="1260913"/>
                        <a:pt x="955675" y="1318556"/>
                      </a:cubicBezTo>
                      <a:cubicBezTo>
                        <a:pt x="955675" y="1327095"/>
                        <a:pt x="948533" y="1333500"/>
                        <a:pt x="939962" y="1333500"/>
                      </a:cubicBezTo>
                      <a:cubicBezTo>
                        <a:pt x="939962" y="1333500"/>
                        <a:pt x="939962" y="1333500"/>
                        <a:pt x="15713" y="1333500"/>
                      </a:cubicBezTo>
                      <a:cubicBezTo>
                        <a:pt x="7142" y="1333500"/>
                        <a:pt x="0" y="1327095"/>
                        <a:pt x="0" y="1318556"/>
                      </a:cubicBezTo>
                      <a:cubicBezTo>
                        <a:pt x="0" y="1318556"/>
                        <a:pt x="0" y="1318556"/>
                        <a:pt x="0" y="1260913"/>
                      </a:cubicBezTo>
                      <a:cubicBezTo>
                        <a:pt x="0" y="1252373"/>
                        <a:pt x="7142" y="1245257"/>
                        <a:pt x="15713" y="1245257"/>
                      </a:cubicBezTo>
                      <a:cubicBezTo>
                        <a:pt x="15713" y="1245257"/>
                        <a:pt x="15713" y="1245257"/>
                        <a:pt x="60712" y="1245257"/>
                      </a:cubicBezTo>
                      <a:cubicBezTo>
                        <a:pt x="60712" y="1245257"/>
                        <a:pt x="60712" y="1245257"/>
                        <a:pt x="60712" y="1224620"/>
                      </a:cubicBezTo>
                      <a:cubicBezTo>
                        <a:pt x="60712" y="1216080"/>
                        <a:pt x="67854" y="1209675"/>
                        <a:pt x="75711" y="1209675"/>
                      </a:cubicBezTo>
                      <a:close/>
                      <a:moveTo>
                        <a:pt x="563562" y="147637"/>
                      </a:moveTo>
                      <a:lnTo>
                        <a:pt x="573087" y="174625"/>
                      </a:lnTo>
                      <a:lnTo>
                        <a:pt x="601662" y="174625"/>
                      </a:lnTo>
                      <a:lnTo>
                        <a:pt x="577850" y="192087"/>
                      </a:lnTo>
                      <a:lnTo>
                        <a:pt x="587375" y="217487"/>
                      </a:lnTo>
                      <a:lnTo>
                        <a:pt x="563562" y="201612"/>
                      </a:lnTo>
                      <a:lnTo>
                        <a:pt x="541337" y="217487"/>
                      </a:lnTo>
                      <a:lnTo>
                        <a:pt x="550862" y="192087"/>
                      </a:lnTo>
                      <a:lnTo>
                        <a:pt x="528637" y="174625"/>
                      </a:lnTo>
                      <a:lnTo>
                        <a:pt x="555625" y="174625"/>
                      </a:lnTo>
                      <a:close/>
                      <a:moveTo>
                        <a:pt x="392113" y="147637"/>
                      </a:moveTo>
                      <a:lnTo>
                        <a:pt x="400050" y="174625"/>
                      </a:lnTo>
                      <a:lnTo>
                        <a:pt x="428625" y="174625"/>
                      </a:lnTo>
                      <a:lnTo>
                        <a:pt x="404813" y="192087"/>
                      </a:lnTo>
                      <a:lnTo>
                        <a:pt x="414338" y="217487"/>
                      </a:lnTo>
                      <a:lnTo>
                        <a:pt x="392113" y="201612"/>
                      </a:lnTo>
                      <a:lnTo>
                        <a:pt x="368300" y="217487"/>
                      </a:lnTo>
                      <a:lnTo>
                        <a:pt x="377825" y="192087"/>
                      </a:lnTo>
                      <a:lnTo>
                        <a:pt x="354012" y="174625"/>
                      </a:lnTo>
                      <a:lnTo>
                        <a:pt x="382587" y="174625"/>
                      </a:lnTo>
                      <a:close/>
                      <a:moveTo>
                        <a:pt x="477838" y="130175"/>
                      </a:moveTo>
                      <a:lnTo>
                        <a:pt x="488950" y="163513"/>
                      </a:lnTo>
                      <a:lnTo>
                        <a:pt x="523875" y="163513"/>
                      </a:lnTo>
                      <a:lnTo>
                        <a:pt x="495300" y="185738"/>
                      </a:lnTo>
                      <a:lnTo>
                        <a:pt x="506413" y="217488"/>
                      </a:lnTo>
                      <a:lnTo>
                        <a:pt x="477838" y="198438"/>
                      </a:lnTo>
                      <a:lnTo>
                        <a:pt x="449263" y="217488"/>
                      </a:lnTo>
                      <a:lnTo>
                        <a:pt x="460375" y="185738"/>
                      </a:lnTo>
                      <a:lnTo>
                        <a:pt x="431800" y="163513"/>
                      </a:lnTo>
                      <a:lnTo>
                        <a:pt x="466725" y="163513"/>
                      </a:lnTo>
                      <a:close/>
                      <a:moveTo>
                        <a:pt x="177800" y="31750"/>
                      </a:moveTo>
                      <a:lnTo>
                        <a:pt x="165100" y="50800"/>
                      </a:lnTo>
                      <a:lnTo>
                        <a:pt x="790575" y="50800"/>
                      </a:lnTo>
                      <a:lnTo>
                        <a:pt x="777875" y="31750"/>
                      </a:lnTo>
                      <a:close/>
                      <a:moveTo>
                        <a:pt x="170000" y="0"/>
                      </a:moveTo>
                      <a:cubicBezTo>
                        <a:pt x="170000" y="0"/>
                        <a:pt x="170000" y="0"/>
                        <a:pt x="785675" y="0"/>
                      </a:cubicBezTo>
                      <a:cubicBezTo>
                        <a:pt x="790663" y="0"/>
                        <a:pt x="795651" y="2142"/>
                        <a:pt x="798502" y="6425"/>
                      </a:cubicBezTo>
                      <a:cubicBezTo>
                        <a:pt x="798502" y="6425"/>
                        <a:pt x="798502" y="6425"/>
                        <a:pt x="828430" y="50687"/>
                      </a:cubicBezTo>
                      <a:cubicBezTo>
                        <a:pt x="828430" y="50687"/>
                        <a:pt x="828430" y="50687"/>
                        <a:pt x="873323" y="50687"/>
                      </a:cubicBezTo>
                      <a:cubicBezTo>
                        <a:pt x="881874" y="50687"/>
                        <a:pt x="889000" y="57826"/>
                        <a:pt x="889000" y="66392"/>
                      </a:cubicBezTo>
                      <a:cubicBezTo>
                        <a:pt x="889000" y="66392"/>
                        <a:pt x="889000" y="66392"/>
                        <a:pt x="889000" y="111368"/>
                      </a:cubicBezTo>
                      <a:cubicBezTo>
                        <a:pt x="889000" y="119934"/>
                        <a:pt x="881874" y="127073"/>
                        <a:pt x="873323" y="127073"/>
                      </a:cubicBezTo>
                      <a:cubicBezTo>
                        <a:pt x="873323" y="127073"/>
                        <a:pt x="873323" y="127073"/>
                        <a:pt x="865485" y="127073"/>
                      </a:cubicBezTo>
                      <a:cubicBezTo>
                        <a:pt x="865485" y="127073"/>
                        <a:pt x="865485" y="127073"/>
                        <a:pt x="865485" y="1177925"/>
                      </a:cubicBezTo>
                      <a:cubicBezTo>
                        <a:pt x="865485" y="1177925"/>
                        <a:pt x="865485" y="1177925"/>
                        <a:pt x="834131" y="1177925"/>
                      </a:cubicBezTo>
                      <a:cubicBezTo>
                        <a:pt x="834131" y="1177925"/>
                        <a:pt x="834131" y="1177925"/>
                        <a:pt x="834131" y="111368"/>
                      </a:cubicBezTo>
                      <a:cubicBezTo>
                        <a:pt x="834131" y="102801"/>
                        <a:pt x="841257" y="95662"/>
                        <a:pt x="849808" y="95662"/>
                      </a:cubicBezTo>
                      <a:cubicBezTo>
                        <a:pt x="849808" y="95662"/>
                        <a:pt x="849808" y="95662"/>
                        <a:pt x="857646" y="95662"/>
                      </a:cubicBezTo>
                      <a:cubicBezTo>
                        <a:pt x="857646" y="95662"/>
                        <a:pt x="857646" y="95662"/>
                        <a:pt x="857646" y="82098"/>
                      </a:cubicBezTo>
                      <a:cubicBezTo>
                        <a:pt x="857646" y="82098"/>
                        <a:pt x="857646" y="82098"/>
                        <a:pt x="98029" y="82098"/>
                      </a:cubicBezTo>
                      <a:cubicBezTo>
                        <a:pt x="98029" y="82098"/>
                        <a:pt x="98029" y="82098"/>
                        <a:pt x="98029" y="95662"/>
                      </a:cubicBezTo>
                      <a:cubicBezTo>
                        <a:pt x="98029" y="95662"/>
                        <a:pt x="98029" y="95662"/>
                        <a:pt x="105868" y="95662"/>
                      </a:cubicBezTo>
                      <a:cubicBezTo>
                        <a:pt x="114419" y="95662"/>
                        <a:pt x="121544" y="102801"/>
                        <a:pt x="121544" y="111368"/>
                      </a:cubicBezTo>
                      <a:cubicBezTo>
                        <a:pt x="121544" y="111368"/>
                        <a:pt x="121544" y="111368"/>
                        <a:pt x="121544" y="1177925"/>
                      </a:cubicBezTo>
                      <a:cubicBezTo>
                        <a:pt x="121544" y="1177925"/>
                        <a:pt x="121544" y="1177925"/>
                        <a:pt x="90191" y="1177925"/>
                      </a:cubicBezTo>
                      <a:cubicBezTo>
                        <a:pt x="90191" y="1177925"/>
                        <a:pt x="90191" y="1177925"/>
                        <a:pt x="90191" y="127073"/>
                      </a:cubicBezTo>
                      <a:cubicBezTo>
                        <a:pt x="90191" y="127073"/>
                        <a:pt x="90191" y="127073"/>
                        <a:pt x="82352" y="127073"/>
                      </a:cubicBezTo>
                      <a:cubicBezTo>
                        <a:pt x="73801" y="127073"/>
                        <a:pt x="66675" y="119934"/>
                        <a:pt x="66675" y="111368"/>
                      </a:cubicBezTo>
                      <a:cubicBezTo>
                        <a:pt x="66675" y="111368"/>
                        <a:pt x="66675" y="111368"/>
                        <a:pt x="66675" y="66392"/>
                      </a:cubicBezTo>
                      <a:cubicBezTo>
                        <a:pt x="66675" y="57826"/>
                        <a:pt x="73801" y="50687"/>
                        <a:pt x="82352" y="50687"/>
                      </a:cubicBezTo>
                      <a:cubicBezTo>
                        <a:pt x="82352" y="50687"/>
                        <a:pt x="82352" y="50687"/>
                        <a:pt x="127245" y="50687"/>
                      </a:cubicBezTo>
                      <a:cubicBezTo>
                        <a:pt x="127245" y="50687"/>
                        <a:pt x="127245" y="50687"/>
                        <a:pt x="157174" y="6425"/>
                      </a:cubicBezTo>
                      <a:cubicBezTo>
                        <a:pt x="160024" y="2142"/>
                        <a:pt x="165012" y="0"/>
                        <a:pt x="170000" y="0"/>
                      </a:cubicBezTo>
                      <a:close/>
                    </a:path>
                  </a:pathLst>
                </a:custGeom>
                <a:solidFill>
                  <a:srgbClr val="001042">
                    <a:lumMod val="100000"/>
                  </a:srgbClr>
                </a:solidFill>
                <a:ln>
                  <a:noFill/>
                </a:ln>
              </p:spPr>
              <p:txBody>
                <a:bodyPr vert="horz" wrap="square" lIns="43891" tIns="21946" rIns="43891" bIns="2194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29">
                  <a:extLst>
                    <a:ext uri="{FF2B5EF4-FFF2-40B4-BE49-F238E27FC236}">
                      <a16:creationId xmlns:a16="http://schemas.microsoft.com/office/drawing/2014/main" id="{4A1D5933-0FD8-4519-B960-48A48BA56BDE}"/>
                    </a:ext>
                  </a:extLst>
                </p:cNvPr>
                <p:cNvSpPr>
                  <a:spLocks/>
                </p:cNvSpPr>
                <p:nvPr/>
              </p:nvSpPr>
              <p:spPr bwMode="auto">
                <a:xfrm>
                  <a:off x="5841999" y="3005138"/>
                  <a:ext cx="508000" cy="922338"/>
                </a:xfrm>
                <a:custGeom>
                  <a:avLst/>
                  <a:gdLst>
                    <a:gd name="connsiteX0" fmla="*/ 264611 w 508000"/>
                    <a:gd name="connsiteY0" fmla="*/ 730250 h 922338"/>
                    <a:gd name="connsiteX1" fmla="*/ 388186 w 508000"/>
                    <a:gd name="connsiteY1" fmla="*/ 730250 h 922338"/>
                    <a:gd name="connsiteX2" fmla="*/ 395288 w 508000"/>
                    <a:gd name="connsiteY2" fmla="*/ 737391 h 922338"/>
                    <a:gd name="connsiteX3" fmla="*/ 395288 w 508000"/>
                    <a:gd name="connsiteY3" fmla="*/ 915197 h 922338"/>
                    <a:gd name="connsiteX4" fmla="*/ 388186 w 508000"/>
                    <a:gd name="connsiteY4" fmla="*/ 922338 h 922338"/>
                    <a:gd name="connsiteX5" fmla="*/ 264611 w 508000"/>
                    <a:gd name="connsiteY5" fmla="*/ 922338 h 922338"/>
                    <a:gd name="connsiteX6" fmla="*/ 260350 w 508000"/>
                    <a:gd name="connsiteY6" fmla="*/ 920910 h 922338"/>
                    <a:gd name="connsiteX7" fmla="*/ 260350 w 508000"/>
                    <a:gd name="connsiteY7" fmla="*/ 731678 h 922338"/>
                    <a:gd name="connsiteX8" fmla="*/ 264611 w 508000"/>
                    <a:gd name="connsiteY8" fmla="*/ 730250 h 922338"/>
                    <a:gd name="connsiteX9" fmla="*/ 119815 w 508000"/>
                    <a:gd name="connsiteY9" fmla="*/ 730250 h 922338"/>
                    <a:gd name="connsiteX10" fmla="*/ 243390 w 508000"/>
                    <a:gd name="connsiteY10" fmla="*/ 730250 h 922338"/>
                    <a:gd name="connsiteX11" fmla="*/ 247651 w 508000"/>
                    <a:gd name="connsiteY11" fmla="*/ 731678 h 922338"/>
                    <a:gd name="connsiteX12" fmla="*/ 247651 w 508000"/>
                    <a:gd name="connsiteY12" fmla="*/ 920910 h 922338"/>
                    <a:gd name="connsiteX13" fmla="*/ 243390 w 508000"/>
                    <a:gd name="connsiteY13" fmla="*/ 922338 h 922338"/>
                    <a:gd name="connsiteX14" fmla="*/ 119815 w 508000"/>
                    <a:gd name="connsiteY14" fmla="*/ 922338 h 922338"/>
                    <a:gd name="connsiteX15" fmla="*/ 112713 w 508000"/>
                    <a:gd name="connsiteY15" fmla="*/ 915197 h 922338"/>
                    <a:gd name="connsiteX16" fmla="*/ 112713 w 508000"/>
                    <a:gd name="connsiteY16" fmla="*/ 737391 h 922338"/>
                    <a:gd name="connsiteX17" fmla="*/ 119815 w 508000"/>
                    <a:gd name="connsiteY17" fmla="*/ 730250 h 922338"/>
                    <a:gd name="connsiteX18" fmla="*/ 94282 w 508000"/>
                    <a:gd name="connsiteY18" fmla="*/ 701675 h 922338"/>
                    <a:gd name="connsiteX19" fmla="*/ 413719 w 508000"/>
                    <a:gd name="connsiteY19" fmla="*/ 701675 h 922338"/>
                    <a:gd name="connsiteX20" fmla="*/ 422275 w 508000"/>
                    <a:gd name="connsiteY20" fmla="*/ 710407 h 922338"/>
                    <a:gd name="connsiteX21" fmla="*/ 413719 w 508000"/>
                    <a:gd name="connsiteY21" fmla="*/ 719138 h 922338"/>
                    <a:gd name="connsiteX22" fmla="*/ 94282 w 508000"/>
                    <a:gd name="connsiteY22" fmla="*/ 719138 h 922338"/>
                    <a:gd name="connsiteX23" fmla="*/ 85725 w 508000"/>
                    <a:gd name="connsiteY23" fmla="*/ 710407 h 922338"/>
                    <a:gd name="connsiteX24" fmla="*/ 94282 w 508000"/>
                    <a:gd name="connsiteY24" fmla="*/ 701675 h 922338"/>
                    <a:gd name="connsiteX25" fmla="*/ 378586 w 508000"/>
                    <a:gd name="connsiteY25" fmla="*/ 455612 h 922338"/>
                    <a:gd name="connsiteX26" fmla="*/ 500890 w 508000"/>
                    <a:gd name="connsiteY26" fmla="*/ 455612 h 922338"/>
                    <a:gd name="connsiteX27" fmla="*/ 508000 w 508000"/>
                    <a:gd name="connsiteY27" fmla="*/ 462747 h 922338"/>
                    <a:gd name="connsiteX28" fmla="*/ 508000 w 508000"/>
                    <a:gd name="connsiteY28" fmla="*/ 638977 h 922338"/>
                    <a:gd name="connsiteX29" fmla="*/ 500890 w 508000"/>
                    <a:gd name="connsiteY29" fmla="*/ 646112 h 922338"/>
                    <a:gd name="connsiteX30" fmla="*/ 378586 w 508000"/>
                    <a:gd name="connsiteY30" fmla="*/ 646112 h 922338"/>
                    <a:gd name="connsiteX31" fmla="*/ 371475 w 508000"/>
                    <a:gd name="connsiteY31" fmla="*/ 638977 h 922338"/>
                    <a:gd name="connsiteX32" fmla="*/ 371475 w 508000"/>
                    <a:gd name="connsiteY32" fmla="*/ 462747 h 922338"/>
                    <a:gd name="connsiteX33" fmla="*/ 378586 w 508000"/>
                    <a:gd name="connsiteY33" fmla="*/ 455612 h 922338"/>
                    <a:gd name="connsiteX34" fmla="*/ 192849 w 508000"/>
                    <a:gd name="connsiteY34" fmla="*/ 455612 h 922338"/>
                    <a:gd name="connsiteX35" fmla="*/ 315153 w 508000"/>
                    <a:gd name="connsiteY35" fmla="*/ 455612 h 922338"/>
                    <a:gd name="connsiteX36" fmla="*/ 322263 w 508000"/>
                    <a:gd name="connsiteY36" fmla="*/ 462747 h 922338"/>
                    <a:gd name="connsiteX37" fmla="*/ 322263 w 508000"/>
                    <a:gd name="connsiteY37" fmla="*/ 638977 h 922338"/>
                    <a:gd name="connsiteX38" fmla="*/ 315153 w 508000"/>
                    <a:gd name="connsiteY38" fmla="*/ 646112 h 922338"/>
                    <a:gd name="connsiteX39" fmla="*/ 192849 w 508000"/>
                    <a:gd name="connsiteY39" fmla="*/ 646112 h 922338"/>
                    <a:gd name="connsiteX40" fmla="*/ 185738 w 508000"/>
                    <a:gd name="connsiteY40" fmla="*/ 638977 h 922338"/>
                    <a:gd name="connsiteX41" fmla="*/ 185738 w 508000"/>
                    <a:gd name="connsiteY41" fmla="*/ 462747 h 922338"/>
                    <a:gd name="connsiteX42" fmla="*/ 192849 w 508000"/>
                    <a:gd name="connsiteY42" fmla="*/ 455612 h 922338"/>
                    <a:gd name="connsiteX43" fmla="*/ 7111 w 508000"/>
                    <a:gd name="connsiteY43" fmla="*/ 455612 h 922338"/>
                    <a:gd name="connsiteX44" fmla="*/ 129415 w 508000"/>
                    <a:gd name="connsiteY44" fmla="*/ 455612 h 922338"/>
                    <a:gd name="connsiteX45" fmla="*/ 136525 w 508000"/>
                    <a:gd name="connsiteY45" fmla="*/ 462747 h 922338"/>
                    <a:gd name="connsiteX46" fmla="*/ 136525 w 508000"/>
                    <a:gd name="connsiteY46" fmla="*/ 638977 h 922338"/>
                    <a:gd name="connsiteX47" fmla="*/ 129415 w 508000"/>
                    <a:gd name="connsiteY47" fmla="*/ 646112 h 922338"/>
                    <a:gd name="connsiteX48" fmla="*/ 7111 w 508000"/>
                    <a:gd name="connsiteY48" fmla="*/ 646112 h 922338"/>
                    <a:gd name="connsiteX49" fmla="*/ 0 w 508000"/>
                    <a:gd name="connsiteY49" fmla="*/ 638977 h 922338"/>
                    <a:gd name="connsiteX50" fmla="*/ 0 w 508000"/>
                    <a:gd name="connsiteY50" fmla="*/ 462747 h 922338"/>
                    <a:gd name="connsiteX51" fmla="*/ 7111 w 508000"/>
                    <a:gd name="connsiteY51" fmla="*/ 455612 h 922338"/>
                    <a:gd name="connsiteX52" fmla="*/ 378586 w 508000"/>
                    <a:gd name="connsiteY52" fmla="*/ 228600 h 922338"/>
                    <a:gd name="connsiteX53" fmla="*/ 500890 w 508000"/>
                    <a:gd name="connsiteY53" fmla="*/ 228600 h 922338"/>
                    <a:gd name="connsiteX54" fmla="*/ 508000 w 508000"/>
                    <a:gd name="connsiteY54" fmla="*/ 235735 h 922338"/>
                    <a:gd name="connsiteX55" fmla="*/ 508000 w 508000"/>
                    <a:gd name="connsiteY55" fmla="*/ 411965 h 922338"/>
                    <a:gd name="connsiteX56" fmla="*/ 500890 w 508000"/>
                    <a:gd name="connsiteY56" fmla="*/ 419100 h 922338"/>
                    <a:gd name="connsiteX57" fmla="*/ 378586 w 508000"/>
                    <a:gd name="connsiteY57" fmla="*/ 419100 h 922338"/>
                    <a:gd name="connsiteX58" fmla="*/ 371475 w 508000"/>
                    <a:gd name="connsiteY58" fmla="*/ 411965 h 922338"/>
                    <a:gd name="connsiteX59" fmla="*/ 371475 w 508000"/>
                    <a:gd name="connsiteY59" fmla="*/ 235735 h 922338"/>
                    <a:gd name="connsiteX60" fmla="*/ 378586 w 508000"/>
                    <a:gd name="connsiteY60" fmla="*/ 228600 h 922338"/>
                    <a:gd name="connsiteX61" fmla="*/ 192849 w 508000"/>
                    <a:gd name="connsiteY61" fmla="*/ 228600 h 922338"/>
                    <a:gd name="connsiteX62" fmla="*/ 315153 w 508000"/>
                    <a:gd name="connsiteY62" fmla="*/ 228600 h 922338"/>
                    <a:gd name="connsiteX63" fmla="*/ 322263 w 508000"/>
                    <a:gd name="connsiteY63" fmla="*/ 235735 h 922338"/>
                    <a:gd name="connsiteX64" fmla="*/ 322263 w 508000"/>
                    <a:gd name="connsiteY64" fmla="*/ 411965 h 922338"/>
                    <a:gd name="connsiteX65" fmla="*/ 315153 w 508000"/>
                    <a:gd name="connsiteY65" fmla="*/ 419100 h 922338"/>
                    <a:gd name="connsiteX66" fmla="*/ 192849 w 508000"/>
                    <a:gd name="connsiteY66" fmla="*/ 419100 h 922338"/>
                    <a:gd name="connsiteX67" fmla="*/ 185738 w 508000"/>
                    <a:gd name="connsiteY67" fmla="*/ 411965 h 922338"/>
                    <a:gd name="connsiteX68" fmla="*/ 185738 w 508000"/>
                    <a:gd name="connsiteY68" fmla="*/ 235735 h 922338"/>
                    <a:gd name="connsiteX69" fmla="*/ 192849 w 508000"/>
                    <a:gd name="connsiteY69" fmla="*/ 228600 h 922338"/>
                    <a:gd name="connsiteX70" fmla="*/ 7111 w 508000"/>
                    <a:gd name="connsiteY70" fmla="*/ 228600 h 922338"/>
                    <a:gd name="connsiteX71" fmla="*/ 129415 w 508000"/>
                    <a:gd name="connsiteY71" fmla="*/ 228600 h 922338"/>
                    <a:gd name="connsiteX72" fmla="*/ 136525 w 508000"/>
                    <a:gd name="connsiteY72" fmla="*/ 235735 h 922338"/>
                    <a:gd name="connsiteX73" fmla="*/ 136525 w 508000"/>
                    <a:gd name="connsiteY73" fmla="*/ 411965 h 922338"/>
                    <a:gd name="connsiteX74" fmla="*/ 129415 w 508000"/>
                    <a:gd name="connsiteY74" fmla="*/ 419100 h 922338"/>
                    <a:gd name="connsiteX75" fmla="*/ 7111 w 508000"/>
                    <a:gd name="connsiteY75" fmla="*/ 419100 h 922338"/>
                    <a:gd name="connsiteX76" fmla="*/ 0 w 508000"/>
                    <a:gd name="connsiteY76" fmla="*/ 411965 h 922338"/>
                    <a:gd name="connsiteX77" fmla="*/ 0 w 508000"/>
                    <a:gd name="connsiteY77" fmla="*/ 235735 h 922338"/>
                    <a:gd name="connsiteX78" fmla="*/ 7111 w 508000"/>
                    <a:gd name="connsiteY78" fmla="*/ 228600 h 922338"/>
                    <a:gd name="connsiteX79" fmla="*/ 378586 w 508000"/>
                    <a:gd name="connsiteY79" fmla="*/ 0 h 922338"/>
                    <a:gd name="connsiteX80" fmla="*/ 500890 w 508000"/>
                    <a:gd name="connsiteY80" fmla="*/ 0 h 922338"/>
                    <a:gd name="connsiteX81" fmla="*/ 508000 w 508000"/>
                    <a:gd name="connsiteY81" fmla="*/ 7135 h 922338"/>
                    <a:gd name="connsiteX82" fmla="*/ 508000 w 508000"/>
                    <a:gd name="connsiteY82" fmla="*/ 183365 h 922338"/>
                    <a:gd name="connsiteX83" fmla="*/ 500890 w 508000"/>
                    <a:gd name="connsiteY83" fmla="*/ 190500 h 922338"/>
                    <a:gd name="connsiteX84" fmla="*/ 378586 w 508000"/>
                    <a:gd name="connsiteY84" fmla="*/ 190500 h 922338"/>
                    <a:gd name="connsiteX85" fmla="*/ 371475 w 508000"/>
                    <a:gd name="connsiteY85" fmla="*/ 183365 h 922338"/>
                    <a:gd name="connsiteX86" fmla="*/ 371475 w 508000"/>
                    <a:gd name="connsiteY86" fmla="*/ 7135 h 922338"/>
                    <a:gd name="connsiteX87" fmla="*/ 378586 w 508000"/>
                    <a:gd name="connsiteY87" fmla="*/ 0 h 922338"/>
                    <a:gd name="connsiteX88" fmla="*/ 192849 w 508000"/>
                    <a:gd name="connsiteY88" fmla="*/ 0 h 922338"/>
                    <a:gd name="connsiteX89" fmla="*/ 315153 w 508000"/>
                    <a:gd name="connsiteY89" fmla="*/ 0 h 922338"/>
                    <a:gd name="connsiteX90" fmla="*/ 322263 w 508000"/>
                    <a:gd name="connsiteY90" fmla="*/ 7135 h 922338"/>
                    <a:gd name="connsiteX91" fmla="*/ 322263 w 508000"/>
                    <a:gd name="connsiteY91" fmla="*/ 183365 h 922338"/>
                    <a:gd name="connsiteX92" fmla="*/ 315153 w 508000"/>
                    <a:gd name="connsiteY92" fmla="*/ 190500 h 922338"/>
                    <a:gd name="connsiteX93" fmla="*/ 192849 w 508000"/>
                    <a:gd name="connsiteY93" fmla="*/ 190500 h 922338"/>
                    <a:gd name="connsiteX94" fmla="*/ 185738 w 508000"/>
                    <a:gd name="connsiteY94" fmla="*/ 183365 h 922338"/>
                    <a:gd name="connsiteX95" fmla="*/ 185738 w 508000"/>
                    <a:gd name="connsiteY95" fmla="*/ 7135 h 922338"/>
                    <a:gd name="connsiteX96" fmla="*/ 192849 w 508000"/>
                    <a:gd name="connsiteY96" fmla="*/ 0 h 922338"/>
                    <a:gd name="connsiteX97" fmla="*/ 7111 w 508000"/>
                    <a:gd name="connsiteY97" fmla="*/ 0 h 922338"/>
                    <a:gd name="connsiteX98" fmla="*/ 129415 w 508000"/>
                    <a:gd name="connsiteY98" fmla="*/ 0 h 922338"/>
                    <a:gd name="connsiteX99" fmla="*/ 136525 w 508000"/>
                    <a:gd name="connsiteY99" fmla="*/ 7135 h 922338"/>
                    <a:gd name="connsiteX100" fmla="*/ 136525 w 508000"/>
                    <a:gd name="connsiteY100" fmla="*/ 183365 h 922338"/>
                    <a:gd name="connsiteX101" fmla="*/ 129415 w 508000"/>
                    <a:gd name="connsiteY101" fmla="*/ 190500 h 922338"/>
                    <a:gd name="connsiteX102" fmla="*/ 7111 w 508000"/>
                    <a:gd name="connsiteY102" fmla="*/ 190500 h 922338"/>
                    <a:gd name="connsiteX103" fmla="*/ 0 w 508000"/>
                    <a:gd name="connsiteY103" fmla="*/ 183365 h 922338"/>
                    <a:gd name="connsiteX104" fmla="*/ 0 w 508000"/>
                    <a:gd name="connsiteY104" fmla="*/ 7135 h 922338"/>
                    <a:gd name="connsiteX105" fmla="*/ 7111 w 508000"/>
                    <a:gd name="connsiteY105" fmla="*/ 0 h 92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8000" h="922338">
                      <a:moveTo>
                        <a:pt x="264611" y="730250"/>
                      </a:moveTo>
                      <a:cubicBezTo>
                        <a:pt x="264611" y="730250"/>
                        <a:pt x="264611" y="730250"/>
                        <a:pt x="388186" y="730250"/>
                      </a:cubicBezTo>
                      <a:cubicBezTo>
                        <a:pt x="392447" y="730250"/>
                        <a:pt x="395288" y="733821"/>
                        <a:pt x="395288" y="737391"/>
                      </a:cubicBezTo>
                      <a:cubicBezTo>
                        <a:pt x="395288" y="737391"/>
                        <a:pt x="395288" y="737391"/>
                        <a:pt x="395288" y="915197"/>
                      </a:cubicBezTo>
                      <a:cubicBezTo>
                        <a:pt x="395288" y="919482"/>
                        <a:pt x="392447" y="922338"/>
                        <a:pt x="388186" y="922338"/>
                      </a:cubicBezTo>
                      <a:cubicBezTo>
                        <a:pt x="388186" y="922338"/>
                        <a:pt x="388186" y="922338"/>
                        <a:pt x="264611" y="922338"/>
                      </a:cubicBezTo>
                      <a:cubicBezTo>
                        <a:pt x="263191" y="922338"/>
                        <a:pt x="261771" y="921624"/>
                        <a:pt x="260350" y="920910"/>
                      </a:cubicBezTo>
                      <a:cubicBezTo>
                        <a:pt x="260350" y="920910"/>
                        <a:pt x="260350" y="920910"/>
                        <a:pt x="260350" y="731678"/>
                      </a:cubicBezTo>
                      <a:cubicBezTo>
                        <a:pt x="261771" y="730964"/>
                        <a:pt x="263191" y="730250"/>
                        <a:pt x="264611" y="730250"/>
                      </a:cubicBezTo>
                      <a:close/>
                      <a:moveTo>
                        <a:pt x="119815" y="730250"/>
                      </a:moveTo>
                      <a:lnTo>
                        <a:pt x="243390" y="730250"/>
                      </a:lnTo>
                      <a:cubicBezTo>
                        <a:pt x="244810" y="730250"/>
                        <a:pt x="246231" y="730964"/>
                        <a:pt x="247651" y="731678"/>
                      </a:cubicBezTo>
                      <a:cubicBezTo>
                        <a:pt x="247651" y="731678"/>
                        <a:pt x="247651" y="731678"/>
                        <a:pt x="247651" y="920910"/>
                      </a:cubicBezTo>
                      <a:cubicBezTo>
                        <a:pt x="246231" y="921624"/>
                        <a:pt x="244810" y="922338"/>
                        <a:pt x="243390" y="922338"/>
                      </a:cubicBezTo>
                      <a:cubicBezTo>
                        <a:pt x="243390" y="922338"/>
                        <a:pt x="243390" y="922338"/>
                        <a:pt x="119815" y="922338"/>
                      </a:cubicBezTo>
                      <a:cubicBezTo>
                        <a:pt x="115554" y="922338"/>
                        <a:pt x="112713" y="919482"/>
                        <a:pt x="112713" y="915197"/>
                      </a:cubicBezTo>
                      <a:cubicBezTo>
                        <a:pt x="112713" y="915197"/>
                        <a:pt x="112713" y="915197"/>
                        <a:pt x="112713" y="737391"/>
                      </a:cubicBezTo>
                      <a:cubicBezTo>
                        <a:pt x="112713" y="733821"/>
                        <a:pt x="115554" y="730250"/>
                        <a:pt x="119815" y="730250"/>
                      </a:cubicBezTo>
                      <a:close/>
                      <a:moveTo>
                        <a:pt x="94282" y="701675"/>
                      </a:moveTo>
                      <a:cubicBezTo>
                        <a:pt x="94282" y="701675"/>
                        <a:pt x="94282" y="701675"/>
                        <a:pt x="413719" y="701675"/>
                      </a:cubicBezTo>
                      <a:cubicBezTo>
                        <a:pt x="418710" y="701675"/>
                        <a:pt x="422275" y="706041"/>
                        <a:pt x="422275" y="710407"/>
                      </a:cubicBezTo>
                      <a:cubicBezTo>
                        <a:pt x="422275" y="715500"/>
                        <a:pt x="418710" y="719138"/>
                        <a:pt x="413719" y="719138"/>
                      </a:cubicBezTo>
                      <a:cubicBezTo>
                        <a:pt x="413719" y="719138"/>
                        <a:pt x="413719" y="719138"/>
                        <a:pt x="94282" y="719138"/>
                      </a:cubicBezTo>
                      <a:cubicBezTo>
                        <a:pt x="89290" y="719138"/>
                        <a:pt x="85725" y="715500"/>
                        <a:pt x="85725" y="710407"/>
                      </a:cubicBezTo>
                      <a:cubicBezTo>
                        <a:pt x="85725" y="706041"/>
                        <a:pt x="89290" y="701675"/>
                        <a:pt x="94282" y="701675"/>
                      </a:cubicBezTo>
                      <a:close/>
                      <a:moveTo>
                        <a:pt x="378586" y="455612"/>
                      </a:moveTo>
                      <a:cubicBezTo>
                        <a:pt x="378586" y="455612"/>
                        <a:pt x="378586" y="455612"/>
                        <a:pt x="500890" y="455612"/>
                      </a:cubicBezTo>
                      <a:cubicBezTo>
                        <a:pt x="504445" y="455612"/>
                        <a:pt x="508000" y="459180"/>
                        <a:pt x="508000" y="462747"/>
                      </a:cubicBezTo>
                      <a:cubicBezTo>
                        <a:pt x="508000" y="462747"/>
                        <a:pt x="508000" y="462747"/>
                        <a:pt x="508000" y="638977"/>
                      </a:cubicBezTo>
                      <a:cubicBezTo>
                        <a:pt x="508000" y="643258"/>
                        <a:pt x="504445" y="646112"/>
                        <a:pt x="500890" y="646112"/>
                      </a:cubicBezTo>
                      <a:cubicBezTo>
                        <a:pt x="500890" y="646112"/>
                        <a:pt x="500890" y="646112"/>
                        <a:pt x="378586" y="646112"/>
                      </a:cubicBezTo>
                      <a:cubicBezTo>
                        <a:pt x="375031" y="646112"/>
                        <a:pt x="371475" y="643258"/>
                        <a:pt x="371475" y="638977"/>
                      </a:cubicBezTo>
                      <a:cubicBezTo>
                        <a:pt x="371475" y="638977"/>
                        <a:pt x="371475" y="638977"/>
                        <a:pt x="371475" y="462747"/>
                      </a:cubicBezTo>
                      <a:cubicBezTo>
                        <a:pt x="371475" y="459180"/>
                        <a:pt x="375031" y="455612"/>
                        <a:pt x="378586" y="455612"/>
                      </a:cubicBezTo>
                      <a:close/>
                      <a:moveTo>
                        <a:pt x="192849" y="455612"/>
                      </a:moveTo>
                      <a:cubicBezTo>
                        <a:pt x="192849" y="455612"/>
                        <a:pt x="192849" y="455612"/>
                        <a:pt x="315153" y="455612"/>
                      </a:cubicBezTo>
                      <a:cubicBezTo>
                        <a:pt x="318708" y="455612"/>
                        <a:pt x="322263" y="459180"/>
                        <a:pt x="322263" y="462747"/>
                      </a:cubicBezTo>
                      <a:cubicBezTo>
                        <a:pt x="322263" y="462747"/>
                        <a:pt x="322263" y="462747"/>
                        <a:pt x="322263" y="638977"/>
                      </a:cubicBezTo>
                      <a:cubicBezTo>
                        <a:pt x="322263" y="643258"/>
                        <a:pt x="318708" y="646112"/>
                        <a:pt x="315153" y="646112"/>
                      </a:cubicBezTo>
                      <a:cubicBezTo>
                        <a:pt x="315153" y="646112"/>
                        <a:pt x="315153" y="646112"/>
                        <a:pt x="192849" y="646112"/>
                      </a:cubicBezTo>
                      <a:cubicBezTo>
                        <a:pt x="189294" y="646112"/>
                        <a:pt x="185738" y="643258"/>
                        <a:pt x="185738" y="638977"/>
                      </a:cubicBezTo>
                      <a:cubicBezTo>
                        <a:pt x="185738" y="638977"/>
                        <a:pt x="185738" y="638977"/>
                        <a:pt x="185738" y="462747"/>
                      </a:cubicBezTo>
                      <a:cubicBezTo>
                        <a:pt x="185738" y="459180"/>
                        <a:pt x="189294" y="455612"/>
                        <a:pt x="192849" y="455612"/>
                      </a:cubicBezTo>
                      <a:close/>
                      <a:moveTo>
                        <a:pt x="7111" y="455612"/>
                      </a:moveTo>
                      <a:cubicBezTo>
                        <a:pt x="7111" y="455612"/>
                        <a:pt x="7111" y="455612"/>
                        <a:pt x="129415" y="455612"/>
                      </a:cubicBezTo>
                      <a:cubicBezTo>
                        <a:pt x="132970" y="455612"/>
                        <a:pt x="136525" y="459180"/>
                        <a:pt x="136525" y="462747"/>
                      </a:cubicBezTo>
                      <a:cubicBezTo>
                        <a:pt x="136525" y="462747"/>
                        <a:pt x="136525" y="462747"/>
                        <a:pt x="136525" y="638977"/>
                      </a:cubicBezTo>
                      <a:cubicBezTo>
                        <a:pt x="136525" y="643258"/>
                        <a:pt x="132970" y="646112"/>
                        <a:pt x="129415" y="646112"/>
                      </a:cubicBezTo>
                      <a:cubicBezTo>
                        <a:pt x="129415" y="646112"/>
                        <a:pt x="129415" y="646112"/>
                        <a:pt x="7111" y="646112"/>
                      </a:cubicBezTo>
                      <a:cubicBezTo>
                        <a:pt x="3556" y="646112"/>
                        <a:pt x="0" y="643258"/>
                        <a:pt x="0" y="638977"/>
                      </a:cubicBezTo>
                      <a:cubicBezTo>
                        <a:pt x="0" y="638977"/>
                        <a:pt x="0" y="638977"/>
                        <a:pt x="0" y="462747"/>
                      </a:cubicBezTo>
                      <a:cubicBezTo>
                        <a:pt x="0" y="459180"/>
                        <a:pt x="3556" y="455612"/>
                        <a:pt x="7111" y="455612"/>
                      </a:cubicBezTo>
                      <a:close/>
                      <a:moveTo>
                        <a:pt x="378586" y="228600"/>
                      </a:moveTo>
                      <a:cubicBezTo>
                        <a:pt x="378586" y="228600"/>
                        <a:pt x="378586" y="228600"/>
                        <a:pt x="500890" y="228600"/>
                      </a:cubicBezTo>
                      <a:cubicBezTo>
                        <a:pt x="504445" y="228600"/>
                        <a:pt x="508000" y="232168"/>
                        <a:pt x="508000" y="235735"/>
                      </a:cubicBezTo>
                      <a:cubicBezTo>
                        <a:pt x="508000" y="235735"/>
                        <a:pt x="508000" y="235735"/>
                        <a:pt x="508000" y="411965"/>
                      </a:cubicBezTo>
                      <a:cubicBezTo>
                        <a:pt x="508000" y="415533"/>
                        <a:pt x="504445" y="419100"/>
                        <a:pt x="500890" y="419100"/>
                      </a:cubicBezTo>
                      <a:cubicBezTo>
                        <a:pt x="500890" y="419100"/>
                        <a:pt x="500890" y="419100"/>
                        <a:pt x="378586" y="419100"/>
                      </a:cubicBezTo>
                      <a:cubicBezTo>
                        <a:pt x="375031" y="419100"/>
                        <a:pt x="371475" y="415533"/>
                        <a:pt x="371475" y="411965"/>
                      </a:cubicBezTo>
                      <a:cubicBezTo>
                        <a:pt x="371475" y="411965"/>
                        <a:pt x="371475" y="411965"/>
                        <a:pt x="371475" y="235735"/>
                      </a:cubicBezTo>
                      <a:cubicBezTo>
                        <a:pt x="371475" y="232168"/>
                        <a:pt x="375031" y="228600"/>
                        <a:pt x="378586" y="228600"/>
                      </a:cubicBezTo>
                      <a:close/>
                      <a:moveTo>
                        <a:pt x="192849" y="228600"/>
                      </a:moveTo>
                      <a:cubicBezTo>
                        <a:pt x="192849" y="228600"/>
                        <a:pt x="192849" y="228600"/>
                        <a:pt x="315153" y="228600"/>
                      </a:cubicBezTo>
                      <a:cubicBezTo>
                        <a:pt x="318708" y="228600"/>
                        <a:pt x="322263" y="232168"/>
                        <a:pt x="322263" y="235735"/>
                      </a:cubicBezTo>
                      <a:cubicBezTo>
                        <a:pt x="322263" y="235735"/>
                        <a:pt x="322263" y="235735"/>
                        <a:pt x="322263" y="411965"/>
                      </a:cubicBezTo>
                      <a:cubicBezTo>
                        <a:pt x="322263" y="415533"/>
                        <a:pt x="318708" y="419100"/>
                        <a:pt x="315153" y="419100"/>
                      </a:cubicBezTo>
                      <a:cubicBezTo>
                        <a:pt x="315153" y="419100"/>
                        <a:pt x="315153" y="419100"/>
                        <a:pt x="192849" y="419100"/>
                      </a:cubicBezTo>
                      <a:cubicBezTo>
                        <a:pt x="189294" y="419100"/>
                        <a:pt x="185738" y="415533"/>
                        <a:pt x="185738" y="411965"/>
                      </a:cubicBezTo>
                      <a:cubicBezTo>
                        <a:pt x="185738" y="411965"/>
                        <a:pt x="185738" y="411965"/>
                        <a:pt x="185738" y="235735"/>
                      </a:cubicBezTo>
                      <a:cubicBezTo>
                        <a:pt x="185738" y="232168"/>
                        <a:pt x="189294" y="228600"/>
                        <a:pt x="192849" y="228600"/>
                      </a:cubicBezTo>
                      <a:close/>
                      <a:moveTo>
                        <a:pt x="7111" y="228600"/>
                      </a:moveTo>
                      <a:cubicBezTo>
                        <a:pt x="7111" y="228600"/>
                        <a:pt x="7111" y="228600"/>
                        <a:pt x="129415" y="228600"/>
                      </a:cubicBezTo>
                      <a:cubicBezTo>
                        <a:pt x="132970" y="228600"/>
                        <a:pt x="136525" y="232168"/>
                        <a:pt x="136525" y="235735"/>
                      </a:cubicBezTo>
                      <a:cubicBezTo>
                        <a:pt x="136525" y="235735"/>
                        <a:pt x="136525" y="235735"/>
                        <a:pt x="136525" y="411965"/>
                      </a:cubicBezTo>
                      <a:cubicBezTo>
                        <a:pt x="136525" y="415533"/>
                        <a:pt x="132970" y="419100"/>
                        <a:pt x="129415" y="419100"/>
                      </a:cubicBezTo>
                      <a:cubicBezTo>
                        <a:pt x="129415" y="419100"/>
                        <a:pt x="129415" y="419100"/>
                        <a:pt x="7111" y="419100"/>
                      </a:cubicBezTo>
                      <a:cubicBezTo>
                        <a:pt x="3556" y="419100"/>
                        <a:pt x="0" y="415533"/>
                        <a:pt x="0" y="411965"/>
                      </a:cubicBezTo>
                      <a:cubicBezTo>
                        <a:pt x="0" y="411965"/>
                        <a:pt x="0" y="411965"/>
                        <a:pt x="0" y="235735"/>
                      </a:cubicBezTo>
                      <a:cubicBezTo>
                        <a:pt x="0" y="232168"/>
                        <a:pt x="3556" y="228600"/>
                        <a:pt x="7111" y="228600"/>
                      </a:cubicBezTo>
                      <a:close/>
                      <a:moveTo>
                        <a:pt x="378586" y="0"/>
                      </a:moveTo>
                      <a:cubicBezTo>
                        <a:pt x="378586" y="0"/>
                        <a:pt x="378586" y="0"/>
                        <a:pt x="500890" y="0"/>
                      </a:cubicBezTo>
                      <a:cubicBezTo>
                        <a:pt x="504445" y="0"/>
                        <a:pt x="508000" y="3568"/>
                        <a:pt x="508000" y="7135"/>
                      </a:cubicBezTo>
                      <a:cubicBezTo>
                        <a:pt x="508000" y="7135"/>
                        <a:pt x="508000" y="7135"/>
                        <a:pt x="508000" y="183365"/>
                      </a:cubicBezTo>
                      <a:cubicBezTo>
                        <a:pt x="508000" y="186933"/>
                        <a:pt x="504445" y="190500"/>
                        <a:pt x="500890" y="190500"/>
                      </a:cubicBezTo>
                      <a:cubicBezTo>
                        <a:pt x="500890" y="190500"/>
                        <a:pt x="500890" y="190500"/>
                        <a:pt x="378586" y="190500"/>
                      </a:cubicBezTo>
                      <a:cubicBezTo>
                        <a:pt x="375031" y="190500"/>
                        <a:pt x="371475" y="186933"/>
                        <a:pt x="371475" y="183365"/>
                      </a:cubicBezTo>
                      <a:cubicBezTo>
                        <a:pt x="371475" y="183365"/>
                        <a:pt x="371475" y="183365"/>
                        <a:pt x="371475" y="7135"/>
                      </a:cubicBezTo>
                      <a:cubicBezTo>
                        <a:pt x="371475" y="3568"/>
                        <a:pt x="375031" y="0"/>
                        <a:pt x="378586" y="0"/>
                      </a:cubicBezTo>
                      <a:close/>
                      <a:moveTo>
                        <a:pt x="192849" y="0"/>
                      </a:moveTo>
                      <a:cubicBezTo>
                        <a:pt x="192849" y="0"/>
                        <a:pt x="192849" y="0"/>
                        <a:pt x="315153" y="0"/>
                      </a:cubicBezTo>
                      <a:cubicBezTo>
                        <a:pt x="318708" y="0"/>
                        <a:pt x="322263" y="3568"/>
                        <a:pt x="322263" y="7135"/>
                      </a:cubicBezTo>
                      <a:cubicBezTo>
                        <a:pt x="322263" y="7135"/>
                        <a:pt x="322263" y="7135"/>
                        <a:pt x="322263" y="183365"/>
                      </a:cubicBezTo>
                      <a:cubicBezTo>
                        <a:pt x="322263" y="186933"/>
                        <a:pt x="318708" y="190500"/>
                        <a:pt x="315153" y="190500"/>
                      </a:cubicBezTo>
                      <a:cubicBezTo>
                        <a:pt x="315153" y="190500"/>
                        <a:pt x="315153" y="190500"/>
                        <a:pt x="192849" y="190500"/>
                      </a:cubicBezTo>
                      <a:cubicBezTo>
                        <a:pt x="189294" y="190500"/>
                        <a:pt x="185738" y="186933"/>
                        <a:pt x="185738" y="183365"/>
                      </a:cubicBezTo>
                      <a:cubicBezTo>
                        <a:pt x="185738" y="183365"/>
                        <a:pt x="185738" y="183365"/>
                        <a:pt x="185738" y="7135"/>
                      </a:cubicBezTo>
                      <a:cubicBezTo>
                        <a:pt x="185738" y="3568"/>
                        <a:pt x="189294" y="0"/>
                        <a:pt x="192849" y="0"/>
                      </a:cubicBezTo>
                      <a:close/>
                      <a:moveTo>
                        <a:pt x="7111" y="0"/>
                      </a:moveTo>
                      <a:cubicBezTo>
                        <a:pt x="7111" y="0"/>
                        <a:pt x="7111" y="0"/>
                        <a:pt x="129415" y="0"/>
                      </a:cubicBezTo>
                      <a:cubicBezTo>
                        <a:pt x="132970" y="0"/>
                        <a:pt x="136525" y="3568"/>
                        <a:pt x="136525" y="7135"/>
                      </a:cubicBezTo>
                      <a:cubicBezTo>
                        <a:pt x="136525" y="7135"/>
                        <a:pt x="136525" y="7135"/>
                        <a:pt x="136525" y="183365"/>
                      </a:cubicBezTo>
                      <a:cubicBezTo>
                        <a:pt x="136525" y="186933"/>
                        <a:pt x="132970" y="190500"/>
                        <a:pt x="129415" y="190500"/>
                      </a:cubicBezTo>
                      <a:cubicBezTo>
                        <a:pt x="129415" y="190500"/>
                        <a:pt x="129415" y="190500"/>
                        <a:pt x="7111" y="190500"/>
                      </a:cubicBezTo>
                      <a:cubicBezTo>
                        <a:pt x="3556" y="190500"/>
                        <a:pt x="0" y="186933"/>
                        <a:pt x="0" y="183365"/>
                      </a:cubicBezTo>
                      <a:cubicBezTo>
                        <a:pt x="0" y="183365"/>
                        <a:pt x="0" y="183365"/>
                        <a:pt x="0" y="7135"/>
                      </a:cubicBezTo>
                      <a:cubicBezTo>
                        <a:pt x="0" y="3568"/>
                        <a:pt x="3556" y="0"/>
                        <a:pt x="7111" y="0"/>
                      </a:cubicBezTo>
                      <a:close/>
                    </a:path>
                  </a:pathLst>
                </a:custGeom>
                <a:solidFill>
                  <a:srgbClr val="00269E">
                    <a:lumMod val="100000"/>
                  </a:srgbClr>
                </a:solidFill>
                <a:ln>
                  <a:noFill/>
                </a:ln>
              </p:spPr>
              <p:txBody>
                <a:bodyPr vert="horz" wrap="square" lIns="43891" tIns="21946" rIns="43891" bIns="2194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35" name="Group 34">
              <a:extLst>
                <a:ext uri="{FF2B5EF4-FFF2-40B4-BE49-F238E27FC236}">
                  <a16:creationId xmlns:a16="http://schemas.microsoft.com/office/drawing/2014/main" id="{EE4CE528-D964-4A80-9750-5418F1F2FFEB}"/>
                </a:ext>
              </a:extLst>
            </p:cNvPr>
            <p:cNvGrpSpPr>
              <a:grpSpLocks noChangeAspect="1"/>
            </p:cNvGrpSpPr>
            <p:nvPr/>
          </p:nvGrpSpPr>
          <p:grpSpPr>
            <a:xfrm>
              <a:off x="2264069" y="3927124"/>
              <a:ext cx="673887" cy="736419"/>
              <a:chOff x="5273799" y="2606040"/>
              <a:chExt cx="1644396" cy="1645920"/>
            </a:xfrm>
          </p:grpSpPr>
          <p:sp>
            <p:nvSpPr>
              <p:cNvPr id="36" name="AutoShape 28">
                <a:extLst>
                  <a:ext uri="{FF2B5EF4-FFF2-40B4-BE49-F238E27FC236}">
                    <a16:creationId xmlns:a16="http://schemas.microsoft.com/office/drawing/2014/main" id="{E381F7DB-1804-43FF-B144-8E1E6CB00A6B}"/>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0673D25B-946F-4A1F-9885-A9E8B1B91315}"/>
                  </a:ext>
                </a:extLst>
              </p:cNvPr>
              <p:cNvGrpSpPr/>
              <p:nvPr/>
            </p:nvGrpSpPr>
            <p:grpSpPr>
              <a:xfrm>
                <a:off x="5537070" y="2899029"/>
                <a:ext cx="1119378" cy="1182243"/>
                <a:chOff x="5537070" y="2899029"/>
                <a:chExt cx="1119378" cy="1182243"/>
              </a:xfrm>
            </p:grpSpPr>
            <p:sp>
              <p:nvSpPr>
                <p:cNvPr id="38" name="Freeform 30">
                  <a:extLst>
                    <a:ext uri="{FF2B5EF4-FFF2-40B4-BE49-F238E27FC236}">
                      <a16:creationId xmlns:a16="http://schemas.microsoft.com/office/drawing/2014/main" id="{253BDD06-B8DD-47C0-B48C-A4CD58D0E47F}"/>
                    </a:ext>
                  </a:extLst>
                </p:cNvPr>
                <p:cNvSpPr>
                  <a:spLocks noEditPoints="1"/>
                </p:cNvSpPr>
                <p:nvPr/>
              </p:nvSpPr>
              <p:spPr bwMode="auto">
                <a:xfrm>
                  <a:off x="5538594" y="2961894"/>
                  <a:ext cx="1116330" cy="961263"/>
                </a:xfrm>
                <a:custGeom>
                  <a:avLst/>
                  <a:gdLst>
                    <a:gd name="T0" fmla="*/ 752 w 1564"/>
                    <a:gd name="T1" fmla="*/ 1346 h 1346"/>
                    <a:gd name="T2" fmla="*/ 479 w 1564"/>
                    <a:gd name="T3" fmla="*/ 1346 h 1346"/>
                    <a:gd name="T4" fmla="*/ 469 w 1564"/>
                    <a:gd name="T5" fmla="*/ 1336 h 1346"/>
                    <a:gd name="T6" fmla="*/ 469 w 1564"/>
                    <a:gd name="T7" fmla="*/ 856 h 1346"/>
                    <a:gd name="T8" fmla="*/ 479 w 1564"/>
                    <a:gd name="T9" fmla="*/ 846 h 1346"/>
                    <a:gd name="T10" fmla="*/ 752 w 1564"/>
                    <a:gd name="T11" fmla="*/ 846 h 1346"/>
                    <a:gd name="T12" fmla="*/ 762 w 1564"/>
                    <a:gd name="T13" fmla="*/ 856 h 1346"/>
                    <a:gd name="T14" fmla="*/ 762 w 1564"/>
                    <a:gd name="T15" fmla="*/ 1336 h 1346"/>
                    <a:gd name="T16" fmla="*/ 752 w 1564"/>
                    <a:gd name="T17" fmla="*/ 1346 h 1346"/>
                    <a:gd name="T18" fmla="*/ 1095 w 1564"/>
                    <a:gd name="T19" fmla="*/ 1336 h 1346"/>
                    <a:gd name="T20" fmla="*/ 1095 w 1564"/>
                    <a:gd name="T21" fmla="*/ 856 h 1346"/>
                    <a:gd name="T22" fmla="*/ 1085 w 1564"/>
                    <a:gd name="T23" fmla="*/ 846 h 1346"/>
                    <a:gd name="T24" fmla="*/ 812 w 1564"/>
                    <a:gd name="T25" fmla="*/ 846 h 1346"/>
                    <a:gd name="T26" fmla="*/ 802 w 1564"/>
                    <a:gd name="T27" fmla="*/ 856 h 1346"/>
                    <a:gd name="T28" fmla="*/ 802 w 1564"/>
                    <a:gd name="T29" fmla="*/ 1336 h 1346"/>
                    <a:gd name="T30" fmla="*/ 812 w 1564"/>
                    <a:gd name="T31" fmla="*/ 1346 h 1346"/>
                    <a:gd name="T32" fmla="*/ 1085 w 1564"/>
                    <a:gd name="T33" fmla="*/ 1346 h 1346"/>
                    <a:gd name="T34" fmla="*/ 1095 w 1564"/>
                    <a:gd name="T35" fmla="*/ 1336 h 1346"/>
                    <a:gd name="T36" fmla="*/ 1554 w 1564"/>
                    <a:gd name="T37" fmla="*/ 372 h 1346"/>
                    <a:gd name="T38" fmla="*/ 1384 w 1564"/>
                    <a:gd name="T39" fmla="*/ 18 h 1346"/>
                    <a:gd name="T40" fmla="*/ 1360 w 1564"/>
                    <a:gd name="T41" fmla="*/ 0 h 1346"/>
                    <a:gd name="T42" fmla="*/ 205 w 1564"/>
                    <a:gd name="T43" fmla="*/ 0 h 1346"/>
                    <a:gd name="T44" fmla="*/ 180 w 1564"/>
                    <a:gd name="T45" fmla="*/ 20 h 1346"/>
                    <a:gd name="T46" fmla="*/ 10 w 1564"/>
                    <a:gd name="T47" fmla="*/ 370 h 1346"/>
                    <a:gd name="T48" fmla="*/ 34 w 1564"/>
                    <a:gd name="T49" fmla="*/ 408 h 1346"/>
                    <a:gd name="T50" fmla="*/ 1530 w 1564"/>
                    <a:gd name="T51" fmla="*/ 408 h 1346"/>
                    <a:gd name="T52" fmla="*/ 1554 w 1564"/>
                    <a:gd name="T53" fmla="*/ 37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4" h="1346">
                      <a:moveTo>
                        <a:pt x="752" y="1346"/>
                      </a:moveTo>
                      <a:cubicBezTo>
                        <a:pt x="479" y="1346"/>
                        <a:pt x="479" y="1346"/>
                        <a:pt x="479" y="1346"/>
                      </a:cubicBezTo>
                      <a:cubicBezTo>
                        <a:pt x="474" y="1346"/>
                        <a:pt x="469" y="1342"/>
                        <a:pt x="469" y="1336"/>
                      </a:cubicBezTo>
                      <a:cubicBezTo>
                        <a:pt x="469" y="856"/>
                        <a:pt x="469" y="856"/>
                        <a:pt x="469" y="856"/>
                      </a:cubicBezTo>
                      <a:cubicBezTo>
                        <a:pt x="469" y="851"/>
                        <a:pt x="474" y="846"/>
                        <a:pt x="479" y="846"/>
                      </a:cubicBezTo>
                      <a:cubicBezTo>
                        <a:pt x="752" y="846"/>
                        <a:pt x="752" y="846"/>
                        <a:pt x="752" y="846"/>
                      </a:cubicBezTo>
                      <a:cubicBezTo>
                        <a:pt x="758" y="846"/>
                        <a:pt x="762" y="851"/>
                        <a:pt x="762" y="856"/>
                      </a:cubicBezTo>
                      <a:cubicBezTo>
                        <a:pt x="762" y="1336"/>
                        <a:pt x="762" y="1336"/>
                        <a:pt x="762" y="1336"/>
                      </a:cubicBezTo>
                      <a:cubicBezTo>
                        <a:pt x="762" y="1342"/>
                        <a:pt x="758" y="1346"/>
                        <a:pt x="752" y="1346"/>
                      </a:cubicBezTo>
                      <a:close/>
                      <a:moveTo>
                        <a:pt x="1095" y="1336"/>
                      </a:moveTo>
                      <a:cubicBezTo>
                        <a:pt x="1095" y="856"/>
                        <a:pt x="1095" y="856"/>
                        <a:pt x="1095" y="856"/>
                      </a:cubicBezTo>
                      <a:cubicBezTo>
                        <a:pt x="1095" y="851"/>
                        <a:pt x="1090" y="846"/>
                        <a:pt x="1085" y="846"/>
                      </a:cubicBezTo>
                      <a:cubicBezTo>
                        <a:pt x="812" y="846"/>
                        <a:pt x="812" y="846"/>
                        <a:pt x="812" y="846"/>
                      </a:cubicBezTo>
                      <a:cubicBezTo>
                        <a:pt x="806" y="846"/>
                        <a:pt x="802" y="851"/>
                        <a:pt x="802" y="856"/>
                      </a:cubicBezTo>
                      <a:cubicBezTo>
                        <a:pt x="802" y="1336"/>
                        <a:pt x="802" y="1336"/>
                        <a:pt x="802" y="1336"/>
                      </a:cubicBezTo>
                      <a:cubicBezTo>
                        <a:pt x="802" y="1342"/>
                        <a:pt x="806" y="1346"/>
                        <a:pt x="812" y="1346"/>
                      </a:cubicBezTo>
                      <a:cubicBezTo>
                        <a:pt x="1085" y="1346"/>
                        <a:pt x="1085" y="1346"/>
                        <a:pt x="1085" y="1346"/>
                      </a:cubicBezTo>
                      <a:cubicBezTo>
                        <a:pt x="1090" y="1346"/>
                        <a:pt x="1095" y="1342"/>
                        <a:pt x="1095" y="1336"/>
                      </a:cubicBezTo>
                      <a:close/>
                      <a:moveTo>
                        <a:pt x="1554" y="372"/>
                      </a:moveTo>
                      <a:cubicBezTo>
                        <a:pt x="1384" y="18"/>
                        <a:pt x="1384" y="18"/>
                        <a:pt x="1384" y="18"/>
                      </a:cubicBezTo>
                      <a:cubicBezTo>
                        <a:pt x="1379" y="9"/>
                        <a:pt x="1370" y="0"/>
                        <a:pt x="1360" y="0"/>
                      </a:cubicBezTo>
                      <a:cubicBezTo>
                        <a:pt x="205" y="0"/>
                        <a:pt x="205" y="0"/>
                        <a:pt x="205" y="0"/>
                      </a:cubicBezTo>
                      <a:cubicBezTo>
                        <a:pt x="194" y="0"/>
                        <a:pt x="185" y="11"/>
                        <a:pt x="180" y="20"/>
                      </a:cubicBezTo>
                      <a:cubicBezTo>
                        <a:pt x="10" y="370"/>
                        <a:pt x="10" y="370"/>
                        <a:pt x="10" y="370"/>
                      </a:cubicBezTo>
                      <a:cubicBezTo>
                        <a:pt x="0" y="388"/>
                        <a:pt x="14" y="408"/>
                        <a:pt x="34" y="408"/>
                      </a:cubicBezTo>
                      <a:cubicBezTo>
                        <a:pt x="1530" y="408"/>
                        <a:pt x="1530" y="408"/>
                        <a:pt x="1530" y="408"/>
                      </a:cubicBezTo>
                      <a:cubicBezTo>
                        <a:pt x="1551" y="408"/>
                        <a:pt x="1564" y="391"/>
                        <a:pt x="1554" y="372"/>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1">
                  <a:extLst>
                    <a:ext uri="{FF2B5EF4-FFF2-40B4-BE49-F238E27FC236}">
                      <a16:creationId xmlns:a16="http://schemas.microsoft.com/office/drawing/2014/main" id="{BB078F67-F1E7-41BF-BAA5-BA580A9FD6FE}"/>
                    </a:ext>
                  </a:extLst>
                </p:cNvPr>
                <p:cNvSpPr>
                  <a:spLocks noEditPoints="1"/>
                </p:cNvSpPr>
                <p:nvPr/>
              </p:nvSpPr>
              <p:spPr bwMode="auto">
                <a:xfrm>
                  <a:off x="5537070" y="2899029"/>
                  <a:ext cx="1119378" cy="1182243"/>
                </a:xfrm>
                <a:custGeom>
                  <a:avLst/>
                  <a:gdLst>
                    <a:gd name="T0" fmla="*/ 1524 w 1568"/>
                    <a:gd name="T1" fmla="*/ 1529 h 1655"/>
                    <a:gd name="T2" fmla="*/ 1459 w 1568"/>
                    <a:gd name="T3" fmla="*/ 1529 h 1655"/>
                    <a:gd name="T4" fmla="*/ 1459 w 1568"/>
                    <a:gd name="T5" fmla="*/ 1500 h 1655"/>
                    <a:gd name="T6" fmla="*/ 1438 w 1568"/>
                    <a:gd name="T7" fmla="*/ 1478 h 1655"/>
                    <a:gd name="T8" fmla="*/ 130 w 1568"/>
                    <a:gd name="T9" fmla="*/ 1478 h 1655"/>
                    <a:gd name="T10" fmla="*/ 109 w 1568"/>
                    <a:gd name="T11" fmla="*/ 1500 h 1655"/>
                    <a:gd name="T12" fmla="*/ 109 w 1568"/>
                    <a:gd name="T13" fmla="*/ 1529 h 1655"/>
                    <a:gd name="T14" fmla="*/ 44 w 1568"/>
                    <a:gd name="T15" fmla="*/ 1529 h 1655"/>
                    <a:gd name="T16" fmla="*/ 23 w 1568"/>
                    <a:gd name="T17" fmla="*/ 1551 h 1655"/>
                    <a:gd name="T18" fmla="*/ 23 w 1568"/>
                    <a:gd name="T19" fmla="*/ 1634 h 1655"/>
                    <a:gd name="T20" fmla="*/ 44 w 1568"/>
                    <a:gd name="T21" fmla="*/ 1655 h 1655"/>
                    <a:gd name="T22" fmla="*/ 1524 w 1568"/>
                    <a:gd name="T23" fmla="*/ 1655 h 1655"/>
                    <a:gd name="T24" fmla="*/ 1545 w 1568"/>
                    <a:gd name="T25" fmla="*/ 1634 h 1655"/>
                    <a:gd name="T26" fmla="*/ 1545 w 1568"/>
                    <a:gd name="T27" fmla="*/ 1551 h 1655"/>
                    <a:gd name="T28" fmla="*/ 1524 w 1568"/>
                    <a:gd name="T29" fmla="*/ 1529 h 1655"/>
                    <a:gd name="T30" fmla="*/ 1568 w 1568"/>
                    <a:gd name="T31" fmla="*/ 562 h 1655"/>
                    <a:gd name="T32" fmla="*/ 1568 w 1568"/>
                    <a:gd name="T33" fmla="*/ 583 h 1655"/>
                    <a:gd name="T34" fmla="*/ 1568 w 1568"/>
                    <a:gd name="T35" fmla="*/ 583 h 1655"/>
                    <a:gd name="T36" fmla="*/ 1394 w 1568"/>
                    <a:gd name="T37" fmla="*/ 778 h 1655"/>
                    <a:gd name="T38" fmla="*/ 1394 w 1568"/>
                    <a:gd name="T39" fmla="*/ 1434 h 1655"/>
                    <a:gd name="T40" fmla="*/ 1350 w 1568"/>
                    <a:gd name="T41" fmla="*/ 1434 h 1655"/>
                    <a:gd name="T42" fmla="*/ 1350 w 1568"/>
                    <a:gd name="T43" fmla="*/ 778 h 1655"/>
                    <a:gd name="T44" fmla="*/ 1176 w 1568"/>
                    <a:gd name="T45" fmla="*/ 588 h 1655"/>
                    <a:gd name="T46" fmla="*/ 980 w 1568"/>
                    <a:gd name="T47" fmla="*/ 779 h 1655"/>
                    <a:gd name="T48" fmla="*/ 784 w 1568"/>
                    <a:gd name="T49" fmla="*/ 588 h 1655"/>
                    <a:gd name="T50" fmla="*/ 588 w 1568"/>
                    <a:gd name="T51" fmla="*/ 779 h 1655"/>
                    <a:gd name="T52" fmla="*/ 392 w 1568"/>
                    <a:gd name="T53" fmla="*/ 588 h 1655"/>
                    <a:gd name="T54" fmla="*/ 218 w 1568"/>
                    <a:gd name="T55" fmla="*/ 778 h 1655"/>
                    <a:gd name="T56" fmla="*/ 218 w 1568"/>
                    <a:gd name="T57" fmla="*/ 1434 h 1655"/>
                    <a:gd name="T58" fmla="*/ 174 w 1568"/>
                    <a:gd name="T59" fmla="*/ 1434 h 1655"/>
                    <a:gd name="T60" fmla="*/ 174 w 1568"/>
                    <a:gd name="T61" fmla="*/ 778 h 1655"/>
                    <a:gd name="T62" fmla="*/ 0 w 1568"/>
                    <a:gd name="T63" fmla="*/ 583 h 1655"/>
                    <a:gd name="T64" fmla="*/ 0 w 1568"/>
                    <a:gd name="T65" fmla="*/ 583 h 1655"/>
                    <a:gd name="T66" fmla="*/ 0 w 1568"/>
                    <a:gd name="T67" fmla="*/ 562 h 1655"/>
                    <a:gd name="T68" fmla="*/ 22 w 1568"/>
                    <a:gd name="T69" fmla="*/ 540 h 1655"/>
                    <a:gd name="T70" fmla="*/ 1546 w 1568"/>
                    <a:gd name="T71" fmla="*/ 540 h 1655"/>
                    <a:gd name="T72" fmla="*/ 1568 w 1568"/>
                    <a:gd name="T73" fmla="*/ 562 h 1655"/>
                    <a:gd name="T74" fmla="*/ 1354 w 1568"/>
                    <a:gd name="T75" fmla="*/ 44 h 1655"/>
                    <a:gd name="T76" fmla="*/ 214 w 1568"/>
                    <a:gd name="T77" fmla="*/ 44 h 1655"/>
                    <a:gd name="T78" fmla="*/ 192 w 1568"/>
                    <a:gd name="T79" fmla="*/ 22 h 1655"/>
                    <a:gd name="T80" fmla="*/ 214 w 1568"/>
                    <a:gd name="T81" fmla="*/ 0 h 1655"/>
                    <a:gd name="T82" fmla="*/ 1354 w 1568"/>
                    <a:gd name="T83" fmla="*/ 0 h 1655"/>
                    <a:gd name="T84" fmla="*/ 1376 w 1568"/>
                    <a:gd name="T85" fmla="*/ 22 h 1655"/>
                    <a:gd name="T86" fmla="*/ 1354 w 1568"/>
                    <a:gd name="T87" fmla="*/ 44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8" h="1655">
                      <a:moveTo>
                        <a:pt x="1524" y="1529"/>
                      </a:moveTo>
                      <a:cubicBezTo>
                        <a:pt x="1459" y="1529"/>
                        <a:pt x="1459" y="1529"/>
                        <a:pt x="1459" y="1529"/>
                      </a:cubicBezTo>
                      <a:cubicBezTo>
                        <a:pt x="1459" y="1500"/>
                        <a:pt x="1459" y="1500"/>
                        <a:pt x="1459" y="1500"/>
                      </a:cubicBezTo>
                      <a:cubicBezTo>
                        <a:pt x="1459" y="1488"/>
                        <a:pt x="1450" y="1478"/>
                        <a:pt x="1438" y="1478"/>
                      </a:cubicBezTo>
                      <a:cubicBezTo>
                        <a:pt x="130" y="1478"/>
                        <a:pt x="130" y="1478"/>
                        <a:pt x="130" y="1478"/>
                      </a:cubicBezTo>
                      <a:cubicBezTo>
                        <a:pt x="118" y="1478"/>
                        <a:pt x="109" y="1488"/>
                        <a:pt x="109" y="1500"/>
                      </a:cubicBezTo>
                      <a:cubicBezTo>
                        <a:pt x="109" y="1529"/>
                        <a:pt x="109" y="1529"/>
                        <a:pt x="109" y="1529"/>
                      </a:cubicBezTo>
                      <a:cubicBezTo>
                        <a:pt x="44" y="1529"/>
                        <a:pt x="44" y="1529"/>
                        <a:pt x="44" y="1529"/>
                      </a:cubicBezTo>
                      <a:cubicBezTo>
                        <a:pt x="32" y="1529"/>
                        <a:pt x="23" y="1539"/>
                        <a:pt x="23" y="1551"/>
                      </a:cubicBezTo>
                      <a:cubicBezTo>
                        <a:pt x="23" y="1634"/>
                        <a:pt x="23" y="1634"/>
                        <a:pt x="23" y="1634"/>
                      </a:cubicBezTo>
                      <a:cubicBezTo>
                        <a:pt x="23" y="1646"/>
                        <a:pt x="32" y="1655"/>
                        <a:pt x="44" y="1655"/>
                      </a:cubicBezTo>
                      <a:cubicBezTo>
                        <a:pt x="1524" y="1655"/>
                        <a:pt x="1524" y="1655"/>
                        <a:pt x="1524" y="1655"/>
                      </a:cubicBezTo>
                      <a:cubicBezTo>
                        <a:pt x="1536" y="1655"/>
                        <a:pt x="1545" y="1646"/>
                        <a:pt x="1545" y="1634"/>
                      </a:cubicBezTo>
                      <a:cubicBezTo>
                        <a:pt x="1545" y="1551"/>
                        <a:pt x="1545" y="1551"/>
                        <a:pt x="1545" y="1551"/>
                      </a:cubicBezTo>
                      <a:cubicBezTo>
                        <a:pt x="1545" y="1539"/>
                        <a:pt x="1536" y="1529"/>
                        <a:pt x="1524" y="1529"/>
                      </a:cubicBezTo>
                      <a:close/>
                      <a:moveTo>
                        <a:pt x="1568" y="562"/>
                      </a:moveTo>
                      <a:cubicBezTo>
                        <a:pt x="1568" y="583"/>
                        <a:pt x="1568" y="583"/>
                        <a:pt x="1568" y="583"/>
                      </a:cubicBezTo>
                      <a:cubicBezTo>
                        <a:pt x="1568" y="583"/>
                        <a:pt x="1568" y="583"/>
                        <a:pt x="1568" y="583"/>
                      </a:cubicBezTo>
                      <a:cubicBezTo>
                        <a:pt x="1568" y="684"/>
                        <a:pt x="1491" y="767"/>
                        <a:pt x="1394" y="778"/>
                      </a:cubicBezTo>
                      <a:cubicBezTo>
                        <a:pt x="1394" y="1434"/>
                        <a:pt x="1394" y="1434"/>
                        <a:pt x="1394" y="1434"/>
                      </a:cubicBezTo>
                      <a:cubicBezTo>
                        <a:pt x="1350" y="1434"/>
                        <a:pt x="1350" y="1434"/>
                        <a:pt x="1350" y="1434"/>
                      </a:cubicBezTo>
                      <a:cubicBezTo>
                        <a:pt x="1350" y="778"/>
                        <a:pt x="1350" y="778"/>
                        <a:pt x="1350" y="778"/>
                      </a:cubicBezTo>
                      <a:cubicBezTo>
                        <a:pt x="1253" y="767"/>
                        <a:pt x="1178" y="687"/>
                        <a:pt x="1176" y="588"/>
                      </a:cubicBezTo>
                      <a:cubicBezTo>
                        <a:pt x="1173" y="694"/>
                        <a:pt x="1086" y="779"/>
                        <a:pt x="980" y="779"/>
                      </a:cubicBezTo>
                      <a:cubicBezTo>
                        <a:pt x="873" y="779"/>
                        <a:pt x="787" y="694"/>
                        <a:pt x="784" y="588"/>
                      </a:cubicBezTo>
                      <a:cubicBezTo>
                        <a:pt x="781" y="694"/>
                        <a:pt x="695" y="779"/>
                        <a:pt x="588" y="779"/>
                      </a:cubicBezTo>
                      <a:cubicBezTo>
                        <a:pt x="482" y="779"/>
                        <a:pt x="395" y="694"/>
                        <a:pt x="392" y="588"/>
                      </a:cubicBezTo>
                      <a:cubicBezTo>
                        <a:pt x="390" y="687"/>
                        <a:pt x="315" y="767"/>
                        <a:pt x="218" y="778"/>
                      </a:cubicBezTo>
                      <a:cubicBezTo>
                        <a:pt x="218" y="1434"/>
                        <a:pt x="218" y="1434"/>
                        <a:pt x="218" y="1434"/>
                      </a:cubicBezTo>
                      <a:cubicBezTo>
                        <a:pt x="174" y="1434"/>
                        <a:pt x="174" y="1434"/>
                        <a:pt x="174" y="1434"/>
                      </a:cubicBezTo>
                      <a:cubicBezTo>
                        <a:pt x="174" y="778"/>
                        <a:pt x="174" y="778"/>
                        <a:pt x="174" y="778"/>
                      </a:cubicBezTo>
                      <a:cubicBezTo>
                        <a:pt x="77" y="767"/>
                        <a:pt x="0" y="684"/>
                        <a:pt x="0" y="583"/>
                      </a:cubicBezTo>
                      <a:cubicBezTo>
                        <a:pt x="0" y="583"/>
                        <a:pt x="0" y="583"/>
                        <a:pt x="0" y="583"/>
                      </a:cubicBezTo>
                      <a:cubicBezTo>
                        <a:pt x="0" y="562"/>
                        <a:pt x="0" y="562"/>
                        <a:pt x="0" y="562"/>
                      </a:cubicBezTo>
                      <a:cubicBezTo>
                        <a:pt x="0" y="549"/>
                        <a:pt x="10" y="540"/>
                        <a:pt x="22" y="540"/>
                      </a:cubicBezTo>
                      <a:cubicBezTo>
                        <a:pt x="1546" y="540"/>
                        <a:pt x="1546" y="540"/>
                        <a:pt x="1546" y="540"/>
                      </a:cubicBezTo>
                      <a:cubicBezTo>
                        <a:pt x="1558" y="540"/>
                        <a:pt x="1568" y="549"/>
                        <a:pt x="1568" y="562"/>
                      </a:cubicBezTo>
                      <a:close/>
                      <a:moveTo>
                        <a:pt x="1354" y="44"/>
                      </a:moveTo>
                      <a:cubicBezTo>
                        <a:pt x="214" y="44"/>
                        <a:pt x="214" y="44"/>
                        <a:pt x="214" y="44"/>
                      </a:cubicBezTo>
                      <a:cubicBezTo>
                        <a:pt x="202" y="44"/>
                        <a:pt x="192" y="34"/>
                        <a:pt x="192" y="22"/>
                      </a:cubicBezTo>
                      <a:cubicBezTo>
                        <a:pt x="192" y="10"/>
                        <a:pt x="202" y="0"/>
                        <a:pt x="214" y="0"/>
                      </a:cubicBezTo>
                      <a:cubicBezTo>
                        <a:pt x="1354" y="0"/>
                        <a:pt x="1354" y="0"/>
                        <a:pt x="1354" y="0"/>
                      </a:cubicBezTo>
                      <a:cubicBezTo>
                        <a:pt x="1366" y="0"/>
                        <a:pt x="1376" y="10"/>
                        <a:pt x="1376" y="22"/>
                      </a:cubicBezTo>
                      <a:cubicBezTo>
                        <a:pt x="1376" y="34"/>
                        <a:pt x="1366" y="44"/>
                        <a:pt x="1354" y="44"/>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26" name="Content Placeholder 2">
            <a:extLst>
              <a:ext uri="{FF2B5EF4-FFF2-40B4-BE49-F238E27FC236}">
                <a16:creationId xmlns:a16="http://schemas.microsoft.com/office/drawing/2014/main" id="{66E8DFE4-35ED-47D1-9561-946268D68BA8}"/>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AND FIGHTING COVID-19</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23" name="Text Placeholder 6">
            <a:extLst>
              <a:ext uri="{FF2B5EF4-FFF2-40B4-BE49-F238E27FC236}">
                <a16:creationId xmlns:a16="http://schemas.microsoft.com/office/drawing/2014/main" id="{C66BF23A-F0FF-4A80-82AA-DBFBD6216EF2}"/>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595601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8434" name="think-cell Slide" r:id="rId10" imgW="286" imgH="286" progId="TCLayout.ActiveDocument.1">
                  <p:embed/>
                </p:oleObj>
              </mc:Choice>
              <mc:Fallback>
                <p:oleObj name="think-cell Slide" r:id="rId10" imgW="286" imgH="286" progId="TCLayout.ActiveDocument.1">
                  <p:embed/>
                  <p:pic>
                    <p:nvPicPr>
                      <p:cNvPr id="5" name="Object 4" hidden="1"/>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7F21356B-62D8-4C55-9E44-63C60EB87BBE}"/>
              </a:ext>
            </a:extLst>
          </p:cNvPr>
          <p:cNvSpPr txBox="1">
            <a:spLocks/>
          </p:cNvSpPr>
          <p:nvPr/>
        </p:nvSpPr>
        <p:spPr>
          <a:xfrm>
            <a:off x="2267339" y="1256843"/>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Sector-Specific Protocols </a:t>
            </a: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and best practices</a:t>
            </a:r>
            <a:endParaRPr kumimoji="0" lang="en-US" sz="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sp>
        <p:nvSpPr>
          <p:cNvPr id="47" name="Content Placeholder 2">
            <a:extLst>
              <a:ext uri="{FF2B5EF4-FFF2-40B4-BE49-F238E27FC236}">
                <a16:creationId xmlns:a16="http://schemas.microsoft.com/office/drawing/2014/main" id="{2875E58B-38CA-40CA-AA2B-10A78449242A}"/>
              </a:ext>
            </a:extLst>
          </p:cNvPr>
          <p:cNvSpPr txBox="1">
            <a:spLocks/>
          </p:cNvSpPr>
          <p:nvPr/>
        </p:nvSpPr>
        <p:spPr>
          <a:xfrm>
            <a:off x="2267339" y="1622602"/>
            <a:ext cx="9097347" cy="1171925"/>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The Baker-Polito administration has developed specific guidance so that each industry reopens as safely as possible. Businesses are expected to implement these protocols in addition to the more general Mandatory Workplace Safety Standards.</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As of May 18, materials for the sectors eligible to open in the first phase of reopening are included on the </a:t>
            </a:r>
            <a:r>
              <a:rPr lang="en-US" dirty="0">
                <a:solidFill>
                  <a:srgbClr val="000000">
                    <a:lumMod val="100000"/>
                  </a:srgbClr>
                </a:solidFill>
                <a:latin typeface="Arial" panose="020B0604020202020204" pitchFamily="34" charset="0"/>
                <a:cs typeface="Arial" panose="020B0604020202020204" pitchFamily="34" charset="0"/>
              </a:rPr>
              <a:t>mass.gov/reopening</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Guidance for sectors opening in later phases will be posted online in advance of those phases. Each sector will have access to:</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p:txBody>
      </p:sp>
      <p:sp>
        <p:nvSpPr>
          <p:cNvPr id="3" name="Rectangle 2">
            <a:extLst>
              <a:ext uri="{FF2B5EF4-FFF2-40B4-BE49-F238E27FC236}">
                <a16:creationId xmlns:a16="http://schemas.microsoft.com/office/drawing/2014/main" id="{B583EF74-992F-48B2-B79B-AE85C0F68CD5}"/>
              </a:ext>
            </a:extLst>
          </p:cNvPr>
          <p:cNvSpPr/>
          <p:nvPr/>
        </p:nvSpPr>
        <p:spPr>
          <a:xfrm>
            <a:off x="4458409" y="2863627"/>
            <a:ext cx="2249173" cy="155654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1C57"/>
                </a:solidFill>
                <a:effectLst/>
                <a:uLnTx/>
                <a:uFillTx/>
                <a:latin typeface="Arial"/>
                <a:ea typeface="+mn-ea"/>
                <a:cs typeface="+mn-cs"/>
              </a:rPr>
              <a:t>Sector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Mandatory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mn-cs"/>
              </a:rPr>
              <a:t>safety standards </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and recommended best practices in social distancing, hygiene protocols, staffing/operations, and cleaning/disinfecting for each sector.</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9" name="Picture 28">
            <a:extLst>
              <a:ext uri="{FF2B5EF4-FFF2-40B4-BE49-F238E27FC236}">
                <a16:creationId xmlns:a16="http://schemas.microsoft.com/office/drawing/2014/main" id="{FA022F32-CE96-4746-9A02-F1E273125F13}"/>
              </a:ext>
            </a:extLst>
          </p:cNvPr>
          <p:cNvPicPr>
            <a:picLocks noChangeAspect="1"/>
          </p:cNvPicPr>
          <p:nvPr>
            <p:custDataLst>
              <p:tags r:id="rId6"/>
            </p:custDataLst>
          </p:nvPr>
        </p:nvPicPr>
        <p:blipFill>
          <a:blip r:embed="rId12"/>
          <a:stretch>
            <a:fillRect/>
          </a:stretch>
        </p:blipFill>
        <p:spPr>
          <a:xfrm>
            <a:off x="2426454" y="2863627"/>
            <a:ext cx="1995694" cy="3084254"/>
          </a:xfrm>
          <a:prstGeom prst="rect">
            <a:avLst/>
          </a:prstGeom>
          <a:ln w="9525"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01ECB5B7-3ACF-48E4-AEE7-124B07346C6D}"/>
              </a:ext>
            </a:extLst>
          </p:cNvPr>
          <p:cNvPicPr>
            <a:picLocks noChangeAspect="1"/>
          </p:cNvPicPr>
          <p:nvPr>
            <p:custDataLst>
              <p:tags r:id="rId7"/>
            </p:custDataLst>
          </p:nvPr>
        </p:nvPicPr>
        <p:blipFill>
          <a:blip r:embed="rId13"/>
          <a:stretch>
            <a:fillRect/>
          </a:stretch>
        </p:blipFill>
        <p:spPr>
          <a:xfrm>
            <a:off x="6951799" y="2863627"/>
            <a:ext cx="1995694" cy="3084254"/>
          </a:xfrm>
          <a:prstGeom prst="rect">
            <a:avLst/>
          </a:prstGeom>
          <a:ln w="9525"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sp>
        <p:nvSpPr>
          <p:cNvPr id="22" name="Rectangle 21">
            <a:extLst>
              <a:ext uri="{FF2B5EF4-FFF2-40B4-BE49-F238E27FC236}">
                <a16:creationId xmlns:a16="http://schemas.microsoft.com/office/drawing/2014/main" id="{788CDC49-4C9E-4F73-8A75-9F0CC8857034}"/>
              </a:ext>
            </a:extLst>
          </p:cNvPr>
          <p:cNvSpPr/>
          <p:nvPr/>
        </p:nvSpPr>
        <p:spPr>
          <a:xfrm>
            <a:off x="8994215" y="2863627"/>
            <a:ext cx="2249173" cy="155654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1C57"/>
                </a:solidFill>
                <a:effectLst/>
                <a:uLnTx/>
                <a:uFillTx/>
                <a:latin typeface="Arial"/>
                <a:ea typeface="+mn-ea"/>
                <a:cs typeface="+mn-cs"/>
              </a:rPr>
              <a:t>Sector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Checklist developed to serve as guidance for employers and businesses of all sizes as they adjust operations to address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mn-cs"/>
              </a:rPr>
              <a:t>worker and customer </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safety.</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21" name="Content Placeholder 2">
            <a:extLst>
              <a:ext uri="{FF2B5EF4-FFF2-40B4-BE49-F238E27FC236}">
                <a16:creationId xmlns:a16="http://schemas.microsoft.com/office/drawing/2014/main" id="{15A2DCB9-BFAC-40DF-B82E-1BF0389D4B25}"/>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AND FIGHTING COVID-19</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23" name="Content Placeholder 2">
            <a:extLst>
              <a:ext uri="{FF2B5EF4-FFF2-40B4-BE49-F238E27FC236}">
                <a16:creationId xmlns:a16="http://schemas.microsoft.com/office/drawing/2014/main" id="{5A71FD2D-30E1-4360-B937-D238F2DC39F2}"/>
              </a:ext>
            </a:extLst>
          </p:cNvPr>
          <p:cNvSpPr txBox="1">
            <a:spLocks/>
          </p:cNvSpPr>
          <p:nvPr/>
        </p:nvSpPr>
        <p:spPr>
          <a:xfrm>
            <a:off x="2331906" y="6028420"/>
            <a:ext cx="9107424" cy="393192"/>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90000"/>
              </a:lnSpc>
              <a:spcBef>
                <a:spcPts val="600"/>
              </a:spcBef>
              <a:spcAft>
                <a:spcPts val="3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Note: </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Businesses operating to provide Essential Services, as defined in the Governor's March 23, 2020 Executive Order, updated on March 31, April 28 and May 15, may remain open and have until May 25, 2020 to comply with their industry’s sector specific protocols (if applicable).  </a:t>
            </a:r>
          </a:p>
        </p:txBody>
      </p:sp>
      <p:grpSp>
        <p:nvGrpSpPr>
          <p:cNvPr id="24" name="bcgIcons_ConstructionCrane">
            <a:extLst>
              <a:ext uri="{FF2B5EF4-FFF2-40B4-BE49-F238E27FC236}">
                <a16:creationId xmlns:a16="http://schemas.microsoft.com/office/drawing/2014/main" id="{7B207534-6036-4273-9E35-3F33E29187A2}"/>
              </a:ext>
            </a:extLst>
          </p:cNvPr>
          <p:cNvGrpSpPr>
            <a:grpSpLocks noChangeAspect="1"/>
          </p:cNvGrpSpPr>
          <p:nvPr/>
        </p:nvGrpSpPr>
        <p:grpSpPr bwMode="auto">
          <a:xfrm>
            <a:off x="2317546" y="196243"/>
            <a:ext cx="662589" cy="663204"/>
            <a:chOff x="1682" y="0"/>
            <a:chExt cx="4316" cy="4320"/>
          </a:xfrm>
        </p:grpSpPr>
        <p:sp>
          <p:nvSpPr>
            <p:cNvPr id="26" name="AutoShape 3">
              <a:extLst>
                <a:ext uri="{FF2B5EF4-FFF2-40B4-BE49-F238E27FC236}">
                  <a16:creationId xmlns:a16="http://schemas.microsoft.com/office/drawing/2014/main" id="{B9E88A0F-D54D-4963-BE30-C8128BC8CE8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2670" tIns="26334" rIns="52670" bIns="2633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Freeform 5">
              <a:extLst>
                <a:ext uri="{FF2B5EF4-FFF2-40B4-BE49-F238E27FC236}">
                  <a16:creationId xmlns:a16="http://schemas.microsoft.com/office/drawing/2014/main" id="{ED5A71D7-0C40-4207-BD66-D4E63C94465F}"/>
                </a:ext>
              </a:extLst>
            </p:cNvPr>
            <p:cNvSpPr>
              <a:spLocks noEditPoints="1"/>
            </p:cNvSpPr>
            <p:nvPr/>
          </p:nvSpPr>
          <p:spPr bwMode="auto">
            <a:xfrm>
              <a:off x="2278" y="1674"/>
              <a:ext cx="1579" cy="1827"/>
            </a:xfrm>
            <a:custGeom>
              <a:avLst/>
              <a:gdLst>
                <a:gd name="T0" fmla="*/ 769 w 843"/>
                <a:gd name="T1" fmla="*/ 827 h 974"/>
                <a:gd name="T2" fmla="*/ 699 w 843"/>
                <a:gd name="T3" fmla="*/ 878 h 974"/>
                <a:gd name="T4" fmla="*/ 492 w 843"/>
                <a:gd name="T5" fmla="*/ 878 h 974"/>
                <a:gd name="T6" fmla="*/ 421 w 843"/>
                <a:gd name="T7" fmla="*/ 827 h 974"/>
                <a:gd name="T8" fmla="*/ 351 w 843"/>
                <a:gd name="T9" fmla="*/ 878 h 974"/>
                <a:gd name="T10" fmla="*/ 144 w 843"/>
                <a:gd name="T11" fmla="*/ 878 h 974"/>
                <a:gd name="T12" fmla="*/ 74 w 843"/>
                <a:gd name="T13" fmla="*/ 827 h 974"/>
                <a:gd name="T14" fmla="*/ 0 w 843"/>
                <a:gd name="T15" fmla="*/ 900 h 974"/>
                <a:gd name="T16" fmla="*/ 74 w 843"/>
                <a:gd name="T17" fmla="*/ 974 h 974"/>
                <a:gd name="T18" fmla="*/ 144 w 843"/>
                <a:gd name="T19" fmla="*/ 922 h 974"/>
                <a:gd name="T20" fmla="*/ 351 w 843"/>
                <a:gd name="T21" fmla="*/ 922 h 974"/>
                <a:gd name="T22" fmla="*/ 421 w 843"/>
                <a:gd name="T23" fmla="*/ 974 h 974"/>
                <a:gd name="T24" fmla="*/ 492 w 843"/>
                <a:gd name="T25" fmla="*/ 922 h 974"/>
                <a:gd name="T26" fmla="*/ 699 w 843"/>
                <a:gd name="T27" fmla="*/ 922 h 974"/>
                <a:gd name="T28" fmla="*/ 769 w 843"/>
                <a:gd name="T29" fmla="*/ 974 h 974"/>
                <a:gd name="T30" fmla="*/ 843 w 843"/>
                <a:gd name="T31" fmla="*/ 900 h 974"/>
                <a:gd name="T32" fmla="*/ 769 w 843"/>
                <a:gd name="T33" fmla="*/ 827 h 974"/>
                <a:gd name="T34" fmla="*/ 74 w 843"/>
                <a:gd name="T35" fmla="*/ 930 h 974"/>
                <a:gd name="T36" fmla="*/ 44 w 843"/>
                <a:gd name="T37" fmla="*/ 900 h 974"/>
                <a:gd name="T38" fmla="*/ 74 w 843"/>
                <a:gd name="T39" fmla="*/ 871 h 974"/>
                <a:gd name="T40" fmla="*/ 103 w 843"/>
                <a:gd name="T41" fmla="*/ 900 h 974"/>
                <a:gd name="T42" fmla="*/ 74 w 843"/>
                <a:gd name="T43" fmla="*/ 930 h 974"/>
                <a:gd name="T44" fmla="*/ 421 w 843"/>
                <a:gd name="T45" fmla="*/ 930 h 974"/>
                <a:gd name="T46" fmla="*/ 392 w 843"/>
                <a:gd name="T47" fmla="*/ 900 h 974"/>
                <a:gd name="T48" fmla="*/ 421 w 843"/>
                <a:gd name="T49" fmla="*/ 871 h 974"/>
                <a:gd name="T50" fmla="*/ 451 w 843"/>
                <a:gd name="T51" fmla="*/ 900 h 974"/>
                <a:gd name="T52" fmla="*/ 421 w 843"/>
                <a:gd name="T53" fmla="*/ 930 h 974"/>
                <a:gd name="T54" fmla="*/ 769 w 843"/>
                <a:gd name="T55" fmla="*/ 930 h 974"/>
                <a:gd name="T56" fmla="*/ 739 w 843"/>
                <a:gd name="T57" fmla="*/ 900 h 974"/>
                <a:gd name="T58" fmla="*/ 769 w 843"/>
                <a:gd name="T59" fmla="*/ 871 h 974"/>
                <a:gd name="T60" fmla="*/ 799 w 843"/>
                <a:gd name="T61" fmla="*/ 900 h 974"/>
                <a:gd name="T62" fmla="*/ 769 w 843"/>
                <a:gd name="T63" fmla="*/ 930 h 974"/>
                <a:gd name="T64" fmla="*/ 539 w 843"/>
                <a:gd name="T65" fmla="*/ 0 h 974"/>
                <a:gd name="T66" fmla="*/ 289 w 843"/>
                <a:gd name="T67" fmla="*/ 0 h 974"/>
                <a:gd name="T68" fmla="*/ 289 w 843"/>
                <a:gd name="T69" fmla="*/ 439 h 974"/>
                <a:gd name="T70" fmla="*/ 351 w 843"/>
                <a:gd name="T71" fmla="*/ 439 h 974"/>
                <a:gd name="T72" fmla="*/ 351 w 843"/>
                <a:gd name="T73" fmla="*/ 546 h 974"/>
                <a:gd name="T74" fmla="*/ 729 w 843"/>
                <a:gd name="T75" fmla="*/ 546 h 974"/>
                <a:gd name="T76" fmla="*/ 729 w 843"/>
                <a:gd name="T77" fmla="*/ 439 h 974"/>
                <a:gd name="T78" fmla="*/ 788 w 843"/>
                <a:gd name="T79" fmla="*/ 439 h 974"/>
                <a:gd name="T80" fmla="*/ 788 w 843"/>
                <a:gd name="T81" fmla="*/ 259 h 974"/>
                <a:gd name="T82" fmla="*/ 539 w 843"/>
                <a:gd name="T83" fmla="*/ 0 h 974"/>
                <a:gd name="T84" fmla="*/ 603 w 843"/>
                <a:gd name="T85" fmla="*/ 310 h 974"/>
                <a:gd name="T86" fmla="*/ 411 w 843"/>
                <a:gd name="T87" fmla="*/ 310 h 974"/>
                <a:gd name="T88" fmla="*/ 411 w 843"/>
                <a:gd name="T89" fmla="*/ 157 h 974"/>
                <a:gd name="T90" fmla="*/ 508 w 843"/>
                <a:gd name="T91" fmla="*/ 157 h 974"/>
                <a:gd name="T92" fmla="*/ 603 w 843"/>
                <a:gd name="T93" fmla="*/ 249 h 974"/>
                <a:gd name="T94" fmla="*/ 603 w 843"/>
                <a:gd name="T95" fmla="*/ 310 h 974"/>
                <a:gd name="T96" fmla="*/ 307 w 843"/>
                <a:gd name="T97" fmla="*/ 483 h 974"/>
                <a:gd name="T98" fmla="*/ 307 w 843"/>
                <a:gd name="T99" fmla="*/ 546 h 974"/>
                <a:gd name="T100" fmla="*/ 45 w 843"/>
                <a:gd name="T101" fmla="*/ 546 h 974"/>
                <a:gd name="T102" fmla="*/ 45 w 843"/>
                <a:gd name="T103" fmla="*/ 330 h 974"/>
                <a:gd name="T104" fmla="*/ 245 w 843"/>
                <a:gd name="T105" fmla="*/ 330 h 974"/>
                <a:gd name="T106" fmla="*/ 245 w 843"/>
                <a:gd name="T107" fmla="*/ 483 h 974"/>
                <a:gd name="T108" fmla="*/ 307 w 843"/>
                <a:gd name="T109" fmla="*/ 48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3" h="974">
                  <a:moveTo>
                    <a:pt x="769" y="827"/>
                  </a:moveTo>
                  <a:cubicBezTo>
                    <a:pt x="736" y="827"/>
                    <a:pt x="708" y="849"/>
                    <a:pt x="699" y="878"/>
                  </a:cubicBezTo>
                  <a:cubicBezTo>
                    <a:pt x="492" y="878"/>
                    <a:pt x="492" y="878"/>
                    <a:pt x="492" y="878"/>
                  </a:cubicBezTo>
                  <a:cubicBezTo>
                    <a:pt x="482" y="849"/>
                    <a:pt x="454" y="827"/>
                    <a:pt x="421" y="827"/>
                  </a:cubicBezTo>
                  <a:cubicBezTo>
                    <a:pt x="388" y="827"/>
                    <a:pt x="361" y="849"/>
                    <a:pt x="351" y="878"/>
                  </a:cubicBezTo>
                  <a:cubicBezTo>
                    <a:pt x="144" y="878"/>
                    <a:pt x="144" y="878"/>
                    <a:pt x="144" y="878"/>
                  </a:cubicBezTo>
                  <a:cubicBezTo>
                    <a:pt x="134" y="849"/>
                    <a:pt x="107" y="827"/>
                    <a:pt x="74" y="827"/>
                  </a:cubicBezTo>
                  <a:cubicBezTo>
                    <a:pt x="33" y="827"/>
                    <a:pt x="0" y="860"/>
                    <a:pt x="0" y="900"/>
                  </a:cubicBezTo>
                  <a:cubicBezTo>
                    <a:pt x="0" y="941"/>
                    <a:pt x="33" y="974"/>
                    <a:pt x="74" y="974"/>
                  </a:cubicBezTo>
                  <a:cubicBezTo>
                    <a:pt x="107" y="974"/>
                    <a:pt x="134" y="952"/>
                    <a:pt x="144" y="922"/>
                  </a:cubicBezTo>
                  <a:cubicBezTo>
                    <a:pt x="351" y="922"/>
                    <a:pt x="351" y="922"/>
                    <a:pt x="351" y="922"/>
                  </a:cubicBezTo>
                  <a:cubicBezTo>
                    <a:pt x="361" y="952"/>
                    <a:pt x="388" y="974"/>
                    <a:pt x="421" y="974"/>
                  </a:cubicBezTo>
                  <a:cubicBezTo>
                    <a:pt x="454" y="974"/>
                    <a:pt x="482" y="952"/>
                    <a:pt x="492" y="922"/>
                  </a:cubicBezTo>
                  <a:cubicBezTo>
                    <a:pt x="699" y="922"/>
                    <a:pt x="699" y="922"/>
                    <a:pt x="699" y="922"/>
                  </a:cubicBezTo>
                  <a:cubicBezTo>
                    <a:pt x="708" y="952"/>
                    <a:pt x="736" y="974"/>
                    <a:pt x="769" y="974"/>
                  </a:cubicBezTo>
                  <a:cubicBezTo>
                    <a:pt x="810" y="974"/>
                    <a:pt x="843" y="941"/>
                    <a:pt x="843" y="900"/>
                  </a:cubicBezTo>
                  <a:cubicBezTo>
                    <a:pt x="843" y="860"/>
                    <a:pt x="810" y="827"/>
                    <a:pt x="769" y="827"/>
                  </a:cubicBezTo>
                  <a:close/>
                  <a:moveTo>
                    <a:pt x="74" y="930"/>
                  </a:moveTo>
                  <a:cubicBezTo>
                    <a:pt x="57" y="930"/>
                    <a:pt x="44" y="917"/>
                    <a:pt x="44" y="900"/>
                  </a:cubicBezTo>
                  <a:cubicBezTo>
                    <a:pt x="44" y="884"/>
                    <a:pt x="57" y="871"/>
                    <a:pt x="74" y="871"/>
                  </a:cubicBezTo>
                  <a:cubicBezTo>
                    <a:pt x="90" y="871"/>
                    <a:pt x="103" y="884"/>
                    <a:pt x="103" y="900"/>
                  </a:cubicBezTo>
                  <a:cubicBezTo>
                    <a:pt x="103" y="917"/>
                    <a:pt x="90" y="930"/>
                    <a:pt x="74" y="930"/>
                  </a:cubicBezTo>
                  <a:close/>
                  <a:moveTo>
                    <a:pt x="421" y="930"/>
                  </a:moveTo>
                  <a:cubicBezTo>
                    <a:pt x="405" y="930"/>
                    <a:pt x="392" y="917"/>
                    <a:pt x="392" y="900"/>
                  </a:cubicBezTo>
                  <a:cubicBezTo>
                    <a:pt x="392" y="884"/>
                    <a:pt x="405" y="871"/>
                    <a:pt x="421" y="871"/>
                  </a:cubicBezTo>
                  <a:cubicBezTo>
                    <a:pt x="438" y="871"/>
                    <a:pt x="451" y="884"/>
                    <a:pt x="451" y="900"/>
                  </a:cubicBezTo>
                  <a:cubicBezTo>
                    <a:pt x="451" y="917"/>
                    <a:pt x="438" y="930"/>
                    <a:pt x="421" y="930"/>
                  </a:cubicBezTo>
                  <a:close/>
                  <a:moveTo>
                    <a:pt x="769" y="930"/>
                  </a:moveTo>
                  <a:cubicBezTo>
                    <a:pt x="753" y="930"/>
                    <a:pt x="739" y="917"/>
                    <a:pt x="739" y="900"/>
                  </a:cubicBezTo>
                  <a:cubicBezTo>
                    <a:pt x="739" y="884"/>
                    <a:pt x="753" y="871"/>
                    <a:pt x="769" y="871"/>
                  </a:cubicBezTo>
                  <a:cubicBezTo>
                    <a:pt x="785" y="871"/>
                    <a:pt x="799" y="884"/>
                    <a:pt x="799" y="900"/>
                  </a:cubicBezTo>
                  <a:cubicBezTo>
                    <a:pt x="799" y="917"/>
                    <a:pt x="785" y="930"/>
                    <a:pt x="769" y="930"/>
                  </a:cubicBezTo>
                  <a:close/>
                  <a:moveTo>
                    <a:pt x="539" y="0"/>
                  </a:moveTo>
                  <a:cubicBezTo>
                    <a:pt x="289" y="0"/>
                    <a:pt x="289" y="0"/>
                    <a:pt x="289" y="0"/>
                  </a:cubicBezTo>
                  <a:cubicBezTo>
                    <a:pt x="289" y="439"/>
                    <a:pt x="289" y="439"/>
                    <a:pt x="289" y="439"/>
                  </a:cubicBezTo>
                  <a:cubicBezTo>
                    <a:pt x="351" y="439"/>
                    <a:pt x="351" y="439"/>
                    <a:pt x="351" y="439"/>
                  </a:cubicBezTo>
                  <a:cubicBezTo>
                    <a:pt x="351" y="546"/>
                    <a:pt x="351" y="546"/>
                    <a:pt x="351" y="546"/>
                  </a:cubicBezTo>
                  <a:cubicBezTo>
                    <a:pt x="729" y="546"/>
                    <a:pt x="729" y="546"/>
                    <a:pt x="729" y="546"/>
                  </a:cubicBezTo>
                  <a:cubicBezTo>
                    <a:pt x="729" y="439"/>
                    <a:pt x="729" y="439"/>
                    <a:pt x="729" y="439"/>
                  </a:cubicBezTo>
                  <a:cubicBezTo>
                    <a:pt x="788" y="439"/>
                    <a:pt x="788" y="439"/>
                    <a:pt x="788" y="439"/>
                  </a:cubicBezTo>
                  <a:cubicBezTo>
                    <a:pt x="788" y="259"/>
                    <a:pt x="788" y="259"/>
                    <a:pt x="788" y="259"/>
                  </a:cubicBezTo>
                  <a:lnTo>
                    <a:pt x="539" y="0"/>
                  </a:lnTo>
                  <a:close/>
                  <a:moveTo>
                    <a:pt x="603" y="310"/>
                  </a:moveTo>
                  <a:cubicBezTo>
                    <a:pt x="411" y="310"/>
                    <a:pt x="411" y="310"/>
                    <a:pt x="411" y="310"/>
                  </a:cubicBezTo>
                  <a:cubicBezTo>
                    <a:pt x="411" y="157"/>
                    <a:pt x="411" y="157"/>
                    <a:pt x="411" y="157"/>
                  </a:cubicBezTo>
                  <a:cubicBezTo>
                    <a:pt x="508" y="157"/>
                    <a:pt x="508" y="157"/>
                    <a:pt x="508" y="157"/>
                  </a:cubicBezTo>
                  <a:cubicBezTo>
                    <a:pt x="603" y="249"/>
                    <a:pt x="603" y="249"/>
                    <a:pt x="603" y="249"/>
                  </a:cubicBezTo>
                  <a:lnTo>
                    <a:pt x="603" y="310"/>
                  </a:lnTo>
                  <a:close/>
                  <a:moveTo>
                    <a:pt x="307" y="483"/>
                  </a:moveTo>
                  <a:cubicBezTo>
                    <a:pt x="307" y="546"/>
                    <a:pt x="307" y="546"/>
                    <a:pt x="307" y="546"/>
                  </a:cubicBezTo>
                  <a:cubicBezTo>
                    <a:pt x="45" y="546"/>
                    <a:pt x="45" y="546"/>
                    <a:pt x="45" y="546"/>
                  </a:cubicBezTo>
                  <a:cubicBezTo>
                    <a:pt x="45" y="330"/>
                    <a:pt x="45" y="330"/>
                    <a:pt x="45" y="330"/>
                  </a:cubicBezTo>
                  <a:cubicBezTo>
                    <a:pt x="245" y="330"/>
                    <a:pt x="245" y="330"/>
                    <a:pt x="245" y="330"/>
                  </a:cubicBezTo>
                  <a:cubicBezTo>
                    <a:pt x="245" y="483"/>
                    <a:pt x="245" y="483"/>
                    <a:pt x="245" y="483"/>
                  </a:cubicBezTo>
                  <a:lnTo>
                    <a:pt x="307" y="483"/>
                  </a:ln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2670" tIns="26334" rIns="52670" bIns="2633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6">
              <a:extLst>
                <a:ext uri="{FF2B5EF4-FFF2-40B4-BE49-F238E27FC236}">
                  <a16:creationId xmlns:a16="http://schemas.microsoft.com/office/drawing/2014/main" id="{A806A889-0953-4B88-82F5-6FB6FB9DB198}"/>
                </a:ext>
              </a:extLst>
            </p:cNvPr>
            <p:cNvSpPr>
              <a:spLocks noEditPoints="1"/>
            </p:cNvSpPr>
            <p:nvPr/>
          </p:nvSpPr>
          <p:spPr bwMode="auto">
            <a:xfrm>
              <a:off x="2109" y="572"/>
              <a:ext cx="3477" cy="3090"/>
            </a:xfrm>
            <a:custGeom>
              <a:avLst/>
              <a:gdLst>
                <a:gd name="T0" fmla="*/ 0 w 1856"/>
                <a:gd name="T1" fmla="*/ 1488 h 1648"/>
                <a:gd name="T2" fmla="*/ 1023 w 1856"/>
                <a:gd name="T3" fmla="*/ 1488 h 1648"/>
                <a:gd name="T4" fmla="*/ 44 w 1856"/>
                <a:gd name="T5" fmla="*/ 1488 h 1648"/>
                <a:gd name="T6" fmla="*/ 979 w 1856"/>
                <a:gd name="T7" fmla="*/ 1488 h 1648"/>
                <a:gd name="T8" fmla="*/ 1782 w 1856"/>
                <a:gd name="T9" fmla="*/ 661 h 1648"/>
                <a:gd name="T10" fmla="*/ 1775 w 1856"/>
                <a:gd name="T11" fmla="*/ 129 h 1648"/>
                <a:gd name="T12" fmla="*/ 1645 w 1856"/>
                <a:gd name="T13" fmla="*/ 4 h 1648"/>
                <a:gd name="T14" fmla="*/ 1642 w 1856"/>
                <a:gd name="T15" fmla="*/ 2 h 1648"/>
                <a:gd name="T16" fmla="*/ 1638 w 1856"/>
                <a:gd name="T17" fmla="*/ 1 h 1648"/>
                <a:gd name="T18" fmla="*/ 1632 w 1856"/>
                <a:gd name="T19" fmla="*/ 0 h 1648"/>
                <a:gd name="T20" fmla="*/ 1628 w 1856"/>
                <a:gd name="T21" fmla="*/ 1 h 1648"/>
                <a:gd name="T22" fmla="*/ 135 w 1856"/>
                <a:gd name="T23" fmla="*/ 385 h 1648"/>
                <a:gd name="T24" fmla="*/ 144 w 1856"/>
                <a:gd name="T25" fmla="*/ 531 h 1648"/>
                <a:gd name="T26" fmla="*/ 56 w 1856"/>
                <a:gd name="T27" fmla="*/ 614 h 1648"/>
                <a:gd name="T28" fmla="*/ 335 w 1856"/>
                <a:gd name="T29" fmla="*/ 868 h 1648"/>
                <a:gd name="T30" fmla="*/ 211 w 1856"/>
                <a:gd name="T31" fmla="*/ 580 h 1648"/>
                <a:gd name="T32" fmla="*/ 208 w 1856"/>
                <a:gd name="T33" fmla="*/ 454 h 1648"/>
                <a:gd name="T34" fmla="*/ 707 w 1856"/>
                <a:gd name="T35" fmla="*/ 607 h 1648"/>
                <a:gd name="T36" fmla="*/ 851 w 1856"/>
                <a:gd name="T37" fmla="*/ 755 h 1648"/>
                <a:gd name="T38" fmla="*/ 869 w 1856"/>
                <a:gd name="T39" fmla="*/ 774 h 1648"/>
                <a:gd name="T40" fmla="*/ 1512 w 1856"/>
                <a:gd name="T41" fmla="*/ 355 h 1648"/>
                <a:gd name="T42" fmla="*/ 1760 w 1856"/>
                <a:gd name="T43" fmla="*/ 702 h 1648"/>
                <a:gd name="T44" fmla="*/ 1713 w 1856"/>
                <a:gd name="T45" fmla="*/ 779 h 1648"/>
                <a:gd name="T46" fmla="*/ 1760 w 1856"/>
                <a:gd name="T47" fmla="*/ 852 h 1648"/>
                <a:gd name="T48" fmla="*/ 135 w 1856"/>
                <a:gd name="T49" fmla="*/ 488 h 1648"/>
                <a:gd name="T50" fmla="*/ 165 w 1856"/>
                <a:gd name="T51" fmla="*/ 458 h 1648"/>
                <a:gd name="T52" fmla="*/ 291 w 1856"/>
                <a:gd name="T53" fmla="*/ 824 h 1648"/>
                <a:gd name="T54" fmla="*/ 100 w 1856"/>
                <a:gd name="T55" fmla="*/ 632 h 1648"/>
                <a:gd name="T56" fmla="*/ 879 w 1856"/>
                <a:gd name="T57" fmla="*/ 503 h 1648"/>
                <a:gd name="T58" fmla="*/ 1114 w 1856"/>
                <a:gd name="T59" fmla="*/ 594 h 1648"/>
                <a:gd name="T60" fmla="*/ 1114 w 1856"/>
                <a:gd name="T61" fmla="*/ 594 h 1648"/>
                <a:gd name="T62" fmla="*/ 1291 w 1856"/>
                <a:gd name="T63" fmla="*/ 254 h 1648"/>
                <a:gd name="T64" fmla="*/ 1335 w 1856"/>
                <a:gd name="T65" fmla="*/ 256 h 1648"/>
                <a:gd name="T66" fmla="*/ 1477 w 1856"/>
                <a:gd name="T67" fmla="*/ 296 h 1648"/>
                <a:gd name="T68" fmla="*/ 1477 w 1856"/>
                <a:gd name="T69" fmla="*/ 296 h 1648"/>
                <a:gd name="T70" fmla="*/ 1608 w 1856"/>
                <a:gd name="T71" fmla="*/ 229 h 1648"/>
                <a:gd name="T72" fmla="*/ 1613 w 1856"/>
                <a:gd name="T73" fmla="*/ 60 h 1648"/>
                <a:gd name="T74" fmla="*/ 1664 w 1856"/>
                <a:gd name="T75" fmla="*/ 188 h 1648"/>
                <a:gd name="T76" fmla="*/ 1664 w 1856"/>
                <a:gd name="T77" fmla="*/ 188 h 1648"/>
                <a:gd name="T78" fmla="*/ 512 w 1856"/>
                <a:gd name="T79" fmla="*/ 1178 h 1648"/>
                <a:gd name="T80" fmla="*/ 738 w 1856"/>
                <a:gd name="T81" fmla="*/ 1275 h 1648"/>
                <a:gd name="T82" fmla="*/ 694 w 1856"/>
                <a:gd name="T83" fmla="*/ 1275 h 1648"/>
                <a:gd name="T84" fmla="*/ 264 w 1856"/>
                <a:gd name="T85" fmla="*/ 1178 h 1648"/>
                <a:gd name="T86" fmla="*/ 264 w 1856"/>
                <a:gd name="T87" fmla="*/ 1275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6" h="1648">
                  <a:moveTo>
                    <a:pt x="863" y="1648"/>
                  </a:moveTo>
                  <a:cubicBezTo>
                    <a:pt x="159" y="1648"/>
                    <a:pt x="159" y="1648"/>
                    <a:pt x="159" y="1648"/>
                  </a:cubicBezTo>
                  <a:cubicBezTo>
                    <a:pt x="72" y="1648"/>
                    <a:pt x="0" y="1576"/>
                    <a:pt x="0" y="1488"/>
                  </a:cubicBezTo>
                  <a:cubicBezTo>
                    <a:pt x="0" y="1401"/>
                    <a:pt x="72" y="1329"/>
                    <a:pt x="159" y="1329"/>
                  </a:cubicBezTo>
                  <a:cubicBezTo>
                    <a:pt x="863" y="1329"/>
                    <a:pt x="863" y="1329"/>
                    <a:pt x="863" y="1329"/>
                  </a:cubicBezTo>
                  <a:cubicBezTo>
                    <a:pt x="951" y="1329"/>
                    <a:pt x="1023" y="1401"/>
                    <a:pt x="1023" y="1488"/>
                  </a:cubicBezTo>
                  <a:cubicBezTo>
                    <a:pt x="1023" y="1576"/>
                    <a:pt x="951" y="1648"/>
                    <a:pt x="863" y="1648"/>
                  </a:cubicBezTo>
                  <a:close/>
                  <a:moveTo>
                    <a:pt x="159" y="1373"/>
                  </a:moveTo>
                  <a:cubicBezTo>
                    <a:pt x="96" y="1373"/>
                    <a:pt x="44" y="1425"/>
                    <a:pt x="44" y="1488"/>
                  </a:cubicBezTo>
                  <a:cubicBezTo>
                    <a:pt x="44" y="1552"/>
                    <a:pt x="96" y="1604"/>
                    <a:pt x="159" y="1604"/>
                  </a:cubicBezTo>
                  <a:cubicBezTo>
                    <a:pt x="863" y="1604"/>
                    <a:pt x="863" y="1604"/>
                    <a:pt x="863" y="1604"/>
                  </a:cubicBezTo>
                  <a:cubicBezTo>
                    <a:pt x="927" y="1604"/>
                    <a:pt x="979" y="1552"/>
                    <a:pt x="979" y="1488"/>
                  </a:cubicBezTo>
                  <a:cubicBezTo>
                    <a:pt x="979" y="1425"/>
                    <a:pt x="927" y="1373"/>
                    <a:pt x="863" y="1373"/>
                  </a:cubicBezTo>
                  <a:lnTo>
                    <a:pt x="159" y="1373"/>
                  </a:lnTo>
                  <a:close/>
                  <a:moveTo>
                    <a:pt x="1782" y="661"/>
                  </a:moveTo>
                  <a:cubicBezTo>
                    <a:pt x="1782" y="147"/>
                    <a:pt x="1782" y="147"/>
                    <a:pt x="1782" y="147"/>
                  </a:cubicBezTo>
                  <a:cubicBezTo>
                    <a:pt x="1782" y="147"/>
                    <a:pt x="1782" y="147"/>
                    <a:pt x="1782" y="146"/>
                  </a:cubicBezTo>
                  <a:cubicBezTo>
                    <a:pt x="1782" y="140"/>
                    <a:pt x="1780" y="133"/>
                    <a:pt x="1775" y="129"/>
                  </a:cubicBezTo>
                  <a:cubicBezTo>
                    <a:pt x="1648" y="6"/>
                    <a:pt x="1648" y="6"/>
                    <a:pt x="1648" y="6"/>
                  </a:cubicBezTo>
                  <a:cubicBezTo>
                    <a:pt x="1648" y="6"/>
                    <a:pt x="1648" y="6"/>
                    <a:pt x="1648" y="6"/>
                  </a:cubicBezTo>
                  <a:cubicBezTo>
                    <a:pt x="1647" y="5"/>
                    <a:pt x="1646" y="5"/>
                    <a:pt x="1645" y="4"/>
                  </a:cubicBezTo>
                  <a:cubicBezTo>
                    <a:pt x="1645" y="4"/>
                    <a:pt x="1645" y="4"/>
                    <a:pt x="1645" y="4"/>
                  </a:cubicBezTo>
                  <a:cubicBezTo>
                    <a:pt x="1645" y="4"/>
                    <a:pt x="1645" y="4"/>
                    <a:pt x="1645" y="4"/>
                  </a:cubicBezTo>
                  <a:cubicBezTo>
                    <a:pt x="1644" y="3"/>
                    <a:pt x="1643" y="3"/>
                    <a:pt x="1642" y="2"/>
                  </a:cubicBezTo>
                  <a:cubicBezTo>
                    <a:pt x="1642" y="2"/>
                    <a:pt x="1642" y="2"/>
                    <a:pt x="1642" y="2"/>
                  </a:cubicBezTo>
                  <a:cubicBezTo>
                    <a:pt x="1641" y="2"/>
                    <a:pt x="1640" y="1"/>
                    <a:pt x="1639" y="1"/>
                  </a:cubicBezTo>
                  <a:cubicBezTo>
                    <a:pt x="1639" y="1"/>
                    <a:pt x="1638" y="1"/>
                    <a:pt x="1638" y="1"/>
                  </a:cubicBezTo>
                  <a:cubicBezTo>
                    <a:pt x="1637" y="1"/>
                    <a:pt x="1637" y="0"/>
                    <a:pt x="1636" y="0"/>
                  </a:cubicBezTo>
                  <a:cubicBezTo>
                    <a:pt x="1635" y="0"/>
                    <a:pt x="1635" y="0"/>
                    <a:pt x="1635" y="0"/>
                  </a:cubicBezTo>
                  <a:cubicBezTo>
                    <a:pt x="1634" y="0"/>
                    <a:pt x="1633" y="0"/>
                    <a:pt x="1632" y="0"/>
                  </a:cubicBezTo>
                  <a:cubicBezTo>
                    <a:pt x="1632" y="0"/>
                    <a:pt x="1632" y="0"/>
                    <a:pt x="1632" y="0"/>
                  </a:cubicBezTo>
                  <a:cubicBezTo>
                    <a:pt x="1631" y="0"/>
                    <a:pt x="1630" y="0"/>
                    <a:pt x="1629" y="0"/>
                  </a:cubicBezTo>
                  <a:cubicBezTo>
                    <a:pt x="1628" y="1"/>
                    <a:pt x="1628" y="1"/>
                    <a:pt x="1628" y="1"/>
                  </a:cubicBezTo>
                  <a:cubicBezTo>
                    <a:pt x="1627" y="1"/>
                    <a:pt x="1627" y="1"/>
                    <a:pt x="1627" y="1"/>
                  </a:cubicBezTo>
                  <a:cubicBezTo>
                    <a:pt x="192" y="412"/>
                    <a:pt x="192" y="412"/>
                    <a:pt x="192" y="412"/>
                  </a:cubicBezTo>
                  <a:cubicBezTo>
                    <a:pt x="179" y="396"/>
                    <a:pt x="158" y="385"/>
                    <a:pt x="135" y="385"/>
                  </a:cubicBezTo>
                  <a:cubicBezTo>
                    <a:pt x="95" y="385"/>
                    <a:pt x="62" y="418"/>
                    <a:pt x="62" y="458"/>
                  </a:cubicBezTo>
                  <a:cubicBezTo>
                    <a:pt x="62" y="499"/>
                    <a:pt x="95" y="532"/>
                    <a:pt x="135" y="532"/>
                  </a:cubicBezTo>
                  <a:cubicBezTo>
                    <a:pt x="138" y="532"/>
                    <a:pt x="141" y="532"/>
                    <a:pt x="144" y="531"/>
                  </a:cubicBezTo>
                  <a:cubicBezTo>
                    <a:pt x="167" y="588"/>
                    <a:pt x="167" y="588"/>
                    <a:pt x="167" y="588"/>
                  </a:cubicBezTo>
                  <a:cubicBezTo>
                    <a:pt x="81" y="588"/>
                    <a:pt x="81" y="588"/>
                    <a:pt x="81" y="588"/>
                  </a:cubicBezTo>
                  <a:cubicBezTo>
                    <a:pt x="67" y="588"/>
                    <a:pt x="56" y="600"/>
                    <a:pt x="56" y="614"/>
                  </a:cubicBezTo>
                  <a:cubicBezTo>
                    <a:pt x="56" y="784"/>
                    <a:pt x="56" y="784"/>
                    <a:pt x="56" y="784"/>
                  </a:cubicBezTo>
                  <a:cubicBezTo>
                    <a:pt x="139" y="868"/>
                    <a:pt x="139" y="868"/>
                    <a:pt x="139" y="868"/>
                  </a:cubicBezTo>
                  <a:cubicBezTo>
                    <a:pt x="335" y="868"/>
                    <a:pt x="335" y="868"/>
                    <a:pt x="335" y="868"/>
                  </a:cubicBezTo>
                  <a:cubicBezTo>
                    <a:pt x="335" y="588"/>
                    <a:pt x="335" y="588"/>
                    <a:pt x="335" y="588"/>
                  </a:cubicBezTo>
                  <a:cubicBezTo>
                    <a:pt x="213" y="588"/>
                    <a:pt x="213" y="588"/>
                    <a:pt x="213" y="588"/>
                  </a:cubicBezTo>
                  <a:cubicBezTo>
                    <a:pt x="213" y="585"/>
                    <a:pt x="212" y="583"/>
                    <a:pt x="211" y="580"/>
                  </a:cubicBezTo>
                  <a:cubicBezTo>
                    <a:pt x="184" y="513"/>
                    <a:pt x="184" y="513"/>
                    <a:pt x="184" y="513"/>
                  </a:cubicBezTo>
                  <a:cubicBezTo>
                    <a:pt x="199" y="500"/>
                    <a:pt x="209" y="480"/>
                    <a:pt x="209" y="458"/>
                  </a:cubicBezTo>
                  <a:cubicBezTo>
                    <a:pt x="209" y="457"/>
                    <a:pt x="209" y="455"/>
                    <a:pt x="208" y="454"/>
                  </a:cubicBezTo>
                  <a:cubicBezTo>
                    <a:pt x="1479" y="89"/>
                    <a:pt x="1479" y="89"/>
                    <a:pt x="1479" y="89"/>
                  </a:cubicBezTo>
                  <a:cubicBezTo>
                    <a:pt x="676" y="574"/>
                    <a:pt x="676" y="574"/>
                    <a:pt x="676" y="574"/>
                  </a:cubicBezTo>
                  <a:cubicBezTo>
                    <a:pt x="707" y="607"/>
                    <a:pt x="707" y="607"/>
                    <a:pt x="707" y="607"/>
                  </a:cubicBezTo>
                  <a:cubicBezTo>
                    <a:pt x="812" y="544"/>
                    <a:pt x="812" y="544"/>
                    <a:pt x="812" y="544"/>
                  </a:cubicBezTo>
                  <a:cubicBezTo>
                    <a:pt x="808" y="711"/>
                    <a:pt x="808" y="711"/>
                    <a:pt x="808" y="711"/>
                  </a:cubicBezTo>
                  <a:cubicBezTo>
                    <a:pt x="851" y="755"/>
                    <a:pt x="851" y="755"/>
                    <a:pt x="851" y="755"/>
                  </a:cubicBezTo>
                  <a:cubicBezTo>
                    <a:pt x="856" y="540"/>
                    <a:pt x="856" y="540"/>
                    <a:pt x="856" y="540"/>
                  </a:cubicBezTo>
                  <a:cubicBezTo>
                    <a:pt x="1050" y="641"/>
                    <a:pt x="1050" y="641"/>
                    <a:pt x="1050" y="641"/>
                  </a:cubicBezTo>
                  <a:cubicBezTo>
                    <a:pt x="869" y="774"/>
                    <a:pt x="869" y="774"/>
                    <a:pt x="869" y="774"/>
                  </a:cubicBezTo>
                  <a:cubicBezTo>
                    <a:pt x="900" y="806"/>
                    <a:pt x="900" y="806"/>
                    <a:pt x="900" y="806"/>
                  </a:cubicBezTo>
                  <a:cubicBezTo>
                    <a:pt x="1512" y="355"/>
                    <a:pt x="1512" y="355"/>
                    <a:pt x="1512" y="355"/>
                  </a:cubicBezTo>
                  <a:cubicBezTo>
                    <a:pt x="1512" y="355"/>
                    <a:pt x="1512" y="355"/>
                    <a:pt x="1512" y="355"/>
                  </a:cubicBezTo>
                  <a:cubicBezTo>
                    <a:pt x="1738" y="188"/>
                    <a:pt x="1738" y="188"/>
                    <a:pt x="1738" y="188"/>
                  </a:cubicBezTo>
                  <a:cubicBezTo>
                    <a:pt x="1738" y="680"/>
                    <a:pt x="1738" y="680"/>
                    <a:pt x="1738" y="680"/>
                  </a:cubicBezTo>
                  <a:cubicBezTo>
                    <a:pt x="1738" y="693"/>
                    <a:pt x="1747" y="702"/>
                    <a:pt x="1760" y="702"/>
                  </a:cubicBezTo>
                  <a:cubicBezTo>
                    <a:pt x="1789" y="702"/>
                    <a:pt x="1812" y="726"/>
                    <a:pt x="1812" y="755"/>
                  </a:cubicBezTo>
                  <a:cubicBezTo>
                    <a:pt x="1812" y="784"/>
                    <a:pt x="1789" y="808"/>
                    <a:pt x="1760" y="808"/>
                  </a:cubicBezTo>
                  <a:cubicBezTo>
                    <a:pt x="1740" y="808"/>
                    <a:pt x="1722" y="797"/>
                    <a:pt x="1713" y="779"/>
                  </a:cubicBezTo>
                  <a:cubicBezTo>
                    <a:pt x="1707" y="768"/>
                    <a:pt x="1694" y="764"/>
                    <a:pt x="1683" y="770"/>
                  </a:cubicBezTo>
                  <a:cubicBezTo>
                    <a:pt x="1672" y="775"/>
                    <a:pt x="1668" y="789"/>
                    <a:pt x="1674" y="800"/>
                  </a:cubicBezTo>
                  <a:cubicBezTo>
                    <a:pt x="1690" y="832"/>
                    <a:pt x="1723" y="852"/>
                    <a:pt x="1760" y="852"/>
                  </a:cubicBezTo>
                  <a:cubicBezTo>
                    <a:pt x="1813" y="852"/>
                    <a:pt x="1856" y="808"/>
                    <a:pt x="1856" y="755"/>
                  </a:cubicBezTo>
                  <a:cubicBezTo>
                    <a:pt x="1856" y="709"/>
                    <a:pt x="1824" y="671"/>
                    <a:pt x="1782" y="661"/>
                  </a:cubicBezTo>
                  <a:close/>
                  <a:moveTo>
                    <a:pt x="135" y="488"/>
                  </a:moveTo>
                  <a:cubicBezTo>
                    <a:pt x="119" y="488"/>
                    <a:pt x="106" y="475"/>
                    <a:pt x="106" y="458"/>
                  </a:cubicBezTo>
                  <a:cubicBezTo>
                    <a:pt x="106" y="442"/>
                    <a:pt x="119" y="429"/>
                    <a:pt x="135" y="429"/>
                  </a:cubicBezTo>
                  <a:cubicBezTo>
                    <a:pt x="151" y="429"/>
                    <a:pt x="165" y="442"/>
                    <a:pt x="165" y="458"/>
                  </a:cubicBezTo>
                  <a:cubicBezTo>
                    <a:pt x="165" y="475"/>
                    <a:pt x="151" y="488"/>
                    <a:pt x="135" y="488"/>
                  </a:cubicBezTo>
                  <a:close/>
                  <a:moveTo>
                    <a:pt x="291" y="632"/>
                  </a:moveTo>
                  <a:cubicBezTo>
                    <a:pt x="291" y="824"/>
                    <a:pt x="291" y="824"/>
                    <a:pt x="291" y="824"/>
                  </a:cubicBezTo>
                  <a:cubicBezTo>
                    <a:pt x="157" y="824"/>
                    <a:pt x="157" y="824"/>
                    <a:pt x="157" y="824"/>
                  </a:cubicBezTo>
                  <a:cubicBezTo>
                    <a:pt x="100" y="766"/>
                    <a:pt x="100" y="766"/>
                    <a:pt x="100" y="766"/>
                  </a:cubicBezTo>
                  <a:cubicBezTo>
                    <a:pt x="100" y="632"/>
                    <a:pt x="100" y="632"/>
                    <a:pt x="100" y="632"/>
                  </a:cubicBezTo>
                  <a:lnTo>
                    <a:pt x="291" y="632"/>
                  </a:lnTo>
                  <a:close/>
                  <a:moveTo>
                    <a:pt x="1070" y="601"/>
                  </a:moveTo>
                  <a:cubicBezTo>
                    <a:pt x="879" y="503"/>
                    <a:pt x="879" y="503"/>
                    <a:pt x="879" y="503"/>
                  </a:cubicBezTo>
                  <a:cubicBezTo>
                    <a:pt x="1070" y="388"/>
                    <a:pt x="1070" y="388"/>
                    <a:pt x="1070" y="388"/>
                  </a:cubicBezTo>
                  <a:lnTo>
                    <a:pt x="1070" y="601"/>
                  </a:lnTo>
                  <a:close/>
                  <a:moveTo>
                    <a:pt x="1114" y="594"/>
                  </a:moveTo>
                  <a:cubicBezTo>
                    <a:pt x="1114" y="387"/>
                    <a:pt x="1114" y="387"/>
                    <a:pt x="1114" y="387"/>
                  </a:cubicBezTo>
                  <a:cubicBezTo>
                    <a:pt x="1272" y="477"/>
                    <a:pt x="1272" y="477"/>
                    <a:pt x="1272" y="477"/>
                  </a:cubicBezTo>
                  <a:lnTo>
                    <a:pt x="1114" y="594"/>
                  </a:lnTo>
                  <a:close/>
                  <a:moveTo>
                    <a:pt x="1291" y="437"/>
                  </a:moveTo>
                  <a:cubicBezTo>
                    <a:pt x="1135" y="348"/>
                    <a:pt x="1135" y="348"/>
                    <a:pt x="1135" y="348"/>
                  </a:cubicBezTo>
                  <a:cubicBezTo>
                    <a:pt x="1291" y="254"/>
                    <a:pt x="1291" y="254"/>
                    <a:pt x="1291" y="254"/>
                  </a:cubicBezTo>
                  <a:lnTo>
                    <a:pt x="1291" y="437"/>
                  </a:lnTo>
                  <a:close/>
                  <a:moveTo>
                    <a:pt x="1335" y="431"/>
                  </a:moveTo>
                  <a:cubicBezTo>
                    <a:pt x="1335" y="256"/>
                    <a:pt x="1335" y="256"/>
                    <a:pt x="1335" y="256"/>
                  </a:cubicBezTo>
                  <a:cubicBezTo>
                    <a:pt x="1461" y="338"/>
                    <a:pt x="1461" y="338"/>
                    <a:pt x="1461" y="338"/>
                  </a:cubicBezTo>
                  <a:lnTo>
                    <a:pt x="1335" y="431"/>
                  </a:lnTo>
                  <a:close/>
                  <a:moveTo>
                    <a:pt x="1477" y="296"/>
                  </a:moveTo>
                  <a:cubicBezTo>
                    <a:pt x="1354" y="216"/>
                    <a:pt x="1354" y="216"/>
                    <a:pt x="1354" y="216"/>
                  </a:cubicBezTo>
                  <a:cubicBezTo>
                    <a:pt x="1477" y="142"/>
                    <a:pt x="1477" y="142"/>
                    <a:pt x="1477" y="142"/>
                  </a:cubicBezTo>
                  <a:lnTo>
                    <a:pt x="1477" y="296"/>
                  </a:lnTo>
                  <a:close/>
                  <a:moveTo>
                    <a:pt x="1521" y="293"/>
                  </a:moveTo>
                  <a:cubicBezTo>
                    <a:pt x="1521" y="159"/>
                    <a:pt x="1521" y="159"/>
                    <a:pt x="1521" y="159"/>
                  </a:cubicBezTo>
                  <a:cubicBezTo>
                    <a:pt x="1608" y="229"/>
                    <a:pt x="1608" y="229"/>
                    <a:pt x="1608" y="229"/>
                  </a:cubicBezTo>
                  <a:lnTo>
                    <a:pt x="1521" y="293"/>
                  </a:lnTo>
                  <a:close/>
                  <a:moveTo>
                    <a:pt x="1530" y="110"/>
                  </a:moveTo>
                  <a:cubicBezTo>
                    <a:pt x="1613" y="60"/>
                    <a:pt x="1613" y="60"/>
                    <a:pt x="1613" y="60"/>
                  </a:cubicBezTo>
                  <a:cubicBezTo>
                    <a:pt x="1620" y="182"/>
                    <a:pt x="1620" y="182"/>
                    <a:pt x="1620" y="182"/>
                  </a:cubicBezTo>
                  <a:lnTo>
                    <a:pt x="1530" y="110"/>
                  </a:lnTo>
                  <a:close/>
                  <a:moveTo>
                    <a:pt x="1664" y="188"/>
                  </a:moveTo>
                  <a:cubicBezTo>
                    <a:pt x="1658" y="77"/>
                    <a:pt x="1658" y="77"/>
                    <a:pt x="1658" y="77"/>
                  </a:cubicBezTo>
                  <a:cubicBezTo>
                    <a:pt x="1726" y="142"/>
                    <a:pt x="1726" y="142"/>
                    <a:pt x="1726" y="142"/>
                  </a:cubicBezTo>
                  <a:lnTo>
                    <a:pt x="1664" y="188"/>
                  </a:lnTo>
                  <a:close/>
                  <a:moveTo>
                    <a:pt x="556" y="1275"/>
                  </a:moveTo>
                  <a:cubicBezTo>
                    <a:pt x="556" y="1178"/>
                    <a:pt x="556" y="1178"/>
                    <a:pt x="556" y="1178"/>
                  </a:cubicBezTo>
                  <a:cubicBezTo>
                    <a:pt x="512" y="1178"/>
                    <a:pt x="512" y="1178"/>
                    <a:pt x="512" y="1178"/>
                  </a:cubicBezTo>
                  <a:cubicBezTo>
                    <a:pt x="512" y="1275"/>
                    <a:pt x="512" y="1275"/>
                    <a:pt x="512" y="1275"/>
                  </a:cubicBezTo>
                  <a:lnTo>
                    <a:pt x="556" y="1275"/>
                  </a:lnTo>
                  <a:close/>
                  <a:moveTo>
                    <a:pt x="738" y="1275"/>
                  </a:moveTo>
                  <a:cubicBezTo>
                    <a:pt x="738" y="1178"/>
                    <a:pt x="738" y="1178"/>
                    <a:pt x="738" y="1178"/>
                  </a:cubicBezTo>
                  <a:cubicBezTo>
                    <a:pt x="694" y="1178"/>
                    <a:pt x="694" y="1178"/>
                    <a:pt x="694" y="1178"/>
                  </a:cubicBezTo>
                  <a:cubicBezTo>
                    <a:pt x="694" y="1275"/>
                    <a:pt x="694" y="1275"/>
                    <a:pt x="694" y="1275"/>
                  </a:cubicBezTo>
                  <a:lnTo>
                    <a:pt x="738" y="1275"/>
                  </a:lnTo>
                  <a:close/>
                  <a:moveTo>
                    <a:pt x="264" y="1275"/>
                  </a:moveTo>
                  <a:cubicBezTo>
                    <a:pt x="264" y="1178"/>
                    <a:pt x="264" y="1178"/>
                    <a:pt x="264" y="1178"/>
                  </a:cubicBezTo>
                  <a:cubicBezTo>
                    <a:pt x="220" y="1178"/>
                    <a:pt x="220" y="1178"/>
                    <a:pt x="220" y="1178"/>
                  </a:cubicBezTo>
                  <a:cubicBezTo>
                    <a:pt x="220" y="1275"/>
                    <a:pt x="220" y="1275"/>
                    <a:pt x="220" y="1275"/>
                  </a:cubicBezTo>
                  <a:lnTo>
                    <a:pt x="264" y="1275"/>
                  </a:ln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2670" tIns="26334" rIns="52670" bIns="2633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9" name="Text Placeholder 6">
            <a:extLst>
              <a:ext uri="{FF2B5EF4-FFF2-40B4-BE49-F238E27FC236}">
                <a16:creationId xmlns:a16="http://schemas.microsoft.com/office/drawing/2014/main" id="{1CEC4526-E252-4EB6-9C64-01169721DFE2}"/>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418885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5745" name="think-cell Slide" r:id="rId13" imgW="286" imgH="286" progId="TCLayout.ActiveDocument.1">
                  <p:embed/>
                </p:oleObj>
              </mc:Choice>
              <mc:Fallback>
                <p:oleObj name="think-cell Slide" r:id="rId13" imgW="286" imgH="286" progId="TCLayout.ActiveDocument.1">
                  <p:embed/>
                  <p:pic>
                    <p:nvPicPr>
                      <p:cNvPr id="5" name="Object 4" hidden="1"/>
                      <p:cNvPicPr/>
                      <p:nvPr/>
                    </p:nvPicPr>
                    <p:blipFill>
                      <a:blip r:embed="rId14"/>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 name="Content Placeholder 2">
            <a:extLst>
              <a:ext uri="{FF2B5EF4-FFF2-40B4-BE49-F238E27FC236}">
                <a16:creationId xmlns:a16="http://schemas.microsoft.com/office/drawing/2014/main" id="{DDBE42F1-D05D-42D4-89B3-4A9FB1AA2E16}"/>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MASSACHUSETTS IN PHASES </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64" name="Content Placeholder 2">
            <a:extLst>
              <a:ext uri="{FF2B5EF4-FFF2-40B4-BE49-F238E27FC236}">
                <a16:creationId xmlns:a16="http://schemas.microsoft.com/office/drawing/2014/main" id="{DDAE2CC9-11AD-4E26-8B8F-1B1A82A3F702}"/>
              </a:ext>
            </a:extLst>
          </p:cNvPr>
          <p:cNvSpPr txBox="1">
            <a:spLocks/>
          </p:cNvSpPr>
          <p:nvPr/>
        </p:nvSpPr>
        <p:spPr>
          <a:xfrm>
            <a:off x="2267339" y="1188720"/>
            <a:ext cx="9097347" cy="1813020"/>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p:txBody>
      </p:sp>
      <p:grpSp>
        <p:nvGrpSpPr>
          <p:cNvPr id="4" name="Group 3">
            <a:extLst>
              <a:ext uri="{FF2B5EF4-FFF2-40B4-BE49-F238E27FC236}">
                <a16:creationId xmlns:a16="http://schemas.microsoft.com/office/drawing/2014/main" id="{C55BA2F5-60D7-4E91-8430-2A30FE26E09E}"/>
              </a:ext>
            </a:extLst>
          </p:cNvPr>
          <p:cNvGrpSpPr/>
          <p:nvPr/>
        </p:nvGrpSpPr>
        <p:grpSpPr>
          <a:xfrm>
            <a:off x="2371029" y="2211431"/>
            <a:ext cx="8889967" cy="1515743"/>
            <a:chOff x="2371029" y="4110619"/>
            <a:chExt cx="8889967" cy="1515743"/>
          </a:xfrm>
        </p:grpSpPr>
        <p:grpSp>
          <p:nvGrpSpPr>
            <p:cNvPr id="3" name="Group 2">
              <a:extLst>
                <a:ext uri="{FF2B5EF4-FFF2-40B4-BE49-F238E27FC236}">
                  <a16:creationId xmlns:a16="http://schemas.microsoft.com/office/drawing/2014/main" id="{5AD89005-EF34-4371-B115-C026D446A732}"/>
                </a:ext>
              </a:extLst>
            </p:cNvPr>
            <p:cNvGrpSpPr/>
            <p:nvPr/>
          </p:nvGrpSpPr>
          <p:grpSpPr>
            <a:xfrm>
              <a:off x="2371029" y="4110619"/>
              <a:ext cx="8889967" cy="523172"/>
              <a:chOff x="2371029" y="4110619"/>
              <a:chExt cx="8889967" cy="523172"/>
            </a:xfrm>
          </p:grpSpPr>
          <p:sp>
            <p:nvSpPr>
              <p:cNvPr id="13" name="ee4pHeader1">
                <a:extLst>
                  <a:ext uri="{FF2B5EF4-FFF2-40B4-BE49-F238E27FC236}">
                    <a16:creationId xmlns:a16="http://schemas.microsoft.com/office/drawing/2014/main" id="{BC2526D5-CC9E-40A6-9D5D-12D9D1F7872C}"/>
                  </a:ext>
                </a:extLst>
              </p:cNvPr>
              <p:cNvSpPr>
                <a:spLocks noChangeArrowheads="1"/>
              </p:cNvSpPr>
              <p:nvPr>
                <p:custDataLst>
                  <p:tags r:id="rId6"/>
                </p:custDataLst>
              </p:nvPr>
            </p:nvSpPr>
            <p:spPr bwMode="gray">
              <a:xfrm>
                <a:off x="2371029" y="4110619"/>
                <a:ext cx="1788126" cy="523172"/>
              </a:xfrm>
              <a:prstGeom prst="homePlate">
                <a:avLst>
                  <a:gd name="adj" fmla="val 12004"/>
                </a:avLst>
              </a:prstGeom>
              <a:solidFill>
                <a:srgbClr val="C00000"/>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32"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Current state: </a:t>
                </a:r>
                <a:br>
                  <a:rPr kumimoji="0" lang="en-US" sz="1232"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br>
                <a:r>
                  <a:rPr kumimoji="0" lang="en-US" sz="1232"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Stay at </a:t>
                </a:r>
                <a:r>
                  <a:rPr kumimoji="0" lang="en-US" sz="1232"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sym typeface="Trebuchet MS" panose="020B0603020202020204" pitchFamily="34" charset="0"/>
                  </a:rPr>
                  <a:t>home</a:t>
                </a:r>
                <a:endParaRPr kumimoji="0" lang="en-US" sz="1232"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endParaRPr>
              </a:p>
            </p:txBody>
          </p:sp>
          <p:sp>
            <p:nvSpPr>
              <p:cNvPr id="14" name="ee4pHeader2">
                <a:extLst>
                  <a:ext uri="{FF2B5EF4-FFF2-40B4-BE49-F238E27FC236}">
                    <a16:creationId xmlns:a16="http://schemas.microsoft.com/office/drawing/2014/main" id="{8FA0C369-B56E-43A0-ABA7-BC6F68FEB6F8}"/>
                  </a:ext>
                </a:extLst>
              </p:cNvPr>
              <p:cNvSpPr>
                <a:spLocks noChangeArrowheads="1"/>
              </p:cNvSpPr>
              <p:nvPr>
                <p:custDataLst>
                  <p:tags r:id="rId7"/>
                </p:custDataLst>
              </p:nvPr>
            </p:nvSpPr>
            <p:spPr bwMode="gray">
              <a:xfrm>
                <a:off x="4146489" y="4110619"/>
                <a:ext cx="1788126" cy="523172"/>
              </a:xfrm>
              <a:prstGeom prst="chevron">
                <a:avLst>
                  <a:gd name="adj" fmla="val 12004"/>
                </a:avLst>
              </a:prstGeom>
              <a:solidFill>
                <a:srgbClr val="FFC000"/>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32"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1:                          Start</a:t>
                </a:r>
              </a:p>
            </p:txBody>
          </p:sp>
          <p:sp>
            <p:nvSpPr>
              <p:cNvPr id="15" name="ee4pHeader3">
                <a:extLst>
                  <a:ext uri="{FF2B5EF4-FFF2-40B4-BE49-F238E27FC236}">
                    <a16:creationId xmlns:a16="http://schemas.microsoft.com/office/drawing/2014/main" id="{464B9E85-171C-4D60-A117-0F9D3669F071}"/>
                  </a:ext>
                </a:extLst>
              </p:cNvPr>
              <p:cNvSpPr>
                <a:spLocks noChangeArrowheads="1"/>
              </p:cNvSpPr>
              <p:nvPr>
                <p:custDataLst>
                  <p:tags r:id="rId8"/>
                </p:custDataLst>
              </p:nvPr>
            </p:nvSpPr>
            <p:spPr bwMode="gray">
              <a:xfrm>
                <a:off x="7697409" y="4110619"/>
                <a:ext cx="1788126" cy="523172"/>
              </a:xfrm>
              <a:prstGeom prst="chevron">
                <a:avLst>
                  <a:gd name="adj" fmla="val 12004"/>
                </a:avLst>
              </a:prstGeom>
              <a:solidFill>
                <a:srgbClr val="5BBB2B"/>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32"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Phase 3:                Vigilant</a:t>
                </a:r>
              </a:p>
            </p:txBody>
          </p:sp>
          <p:sp>
            <p:nvSpPr>
              <p:cNvPr id="16" name="ee4pHeader4">
                <a:extLst>
                  <a:ext uri="{FF2B5EF4-FFF2-40B4-BE49-F238E27FC236}">
                    <a16:creationId xmlns:a16="http://schemas.microsoft.com/office/drawing/2014/main" id="{CD317657-ADA5-44F6-AB61-F12323B88487}"/>
                  </a:ext>
                </a:extLst>
              </p:cNvPr>
              <p:cNvSpPr>
                <a:spLocks noChangeArrowheads="1"/>
              </p:cNvSpPr>
              <p:nvPr>
                <p:custDataLst>
                  <p:tags r:id="rId9"/>
                </p:custDataLst>
              </p:nvPr>
            </p:nvSpPr>
            <p:spPr bwMode="gray">
              <a:xfrm>
                <a:off x="9472870" y="4110619"/>
                <a:ext cx="1788126" cy="523172"/>
              </a:xfrm>
              <a:prstGeom prst="chevron">
                <a:avLst>
                  <a:gd name="adj" fmla="val 12004"/>
                </a:avLst>
              </a:prstGeom>
              <a:solidFill>
                <a:srgbClr val="99CCFF"/>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32"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4:                  New normal</a:t>
                </a:r>
              </a:p>
            </p:txBody>
          </p:sp>
          <p:sp>
            <p:nvSpPr>
              <p:cNvPr id="17" name="ee4pHeader3">
                <a:extLst>
                  <a:ext uri="{FF2B5EF4-FFF2-40B4-BE49-F238E27FC236}">
                    <a16:creationId xmlns:a16="http://schemas.microsoft.com/office/drawing/2014/main" id="{685A0DC2-AF93-49A0-8A47-2AB3B23B0342}"/>
                  </a:ext>
                </a:extLst>
              </p:cNvPr>
              <p:cNvSpPr>
                <a:spLocks noChangeArrowheads="1"/>
              </p:cNvSpPr>
              <p:nvPr>
                <p:custDataLst>
                  <p:tags r:id="rId10"/>
                </p:custDataLst>
              </p:nvPr>
            </p:nvSpPr>
            <p:spPr bwMode="gray">
              <a:xfrm>
                <a:off x="5921949" y="4110619"/>
                <a:ext cx="1788126" cy="523172"/>
              </a:xfrm>
              <a:prstGeom prst="chevron">
                <a:avLst>
                  <a:gd name="adj" fmla="val 12004"/>
                </a:avLst>
              </a:prstGeom>
              <a:solidFill>
                <a:srgbClr val="C9E7CA"/>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32" b="1" i="0" u="none" strike="noStrike" kern="1200" cap="none" spc="0" normalizeH="0" baseline="0" noProof="0" dirty="0">
                    <a:ln>
                      <a:noFill/>
                    </a:ln>
                    <a:solidFill>
                      <a:srgbClr val="575757"/>
                    </a:solidFill>
                    <a:effectLst/>
                    <a:uLnTx/>
                    <a:uFillTx/>
                    <a:latin typeface="Arial" panose="020B0604020202020204" pitchFamily="34" charset="0"/>
                    <a:ea typeface="+mn-ea"/>
                    <a:cs typeface="+mn-cs"/>
                    <a:sym typeface="Trebuchet MS" panose="020B0603020202020204" pitchFamily="34" charset="0"/>
                  </a:rPr>
                  <a:t>Phase 2:              Cautious</a:t>
                </a:r>
              </a:p>
            </p:txBody>
          </p:sp>
        </p:grpSp>
        <p:sp>
          <p:nvSpPr>
            <p:cNvPr id="8" name="Rectangle 7">
              <a:extLst>
                <a:ext uri="{FF2B5EF4-FFF2-40B4-BE49-F238E27FC236}">
                  <a16:creationId xmlns:a16="http://schemas.microsoft.com/office/drawing/2014/main" id="{CB166AB2-6E19-4642-A8DF-ABC5181CA96E}"/>
                </a:ext>
              </a:extLst>
            </p:cNvPr>
            <p:cNvSpPr/>
            <p:nvPr/>
          </p:nvSpPr>
          <p:spPr>
            <a:xfrm>
              <a:off x="4146487" y="4646646"/>
              <a:ext cx="1737360" cy="97971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Limited industries resume operations with severe restrictions</a:t>
              </a:r>
            </a:p>
          </p:txBody>
        </p:sp>
        <p:sp>
          <p:nvSpPr>
            <p:cNvPr id="23" name="Rectangle 22">
              <a:extLst>
                <a:ext uri="{FF2B5EF4-FFF2-40B4-BE49-F238E27FC236}">
                  <a16:creationId xmlns:a16="http://schemas.microsoft.com/office/drawing/2014/main" id="{35BC7C37-9386-45AB-86E3-0CCD6F6AC57F}"/>
                </a:ext>
              </a:extLst>
            </p:cNvPr>
            <p:cNvSpPr/>
            <p:nvPr/>
          </p:nvSpPr>
          <p:spPr>
            <a:xfrm>
              <a:off x="5921948" y="4646646"/>
              <a:ext cx="1737360" cy="97971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Additional industries resume operations with restrictions and capacity limitations</a:t>
              </a:r>
            </a:p>
          </p:txBody>
        </p:sp>
        <p:sp>
          <p:nvSpPr>
            <p:cNvPr id="24" name="Rectangle 23">
              <a:extLst>
                <a:ext uri="{FF2B5EF4-FFF2-40B4-BE49-F238E27FC236}">
                  <a16:creationId xmlns:a16="http://schemas.microsoft.com/office/drawing/2014/main" id="{D98A0A3C-28E2-4A04-8352-43B877936037}"/>
                </a:ext>
              </a:extLst>
            </p:cNvPr>
            <p:cNvSpPr/>
            <p:nvPr/>
          </p:nvSpPr>
          <p:spPr>
            <a:xfrm>
              <a:off x="7697409" y="4646646"/>
              <a:ext cx="1737360" cy="97971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Additional industries resume operations with guidance</a:t>
              </a:r>
            </a:p>
          </p:txBody>
        </p:sp>
        <p:sp>
          <p:nvSpPr>
            <p:cNvPr id="25" name="Rectangle 24">
              <a:extLst>
                <a:ext uri="{FF2B5EF4-FFF2-40B4-BE49-F238E27FC236}">
                  <a16:creationId xmlns:a16="http://schemas.microsoft.com/office/drawing/2014/main" id="{2F764DFA-9403-410A-9358-DDFD0A95CA47}"/>
                </a:ext>
              </a:extLst>
            </p:cNvPr>
            <p:cNvSpPr/>
            <p:nvPr/>
          </p:nvSpPr>
          <p:spPr>
            <a:xfrm>
              <a:off x="9472870" y="4646646"/>
              <a:ext cx="1737360" cy="97971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Development of vaccines and / or treatments enable resumption of "new normal"</a:t>
              </a:r>
            </a:p>
          </p:txBody>
        </p:sp>
        <p:sp>
          <p:nvSpPr>
            <p:cNvPr id="27" name="Rectangle 26">
              <a:extLst>
                <a:ext uri="{FF2B5EF4-FFF2-40B4-BE49-F238E27FC236}">
                  <a16:creationId xmlns:a16="http://schemas.microsoft.com/office/drawing/2014/main" id="{723797F3-D76F-4503-9436-3FE65B51C60D}"/>
                </a:ext>
              </a:extLst>
            </p:cNvPr>
            <p:cNvSpPr/>
            <p:nvPr/>
          </p:nvSpPr>
          <p:spPr>
            <a:xfrm>
              <a:off x="2371029" y="4646646"/>
              <a:ext cx="1737360" cy="97971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Essential business and services only</a:t>
              </a:r>
            </a:p>
          </p:txBody>
        </p:sp>
      </p:grpSp>
      <p:sp>
        <p:nvSpPr>
          <p:cNvPr id="28" name="Content Placeholder 2">
            <a:extLst>
              <a:ext uri="{FF2B5EF4-FFF2-40B4-BE49-F238E27FC236}">
                <a16:creationId xmlns:a16="http://schemas.microsoft.com/office/drawing/2014/main" id="{5F1AACA3-716B-4247-8B05-138C58383539}"/>
              </a:ext>
            </a:extLst>
          </p:cNvPr>
          <p:cNvSpPr txBox="1">
            <a:spLocks/>
          </p:cNvSpPr>
          <p:nvPr/>
        </p:nvSpPr>
        <p:spPr>
          <a:xfrm>
            <a:off x="2267339" y="1316525"/>
            <a:ext cx="9097347" cy="494317"/>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The goal of this phased reopening plan is to methodically allow businesses, services, and activities to resume, while avoiding a resurgence of COVID-19 that could overwhelm our healthcare system and erase the progress we’ve made so far. </a:t>
            </a:r>
          </a:p>
        </p:txBody>
      </p:sp>
      <p:sp>
        <p:nvSpPr>
          <p:cNvPr id="29" name="Content Placeholder 2">
            <a:extLst>
              <a:ext uri="{FF2B5EF4-FFF2-40B4-BE49-F238E27FC236}">
                <a16:creationId xmlns:a16="http://schemas.microsoft.com/office/drawing/2014/main" id="{189320ED-82A1-4ADE-BD32-8E7D28B900C4}"/>
              </a:ext>
            </a:extLst>
          </p:cNvPr>
          <p:cNvSpPr txBox="1">
            <a:spLocks/>
          </p:cNvSpPr>
          <p:nvPr/>
        </p:nvSpPr>
        <p:spPr>
          <a:xfrm>
            <a:off x="2267339" y="4041270"/>
            <a:ext cx="9097347" cy="2153462"/>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171450" marR="0" lvl="0" indent="-171450" algn="l" defTabSz="914400" rtl="0" eaLnBrk="1" fontAlgn="auto" latinLnBrk="0" hangingPunct="1">
              <a:lnSpc>
                <a:spcPct val="110000"/>
              </a:lnSpc>
              <a:spcBef>
                <a:spcPts val="600"/>
              </a:spcBef>
              <a:spcAft>
                <a:spcPts val="12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Each phase will last a minimum of three weeks</a:t>
            </a: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a:t>
            </a: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and could last longer </a:t>
            </a: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before moving to the next phase</a:t>
            </a:r>
          </a:p>
          <a:p>
            <a:pPr marL="171450" marR="0" lvl="0" indent="-171450" algn="l" defTabSz="914400" rtl="0" eaLnBrk="1" fontAlgn="auto" latinLnBrk="0" hangingPunct="1">
              <a:lnSpc>
                <a:spcPct val="110000"/>
              </a:lnSpc>
              <a:spcBef>
                <a:spcPts val="600"/>
              </a:spcBef>
              <a:spcAft>
                <a:spcPts val="12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If public health data trends are negative, </a:t>
            </a: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specific industries, regions, and/or the entire Commonwealth </a:t>
            </a: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may need to return to an earlier phase</a:t>
            </a:r>
          </a:p>
          <a:p>
            <a:pPr marL="171450" marR="0" lvl="0" indent="-171450" algn="l" defTabSz="914400" rtl="0" eaLnBrk="1" fontAlgn="auto" latinLnBrk="0" hangingPunct="1">
              <a:lnSpc>
                <a:spcPct val="110000"/>
              </a:lnSpc>
              <a:spcBef>
                <a:spcPts val="60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The Commonwealth will </a:t>
            </a: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partner with industries to draft </a:t>
            </a:r>
            <a:r>
              <a:rPr kumimoji="0" lang="en-US" sz="1400" b="1"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Sector-Specific </a:t>
            </a:r>
            <a:r>
              <a:rPr lang="en-US" sz="1400" b="1" dirty="0">
                <a:solidFill>
                  <a:srgbClr val="000000">
                    <a:lumMod val="100000"/>
                  </a:srgbClr>
                </a:solidFill>
                <a:latin typeface="Arial" panose="020B0604020202020204" pitchFamily="34" charset="0"/>
                <a:cs typeface="Arial" panose="020B0604020202020204" pitchFamily="34" charset="0"/>
              </a:rPr>
              <a:t>P</a:t>
            </a:r>
            <a:r>
              <a:rPr kumimoji="0" lang="en-US" sz="1400" b="1"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rotocols </a:t>
            </a: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in advance of future phases </a:t>
            </a:r>
            <a:r>
              <a:rPr kumimoji="0" lang="en-US" sz="140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(example: restaurant specific protocols will be drafted in advance of Phase 2)</a:t>
            </a: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a:t>
            </a:r>
          </a:p>
          <a:p>
            <a:pPr marL="171450" marR="0" lvl="0" indent="-171450" algn="l" defTabSz="914400" rtl="0" eaLnBrk="1" fontAlgn="auto" latinLnBrk="0" hangingPunct="1">
              <a:lnSpc>
                <a:spcPct val="110000"/>
              </a:lnSpc>
              <a:spcBef>
                <a:spcPts val="600"/>
              </a:spcBef>
              <a:spcAft>
                <a:spcPts val="12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If we all work together to defeat COVID-19, we can proceed through each phase</a:t>
            </a:r>
          </a:p>
        </p:txBody>
      </p:sp>
      <p:sp>
        <p:nvSpPr>
          <p:cNvPr id="26" name="Text Placeholder 6">
            <a:extLst>
              <a:ext uri="{FF2B5EF4-FFF2-40B4-BE49-F238E27FC236}">
                <a16:creationId xmlns:a16="http://schemas.microsoft.com/office/drawing/2014/main" id="{E7F1A8CE-86A5-4540-8487-B6711B050A6E}"/>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3216876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6769"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Rectangle 2">
            <a:extLst>
              <a:ext uri="{FF2B5EF4-FFF2-40B4-BE49-F238E27FC236}">
                <a16:creationId xmlns:a16="http://schemas.microsoft.com/office/drawing/2014/main" id="{7359FF06-D6E1-4450-847B-C08D7E5CA846}"/>
              </a:ext>
            </a:extLst>
          </p:cNvPr>
          <p:cNvSpPr/>
          <p:nvPr/>
        </p:nvSpPr>
        <p:spPr>
          <a:xfrm>
            <a:off x="5074495" y="2451787"/>
            <a:ext cx="4530899" cy="3117217"/>
          </a:xfrm>
          <a:prstGeom prst="rect">
            <a:avLst/>
          </a:prstGeom>
          <a:solidFill>
            <a:srgbClr val="99CCFF"/>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DDBE42F1-D05D-42D4-89B3-4A9FB1AA2E16}"/>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MASSACHUSETTS IN PHASES</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50" name="Rectangle 49">
            <a:extLst>
              <a:ext uri="{FF2B5EF4-FFF2-40B4-BE49-F238E27FC236}">
                <a16:creationId xmlns:a16="http://schemas.microsoft.com/office/drawing/2014/main" id="{21768900-8C88-47A9-AC0B-EDA3E4212DA6}"/>
              </a:ext>
            </a:extLst>
          </p:cNvPr>
          <p:cNvSpPr/>
          <p:nvPr/>
        </p:nvSpPr>
        <p:spPr>
          <a:xfrm>
            <a:off x="5638149" y="5705573"/>
            <a:ext cx="2991845" cy="295466"/>
          </a:xfrm>
          <a:prstGeom prst="rect">
            <a:avLst/>
          </a:prstGeom>
        </p:spPr>
        <p:txBody>
          <a:bodyPr wrap="square" lIns="73152" tIns="36576" rIns="73152" bIns="36576">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40" b="1" i="0" u="none" strike="noStrike" kern="1200" cap="none" spc="0" normalizeH="0" baseline="0" noProof="0" dirty="0">
                <a:ln>
                  <a:noFill/>
                </a:ln>
                <a:solidFill>
                  <a:srgbClr val="00269E"/>
                </a:solidFill>
                <a:effectLst/>
                <a:uLnTx/>
                <a:uFillTx/>
                <a:latin typeface="Arial"/>
                <a:ea typeface="+mn-ea"/>
                <a:cs typeface="+mn-cs"/>
                <a:sym typeface="+mn-lt"/>
              </a:rPr>
              <a:t>Economic benefit of reopening</a:t>
            </a:r>
            <a:endParaRPr kumimoji="0" lang="en-US" sz="1440" b="1" i="0" u="none" strike="noStrike" kern="1200" cap="none" spc="0" normalizeH="0" baseline="0" noProof="0" dirty="0">
              <a:ln>
                <a:noFill/>
              </a:ln>
              <a:solidFill>
                <a:srgbClr val="00269E"/>
              </a:solidFill>
              <a:effectLst/>
              <a:uLnTx/>
              <a:uFillTx/>
              <a:latin typeface="Arial"/>
              <a:ea typeface="+mn-ea"/>
              <a:cs typeface="+mn-cs"/>
              <a:sym typeface="+mn-lt"/>
            </a:endParaRPr>
          </a:p>
        </p:txBody>
      </p:sp>
      <p:cxnSp>
        <p:nvCxnSpPr>
          <p:cNvPr id="51" name="Straight Arrow Connector 50">
            <a:extLst>
              <a:ext uri="{FF2B5EF4-FFF2-40B4-BE49-F238E27FC236}">
                <a16:creationId xmlns:a16="http://schemas.microsoft.com/office/drawing/2014/main" id="{650BA1AF-48CA-4B7C-9B5F-48ED82530397}"/>
              </a:ext>
            </a:extLst>
          </p:cNvPr>
          <p:cNvCxnSpPr>
            <a:cxnSpLocks/>
          </p:cNvCxnSpPr>
          <p:nvPr/>
        </p:nvCxnSpPr>
        <p:spPr>
          <a:xfrm flipV="1">
            <a:off x="5053124" y="2401658"/>
            <a:ext cx="0" cy="3169388"/>
          </a:xfrm>
          <a:prstGeom prst="straightConnector1">
            <a:avLst/>
          </a:prstGeom>
          <a:ln w="28575" cap="rnd">
            <a:solidFill>
              <a:schemeClr val="tx1">
                <a:lumMod val="60000"/>
                <a:lumOff val="40000"/>
              </a:schemeClr>
            </a:solidFill>
            <a:prstDash val="solid"/>
            <a:round/>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BBB46CF-C2C6-4959-997D-1A7CAF2EFF55}"/>
              </a:ext>
            </a:extLst>
          </p:cNvPr>
          <p:cNvCxnSpPr>
            <a:cxnSpLocks/>
          </p:cNvCxnSpPr>
          <p:nvPr/>
        </p:nvCxnSpPr>
        <p:spPr>
          <a:xfrm flipV="1">
            <a:off x="5054534" y="5573548"/>
            <a:ext cx="4637761" cy="1"/>
          </a:xfrm>
          <a:prstGeom prst="straightConnector1">
            <a:avLst/>
          </a:prstGeom>
          <a:ln w="28575" cap="rnd">
            <a:solidFill>
              <a:schemeClr val="tx1">
                <a:lumMod val="60000"/>
                <a:lumOff val="40000"/>
              </a:schemeClr>
            </a:solidFill>
            <a:prstDash val="solid"/>
            <a:round/>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10FE909-055A-4912-B59E-797B4BD89CEE}"/>
              </a:ext>
            </a:extLst>
          </p:cNvPr>
          <p:cNvGrpSpPr/>
          <p:nvPr/>
        </p:nvGrpSpPr>
        <p:grpSpPr>
          <a:xfrm>
            <a:off x="2602928" y="3415573"/>
            <a:ext cx="2295814" cy="960874"/>
            <a:chOff x="2267339" y="3195281"/>
            <a:chExt cx="2295814" cy="960874"/>
          </a:xfrm>
        </p:grpSpPr>
        <p:sp>
          <p:nvSpPr>
            <p:cNvPr id="49" name="Rectangle 48">
              <a:extLst>
                <a:ext uri="{FF2B5EF4-FFF2-40B4-BE49-F238E27FC236}">
                  <a16:creationId xmlns:a16="http://schemas.microsoft.com/office/drawing/2014/main" id="{1A6BB468-D599-4BEF-8578-980CCBFA5087}"/>
                </a:ext>
              </a:extLst>
            </p:cNvPr>
            <p:cNvSpPr/>
            <p:nvPr/>
          </p:nvSpPr>
          <p:spPr>
            <a:xfrm>
              <a:off x="2279780" y="3195281"/>
              <a:ext cx="1907997" cy="517065"/>
            </a:xfrm>
            <a:prstGeom prst="rect">
              <a:avLst/>
            </a:prstGeom>
          </p:spPr>
          <p:txBody>
            <a:bodyPr wrap="square" lIns="73152" tIns="36576" rIns="73152" bIns="36576">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40" b="1" i="0" u="none" strike="noStrike" kern="1200" cap="none" spc="0" normalizeH="0" baseline="0" noProof="0" dirty="0">
                  <a:ln>
                    <a:noFill/>
                  </a:ln>
                  <a:solidFill>
                    <a:srgbClr val="00269E"/>
                  </a:solidFill>
                  <a:effectLst/>
                  <a:uLnTx/>
                  <a:uFillTx/>
                  <a:latin typeface="Arial"/>
                  <a:ea typeface="+mn-ea"/>
                  <a:cs typeface="+mn-cs"/>
                  <a:sym typeface="+mn-lt"/>
                </a:rPr>
                <a:t>Public health risk </a:t>
              </a:r>
              <a:br>
                <a:rPr kumimoji="0" lang="en-US" altLang="en-US" sz="1440" b="1" i="0" u="none" strike="noStrike" kern="1200" cap="none" spc="0" normalizeH="0" baseline="0" noProof="0" dirty="0">
                  <a:ln>
                    <a:noFill/>
                  </a:ln>
                  <a:solidFill>
                    <a:srgbClr val="00269E"/>
                  </a:solidFill>
                  <a:effectLst/>
                  <a:uLnTx/>
                  <a:uFillTx/>
                  <a:latin typeface="Arial"/>
                  <a:ea typeface="+mn-ea"/>
                  <a:cs typeface="+mn-cs"/>
                  <a:sym typeface="+mn-lt"/>
                </a:rPr>
              </a:br>
              <a:r>
                <a:rPr kumimoji="0" lang="en-US" altLang="en-US" sz="1440" b="1" i="0" u="none" strike="noStrike" kern="1200" cap="none" spc="0" normalizeH="0" baseline="0" noProof="0" dirty="0">
                  <a:ln>
                    <a:noFill/>
                  </a:ln>
                  <a:solidFill>
                    <a:srgbClr val="00269E"/>
                  </a:solidFill>
                  <a:effectLst/>
                  <a:uLnTx/>
                  <a:uFillTx/>
                  <a:latin typeface="Arial"/>
                  <a:ea typeface="+mn-ea"/>
                  <a:cs typeface="+mn-cs"/>
                  <a:sym typeface="+mn-lt"/>
                </a:rPr>
                <a:t>of reopening</a:t>
              </a:r>
              <a:endParaRPr kumimoji="0" lang="en-US" sz="1440" b="1" i="0" u="none" strike="noStrike" kern="1200" cap="none" spc="0" normalizeH="0" baseline="0" noProof="0" dirty="0">
                <a:ln>
                  <a:noFill/>
                </a:ln>
                <a:solidFill>
                  <a:srgbClr val="00269E"/>
                </a:solidFill>
                <a:effectLst/>
                <a:uLnTx/>
                <a:uFillTx/>
                <a:latin typeface="Arial"/>
                <a:ea typeface="+mn-ea"/>
                <a:cs typeface="+mn-cs"/>
                <a:sym typeface="+mn-lt"/>
              </a:endParaRPr>
            </a:p>
          </p:txBody>
        </p:sp>
        <p:sp>
          <p:nvSpPr>
            <p:cNvPr id="54" name="Rectangle 53">
              <a:extLst>
                <a:ext uri="{FF2B5EF4-FFF2-40B4-BE49-F238E27FC236}">
                  <a16:creationId xmlns:a16="http://schemas.microsoft.com/office/drawing/2014/main" id="{EF2FF27C-BB69-4651-982F-6B9B8374ED3C}"/>
                </a:ext>
              </a:extLst>
            </p:cNvPr>
            <p:cNvSpPr/>
            <p:nvPr/>
          </p:nvSpPr>
          <p:spPr>
            <a:xfrm>
              <a:off x="2267339" y="3712957"/>
              <a:ext cx="2295814" cy="443198"/>
            </a:xfrm>
            <a:prstGeom prst="rect">
              <a:avLst/>
            </a:prstGeom>
          </p:spPr>
          <p:txBody>
            <a:bodyPr wrap="square" lIns="73152" tIns="36576" rIns="73152" bIns="36576">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Contact intensity, % of public-facing roles</a:t>
              </a:r>
            </a:p>
          </p:txBody>
        </p:sp>
      </p:grpSp>
      <p:sp>
        <p:nvSpPr>
          <p:cNvPr id="55" name="Rectangle 54">
            <a:extLst>
              <a:ext uri="{FF2B5EF4-FFF2-40B4-BE49-F238E27FC236}">
                <a16:creationId xmlns:a16="http://schemas.microsoft.com/office/drawing/2014/main" id="{2C50D79F-0594-4C1A-9F9A-0258E9B33DB2}"/>
              </a:ext>
            </a:extLst>
          </p:cNvPr>
          <p:cNvSpPr/>
          <p:nvPr/>
        </p:nvSpPr>
        <p:spPr>
          <a:xfrm>
            <a:off x="5638149" y="5961357"/>
            <a:ext cx="3550915" cy="443198"/>
          </a:xfrm>
          <a:prstGeom prst="rect">
            <a:avLst/>
          </a:prstGeom>
        </p:spPr>
        <p:txBody>
          <a:bodyPr wrap="square" lIns="73152" tIns="36576" rIns="73152" bIns="36576">
            <a:sp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Unemployment claims, median income, % of small and medium businesses</a:t>
            </a:r>
          </a:p>
        </p:txBody>
      </p:sp>
      <p:sp>
        <p:nvSpPr>
          <p:cNvPr id="56" name="TextBox 55">
            <a:extLst>
              <a:ext uri="{FF2B5EF4-FFF2-40B4-BE49-F238E27FC236}">
                <a16:creationId xmlns:a16="http://schemas.microsoft.com/office/drawing/2014/main" id="{D6754F6B-F354-40FA-A8C6-BB44EED95276}"/>
              </a:ext>
            </a:extLst>
          </p:cNvPr>
          <p:cNvSpPr txBox="1"/>
          <p:nvPr/>
        </p:nvSpPr>
        <p:spPr>
          <a:xfrm>
            <a:off x="4365685" y="2517620"/>
            <a:ext cx="899153" cy="2138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higher</a:t>
            </a:r>
          </a:p>
        </p:txBody>
      </p:sp>
      <p:sp>
        <p:nvSpPr>
          <p:cNvPr id="58" name="TextBox 57">
            <a:extLst>
              <a:ext uri="{FF2B5EF4-FFF2-40B4-BE49-F238E27FC236}">
                <a16:creationId xmlns:a16="http://schemas.microsoft.com/office/drawing/2014/main" id="{5F050C3A-08F1-4B57-AFDD-E3BF4964FC9F}"/>
              </a:ext>
            </a:extLst>
          </p:cNvPr>
          <p:cNvSpPr txBox="1"/>
          <p:nvPr/>
        </p:nvSpPr>
        <p:spPr>
          <a:xfrm>
            <a:off x="8962182" y="5569004"/>
            <a:ext cx="899153" cy="2138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lower</a:t>
            </a:r>
          </a:p>
        </p:txBody>
      </p:sp>
      <p:sp>
        <p:nvSpPr>
          <p:cNvPr id="65" name="Arc 64">
            <a:extLst>
              <a:ext uri="{FF2B5EF4-FFF2-40B4-BE49-F238E27FC236}">
                <a16:creationId xmlns:a16="http://schemas.microsoft.com/office/drawing/2014/main" id="{1FD1B784-3760-43BE-8E7E-B9204ABCD244}"/>
              </a:ext>
            </a:extLst>
          </p:cNvPr>
          <p:cNvSpPr/>
          <p:nvPr/>
        </p:nvSpPr>
        <p:spPr>
          <a:xfrm>
            <a:off x="993248" y="2648435"/>
            <a:ext cx="8122175" cy="5840475"/>
          </a:xfrm>
          <a:prstGeom prst="arc">
            <a:avLst>
              <a:gd name="adj1" fmla="val 16210122"/>
              <a:gd name="adj2" fmla="val 21588653"/>
            </a:avLst>
          </a:prstGeom>
          <a:solidFill>
            <a:srgbClr val="5BBB2B"/>
          </a:solidFill>
          <a:ln w="7620"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txBody>
          <a:bodyPr lIns="73152" tIns="36576" rIns="73152"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Arial"/>
              <a:ea typeface="+mn-ea"/>
              <a:cs typeface="+mn-cs"/>
            </a:endParaRPr>
          </a:p>
        </p:txBody>
      </p:sp>
      <p:sp>
        <p:nvSpPr>
          <p:cNvPr id="66" name="TextBox 65">
            <a:extLst>
              <a:ext uri="{FF2B5EF4-FFF2-40B4-BE49-F238E27FC236}">
                <a16:creationId xmlns:a16="http://schemas.microsoft.com/office/drawing/2014/main" id="{D03AA72D-9803-40A7-BB9B-299CAEDE6772}"/>
              </a:ext>
            </a:extLst>
          </p:cNvPr>
          <p:cNvSpPr txBox="1">
            <a:spLocks/>
          </p:cNvSpPr>
          <p:nvPr/>
        </p:nvSpPr>
        <p:spPr>
          <a:xfrm>
            <a:off x="8098643" y="2801196"/>
            <a:ext cx="926491" cy="552608"/>
          </a:xfrm>
          <a:prstGeom prst="rect">
            <a:avLst/>
          </a:prstGeom>
          <a:noFill/>
          <a:ln w="9525" cap="rnd">
            <a:noFill/>
            <a:prstDash val="solid"/>
            <a:round/>
          </a:ln>
          <a:extLst>
            <a:ext uri="{909E8E84-426E-40DD-AFC4-6F175D3DCCD1}">
              <a14:hiddenFill xmlns:a14="http://schemas.microsoft.com/office/drawing/2010/main">
                <a:solidFill>
                  <a:srgbClr val="99CC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782" tIns="43891" rIns="87782" bIns="438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Phase 4</a:t>
            </a:r>
          </a:p>
        </p:txBody>
      </p:sp>
      <p:sp>
        <p:nvSpPr>
          <p:cNvPr id="68" name="Content Placeholder 2">
            <a:extLst>
              <a:ext uri="{FF2B5EF4-FFF2-40B4-BE49-F238E27FC236}">
                <a16:creationId xmlns:a16="http://schemas.microsoft.com/office/drawing/2014/main" id="{8D17A012-B4F4-4E0D-A7C2-7CF58223DBF2}"/>
              </a:ext>
            </a:extLst>
          </p:cNvPr>
          <p:cNvSpPr txBox="1">
            <a:spLocks/>
          </p:cNvSpPr>
          <p:nvPr/>
        </p:nvSpPr>
        <p:spPr>
          <a:xfrm>
            <a:off x="2267339" y="1188720"/>
            <a:ext cx="9097347" cy="717089"/>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The </a:t>
            </a:r>
            <a:r>
              <a:rPr kumimoji="0" lang="en-US"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Baker-Polito</a:t>
            </a:r>
            <a:r>
              <a:rPr kumimoji="0" lang="en-US" b="0" i="0" u="none" strike="noStrike" kern="1200" cap="none" spc="0" normalizeH="0" noProof="0" dirty="0" smtClean="0">
                <a:ln>
                  <a:noFill/>
                </a:ln>
                <a:solidFill>
                  <a:srgbClr val="000000"/>
                </a:solidFill>
                <a:effectLst/>
                <a:uLnTx/>
                <a:uFillTx/>
                <a:latin typeface="Arial"/>
                <a:ea typeface="+mn-ea"/>
                <a:cs typeface="Arial" panose="020B0604020202020204" pitchFamily="34" charset="0"/>
                <a:sym typeface="+mn-lt"/>
              </a:rPr>
              <a:t> a</a:t>
            </a:r>
            <a:r>
              <a:rPr kumimoji="0" lang="en-US"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dministration's </a:t>
            </a:r>
            <a:r>
              <a:rPr kumimoji="0" lang="en-US"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data-driven approach to reopening the economy used a framework that considered the public health risk and the economic benefit of reopening each of the closed sectors of our economy. In addition to this framework, the </a:t>
            </a:r>
            <a:r>
              <a:rPr kumimoji="0" lang="en-US"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Baker-Polito administration </a:t>
            </a:r>
            <a:r>
              <a:rPr kumimoji="0" lang="en-US"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looked to what other states are doing, including our immediate neighbors and those that were similarly impacted by COVID-19.</a:t>
            </a:r>
          </a:p>
        </p:txBody>
      </p:sp>
      <p:sp>
        <p:nvSpPr>
          <p:cNvPr id="31" name="Content Placeholder 2">
            <a:extLst>
              <a:ext uri="{FF2B5EF4-FFF2-40B4-BE49-F238E27FC236}">
                <a16:creationId xmlns:a16="http://schemas.microsoft.com/office/drawing/2014/main" id="{3E25217E-096A-4AEA-B36F-D3F3FD6D4D2D}"/>
              </a:ext>
            </a:extLst>
          </p:cNvPr>
          <p:cNvSpPr txBox="1">
            <a:spLocks/>
          </p:cNvSpPr>
          <p:nvPr/>
        </p:nvSpPr>
        <p:spPr>
          <a:xfrm>
            <a:off x="2279780" y="2087449"/>
            <a:ext cx="9097347" cy="283255"/>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Framework to inform which sectors should be considered for reopening in each phase:</a:t>
            </a:r>
          </a:p>
        </p:txBody>
      </p:sp>
      <p:sp>
        <p:nvSpPr>
          <p:cNvPr id="47" name="Arc 46">
            <a:extLst>
              <a:ext uri="{FF2B5EF4-FFF2-40B4-BE49-F238E27FC236}">
                <a16:creationId xmlns:a16="http://schemas.microsoft.com/office/drawing/2014/main" id="{891BC637-0E52-42DB-98BE-AD7F2E305E5D}"/>
              </a:ext>
            </a:extLst>
          </p:cNvPr>
          <p:cNvSpPr/>
          <p:nvPr/>
        </p:nvSpPr>
        <p:spPr>
          <a:xfrm>
            <a:off x="2182805" y="3612071"/>
            <a:ext cx="5771244" cy="3896499"/>
          </a:xfrm>
          <a:prstGeom prst="arc">
            <a:avLst>
              <a:gd name="adj1" fmla="val 16192440"/>
              <a:gd name="adj2" fmla="val 21599189"/>
            </a:avLst>
          </a:prstGeom>
          <a:solidFill>
            <a:srgbClr val="C9E7CA"/>
          </a:solidFill>
          <a:ln w="7620"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txBody>
          <a:bodyPr lIns="73152" tIns="36576" rIns="73152"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TextBox 56">
            <a:extLst>
              <a:ext uri="{FF2B5EF4-FFF2-40B4-BE49-F238E27FC236}">
                <a16:creationId xmlns:a16="http://schemas.microsoft.com/office/drawing/2014/main" id="{FC023975-E14D-47E0-87BD-E7F9BDB4CCE7}"/>
              </a:ext>
            </a:extLst>
          </p:cNvPr>
          <p:cNvSpPr txBox="1"/>
          <p:nvPr/>
        </p:nvSpPr>
        <p:spPr>
          <a:xfrm>
            <a:off x="4824522" y="5569005"/>
            <a:ext cx="899153" cy="2138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higher</a:t>
            </a:r>
          </a:p>
        </p:txBody>
      </p:sp>
      <p:sp>
        <p:nvSpPr>
          <p:cNvPr id="59" name="TextBox 58">
            <a:extLst>
              <a:ext uri="{FF2B5EF4-FFF2-40B4-BE49-F238E27FC236}">
                <a16:creationId xmlns:a16="http://schemas.microsoft.com/office/drawing/2014/main" id="{6D1B103C-D684-4119-A02F-E464B6D01002}"/>
              </a:ext>
            </a:extLst>
          </p:cNvPr>
          <p:cNvSpPr txBox="1"/>
          <p:nvPr/>
        </p:nvSpPr>
        <p:spPr>
          <a:xfrm>
            <a:off x="4374946" y="5380894"/>
            <a:ext cx="899153" cy="21388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Arial"/>
                <a:ea typeface="+mn-ea"/>
                <a:cs typeface="+mn-cs"/>
              </a:rPr>
              <a:t>lower</a:t>
            </a:r>
          </a:p>
        </p:txBody>
      </p:sp>
      <p:sp>
        <p:nvSpPr>
          <p:cNvPr id="62" name="TextBox 61">
            <a:extLst>
              <a:ext uri="{FF2B5EF4-FFF2-40B4-BE49-F238E27FC236}">
                <a16:creationId xmlns:a16="http://schemas.microsoft.com/office/drawing/2014/main" id="{D85BB50E-BE26-44CE-A77D-94990790793A}"/>
              </a:ext>
            </a:extLst>
          </p:cNvPr>
          <p:cNvSpPr txBox="1">
            <a:spLocks/>
          </p:cNvSpPr>
          <p:nvPr/>
        </p:nvSpPr>
        <p:spPr>
          <a:xfrm>
            <a:off x="6099519" y="4217392"/>
            <a:ext cx="926492" cy="502371"/>
          </a:xfrm>
          <a:prstGeom prst="rect">
            <a:avLst/>
          </a:prstGeom>
          <a:noFill/>
          <a:ln w="9525" cap="rnd">
            <a:noFill/>
            <a:prstDash val="solid"/>
            <a:round/>
          </a:ln>
          <a:extLst>
            <a:ext uri="{909E8E84-426E-40DD-AFC4-6F175D3DCCD1}">
              <a14:hiddenFill xmlns:a14="http://schemas.microsoft.com/office/drawing/2010/main">
                <a:solidFill>
                  <a:srgbClr val="C9E7C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782" tIns="43891" rIns="87782" bIns="438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Phase 2</a:t>
            </a:r>
          </a:p>
        </p:txBody>
      </p:sp>
      <p:sp>
        <p:nvSpPr>
          <p:cNvPr id="63" name="TextBox 62">
            <a:extLst>
              <a:ext uri="{FF2B5EF4-FFF2-40B4-BE49-F238E27FC236}">
                <a16:creationId xmlns:a16="http://schemas.microsoft.com/office/drawing/2014/main" id="{A04BBA77-1499-465E-A1BA-E868C152C139}"/>
              </a:ext>
            </a:extLst>
          </p:cNvPr>
          <p:cNvSpPr txBox="1">
            <a:spLocks/>
          </p:cNvSpPr>
          <p:nvPr/>
        </p:nvSpPr>
        <p:spPr>
          <a:xfrm>
            <a:off x="6996953" y="3500805"/>
            <a:ext cx="926491" cy="552608"/>
          </a:xfrm>
          <a:prstGeom prst="rect">
            <a:avLst/>
          </a:prstGeom>
          <a:noFill/>
          <a:ln w="9525" cap="rnd">
            <a:noFill/>
            <a:prstDash val="solid"/>
            <a:round/>
          </a:ln>
          <a:extLst>
            <a:ext uri="{909E8E84-426E-40DD-AFC4-6F175D3DCCD1}">
              <a14:hiddenFill xmlns:a14="http://schemas.microsoft.com/office/drawing/2010/main">
                <a:solidFill>
                  <a:srgbClr val="5BBB2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782" tIns="43891" rIns="87782" bIns="438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Phase 3</a:t>
            </a:r>
          </a:p>
        </p:txBody>
      </p:sp>
      <p:sp>
        <p:nvSpPr>
          <p:cNvPr id="60" name="Arc 59">
            <a:extLst>
              <a:ext uri="{FF2B5EF4-FFF2-40B4-BE49-F238E27FC236}">
                <a16:creationId xmlns:a16="http://schemas.microsoft.com/office/drawing/2014/main" id="{5FEFEAD4-E5CC-48EF-A12E-19BA22B7AD06}"/>
              </a:ext>
            </a:extLst>
          </p:cNvPr>
          <p:cNvSpPr/>
          <p:nvPr/>
        </p:nvSpPr>
        <p:spPr>
          <a:xfrm>
            <a:off x="3564302" y="4510861"/>
            <a:ext cx="3000424" cy="2103294"/>
          </a:xfrm>
          <a:prstGeom prst="arc">
            <a:avLst>
              <a:gd name="adj1" fmla="val 16186155"/>
              <a:gd name="adj2" fmla="val 0"/>
            </a:avLst>
          </a:prstGeom>
          <a:solidFill>
            <a:srgbClr val="FFC000"/>
          </a:solidFill>
          <a:ln w="7620"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txBody>
          <a:bodyPr lIns="73152" tIns="36576" rIns="73152"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TextBox 60">
            <a:extLst>
              <a:ext uri="{FF2B5EF4-FFF2-40B4-BE49-F238E27FC236}">
                <a16:creationId xmlns:a16="http://schemas.microsoft.com/office/drawing/2014/main" id="{09FDA286-B64B-4A79-91C5-A2E553C5E221}"/>
              </a:ext>
            </a:extLst>
          </p:cNvPr>
          <p:cNvSpPr txBox="1">
            <a:spLocks/>
          </p:cNvSpPr>
          <p:nvPr/>
        </p:nvSpPr>
        <p:spPr>
          <a:xfrm>
            <a:off x="5201778" y="4868824"/>
            <a:ext cx="926491" cy="552608"/>
          </a:xfrm>
          <a:prstGeom prst="rect">
            <a:avLst/>
          </a:prstGeom>
          <a:noFill/>
          <a:ln w="9525" cap="rnd">
            <a:noFill/>
            <a:prstDash val="solid"/>
            <a:round/>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782" tIns="43891" rIns="87782" bIns="438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Phase 1</a:t>
            </a:r>
          </a:p>
        </p:txBody>
      </p:sp>
      <p:sp>
        <p:nvSpPr>
          <p:cNvPr id="91" name="Isosceles Triangle 90">
            <a:extLst>
              <a:ext uri="{FF2B5EF4-FFF2-40B4-BE49-F238E27FC236}">
                <a16:creationId xmlns:a16="http://schemas.microsoft.com/office/drawing/2014/main" id="{21567825-5FC2-4749-B4C2-254A34A58257}"/>
              </a:ext>
            </a:extLst>
          </p:cNvPr>
          <p:cNvSpPr/>
          <p:nvPr/>
        </p:nvSpPr>
        <p:spPr>
          <a:xfrm>
            <a:off x="5123535" y="4571110"/>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2" name="Isosceles Triangle 91">
            <a:extLst>
              <a:ext uri="{FF2B5EF4-FFF2-40B4-BE49-F238E27FC236}">
                <a16:creationId xmlns:a16="http://schemas.microsoft.com/office/drawing/2014/main" id="{C54183CE-5569-4F77-80FE-4222D119C8AC}"/>
              </a:ext>
            </a:extLst>
          </p:cNvPr>
          <p:cNvSpPr/>
          <p:nvPr/>
        </p:nvSpPr>
        <p:spPr>
          <a:xfrm>
            <a:off x="5970156" y="5081861"/>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3" name="Isosceles Triangle 92">
            <a:extLst>
              <a:ext uri="{FF2B5EF4-FFF2-40B4-BE49-F238E27FC236}">
                <a16:creationId xmlns:a16="http://schemas.microsoft.com/office/drawing/2014/main" id="{DC95EFA3-8485-44CC-B7CB-E7D37BE500D8}"/>
              </a:ext>
            </a:extLst>
          </p:cNvPr>
          <p:cNvSpPr/>
          <p:nvPr/>
        </p:nvSpPr>
        <p:spPr>
          <a:xfrm>
            <a:off x="6394443" y="3064445"/>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8" name="Isosceles Triangle 97">
            <a:extLst>
              <a:ext uri="{FF2B5EF4-FFF2-40B4-BE49-F238E27FC236}">
                <a16:creationId xmlns:a16="http://schemas.microsoft.com/office/drawing/2014/main" id="{C3C1CF97-0F6E-4F5D-97BB-4865DA9CD202}"/>
              </a:ext>
            </a:extLst>
          </p:cNvPr>
          <p:cNvSpPr/>
          <p:nvPr/>
        </p:nvSpPr>
        <p:spPr>
          <a:xfrm>
            <a:off x="5707556" y="4165741"/>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1DA38042-450A-4DF6-8B68-BA39BD06C523}"/>
              </a:ext>
            </a:extLst>
          </p:cNvPr>
          <p:cNvSpPr/>
          <p:nvPr/>
        </p:nvSpPr>
        <p:spPr>
          <a:xfrm>
            <a:off x="5139132" y="5192944"/>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B097C0B4-5FF2-4AB4-B111-6C04511E1C15}"/>
              </a:ext>
            </a:extLst>
          </p:cNvPr>
          <p:cNvGrpSpPr/>
          <p:nvPr/>
        </p:nvGrpSpPr>
        <p:grpSpPr>
          <a:xfrm>
            <a:off x="10005558" y="4944456"/>
            <a:ext cx="1772072" cy="524779"/>
            <a:chOff x="10005558" y="4944456"/>
            <a:chExt cx="1772072" cy="524779"/>
          </a:xfrm>
        </p:grpSpPr>
        <p:sp>
          <p:nvSpPr>
            <p:cNvPr id="12" name="Rectangle 11">
              <a:extLst>
                <a:ext uri="{FF2B5EF4-FFF2-40B4-BE49-F238E27FC236}">
                  <a16:creationId xmlns:a16="http://schemas.microsoft.com/office/drawing/2014/main" id="{56C5923C-EC72-46B8-B135-CB5424A43CAD}"/>
                </a:ext>
              </a:extLst>
            </p:cNvPr>
            <p:cNvSpPr/>
            <p:nvPr/>
          </p:nvSpPr>
          <p:spPr>
            <a:xfrm>
              <a:off x="10005558" y="4944456"/>
              <a:ext cx="1705796" cy="524779"/>
            </a:xfrm>
            <a:prstGeom prst="rect">
              <a:avLst/>
            </a:prstGeom>
            <a:noFill/>
            <a:ln w="952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Isosceles Triangle 106">
              <a:extLst>
                <a:ext uri="{FF2B5EF4-FFF2-40B4-BE49-F238E27FC236}">
                  <a16:creationId xmlns:a16="http://schemas.microsoft.com/office/drawing/2014/main" id="{D11076A7-50AB-41BF-94D6-8B72BC0DA4AB}"/>
                </a:ext>
              </a:extLst>
            </p:cNvPr>
            <p:cNvSpPr/>
            <p:nvPr/>
          </p:nvSpPr>
          <p:spPr>
            <a:xfrm>
              <a:off x="10147650" y="5116464"/>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E349EF94-4ACF-41B5-B732-58559AA54873}"/>
                </a:ext>
              </a:extLst>
            </p:cNvPr>
            <p:cNvSpPr/>
            <p:nvPr/>
          </p:nvSpPr>
          <p:spPr>
            <a:xfrm>
              <a:off x="10304980" y="4953080"/>
              <a:ext cx="1472650" cy="5161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69E"/>
                  </a:solidFill>
                  <a:effectLst/>
                  <a:uLnTx/>
                  <a:uFillTx/>
                  <a:latin typeface="Arial"/>
                  <a:ea typeface="+mn-ea"/>
                  <a:cs typeface="+mn-cs"/>
                </a:rPr>
                <a:t>Illustrative sectors</a:t>
              </a:r>
            </a:p>
          </p:txBody>
        </p:sp>
      </p:grpSp>
      <p:sp>
        <p:nvSpPr>
          <p:cNvPr id="97" name="Isosceles Triangle 96">
            <a:extLst>
              <a:ext uri="{FF2B5EF4-FFF2-40B4-BE49-F238E27FC236}">
                <a16:creationId xmlns:a16="http://schemas.microsoft.com/office/drawing/2014/main" id="{96691111-FB4C-4D09-9603-A7400BECFC61}"/>
              </a:ext>
            </a:extLst>
          </p:cNvPr>
          <p:cNvSpPr/>
          <p:nvPr/>
        </p:nvSpPr>
        <p:spPr>
          <a:xfrm>
            <a:off x="5290283" y="3663581"/>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9" name="Isosceles Triangle 98">
            <a:extLst>
              <a:ext uri="{FF2B5EF4-FFF2-40B4-BE49-F238E27FC236}">
                <a16:creationId xmlns:a16="http://schemas.microsoft.com/office/drawing/2014/main" id="{38C2441D-2747-4132-9406-2ACF9C9ACE23}"/>
              </a:ext>
            </a:extLst>
          </p:cNvPr>
          <p:cNvSpPr/>
          <p:nvPr/>
        </p:nvSpPr>
        <p:spPr>
          <a:xfrm>
            <a:off x="6523610" y="4655397"/>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100" name="Isosceles Triangle 99">
            <a:extLst>
              <a:ext uri="{FF2B5EF4-FFF2-40B4-BE49-F238E27FC236}">
                <a16:creationId xmlns:a16="http://schemas.microsoft.com/office/drawing/2014/main" id="{5ADF2A64-E5F7-461A-864F-ACC8989C3941}"/>
              </a:ext>
            </a:extLst>
          </p:cNvPr>
          <p:cNvSpPr/>
          <p:nvPr/>
        </p:nvSpPr>
        <p:spPr>
          <a:xfrm>
            <a:off x="7201473" y="4891881"/>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5" name="Isosceles Triangle 94">
            <a:extLst>
              <a:ext uri="{FF2B5EF4-FFF2-40B4-BE49-F238E27FC236}">
                <a16:creationId xmlns:a16="http://schemas.microsoft.com/office/drawing/2014/main" id="{9489DD28-1A6C-4AB4-92E2-15E13308FF69}"/>
              </a:ext>
            </a:extLst>
          </p:cNvPr>
          <p:cNvSpPr/>
          <p:nvPr/>
        </p:nvSpPr>
        <p:spPr>
          <a:xfrm>
            <a:off x="7721815" y="3957234"/>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6" name="Isosceles Triangle 95">
            <a:extLst>
              <a:ext uri="{FF2B5EF4-FFF2-40B4-BE49-F238E27FC236}">
                <a16:creationId xmlns:a16="http://schemas.microsoft.com/office/drawing/2014/main" id="{CE62386C-D92C-4910-806F-465FE2FD75E7}"/>
              </a:ext>
            </a:extLst>
          </p:cNvPr>
          <p:cNvSpPr/>
          <p:nvPr/>
        </p:nvSpPr>
        <p:spPr>
          <a:xfrm>
            <a:off x="5348035" y="2807160"/>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94" name="Isosceles Triangle 93">
            <a:extLst>
              <a:ext uri="{FF2B5EF4-FFF2-40B4-BE49-F238E27FC236}">
                <a16:creationId xmlns:a16="http://schemas.microsoft.com/office/drawing/2014/main" id="{64A8E757-B33D-4F7C-8869-C634B9BB0DA3}"/>
              </a:ext>
            </a:extLst>
          </p:cNvPr>
          <p:cNvSpPr/>
          <p:nvPr/>
        </p:nvSpPr>
        <p:spPr>
          <a:xfrm>
            <a:off x="8336263" y="4885551"/>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45" name="Isosceles Triangle 44">
            <a:extLst>
              <a:ext uri="{FF2B5EF4-FFF2-40B4-BE49-F238E27FC236}">
                <a16:creationId xmlns:a16="http://schemas.microsoft.com/office/drawing/2014/main" id="{6724EEAD-69ED-452E-87C6-48D43F9FAA08}"/>
              </a:ext>
            </a:extLst>
          </p:cNvPr>
          <p:cNvSpPr/>
          <p:nvPr/>
        </p:nvSpPr>
        <p:spPr>
          <a:xfrm>
            <a:off x="7454754" y="2766502"/>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46" name="Isosceles Triangle 45">
            <a:extLst>
              <a:ext uri="{FF2B5EF4-FFF2-40B4-BE49-F238E27FC236}">
                <a16:creationId xmlns:a16="http://schemas.microsoft.com/office/drawing/2014/main" id="{BD535EA8-A948-4F32-9018-A4BA30938600}"/>
              </a:ext>
            </a:extLst>
          </p:cNvPr>
          <p:cNvSpPr/>
          <p:nvPr/>
        </p:nvSpPr>
        <p:spPr>
          <a:xfrm>
            <a:off x="8865775" y="3906808"/>
            <a:ext cx="182880" cy="182880"/>
          </a:xfrm>
          <a:prstGeom prst="triangle">
            <a:avLst/>
          </a:prstGeom>
          <a:solidFill>
            <a:schemeClr val="tx2"/>
          </a:solidFill>
          <a:ln w="9525" cap="rnd" cmpd="sng" algn="ctr">
            <a:noFill/>
            <a:prstDash val="solid"/>
            <a:round/>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1C57"/>
              </a:solidFill>
              <a:effectLst/>
              <a:uLnTx/>
              <a:uFillTx/>
              <a:latin typeface="Arial"/>
              <a:ea typeface="+mn-ea"/>
              <a:cs typeface="+mn-cs"/>
            </a:endParaRPr>
          </a:p>
        </p:txBody>
      </p:sp>
      <p:sp>
        <p:nvSpPr>
          <p:cNvPr id="64" name="Text Placeholder 6">
            <a:extLst>
              <a:ext uri="{FF2B5EF4-FFF2-40B4-BE49-F238E27FC236}">
                <a16:creationId xmlns:a16="http://schemas.microsoft.com/office/drawing/2014/main" id="{A91CCE93-9ACF-4EFC-BF14-C455588F90F6}"/>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00239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487" name="think-cell Slide" r:id="rId13" imgW="286" imgH="286" progId="TCLayout.ActiveDocument.1">
                  <p:embed/>
                </p:oleObj>
              </mc:Choice>
              <mc:Fallback>
                <p:oleObj name="think-cell Slide" r:id="rId13" imgW="286" imgH="286" progId="TCLayout.ActiveDocument.1">
                  <p:embed/>
                  <p:pic>
                    <p:nvPicPr>
                      <p:cNvPr id="5" name="Object 4" hidden="1"/>
                      <p:cNvPicPr/>
                      <p:nvPr/>
                    </p:nvPicPr>
                    <p:blipFill>
                      <a:blip r:embed="rId14"/>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 name="Content Placeholder 2">
            <a:extLst>
              <a:ext uri="{FF2B5EF4-FFF2-40B4-BE49-F238E27FC236}">
                <a16:creationId xmlns:a16="http://schemas.microsoft.com/office/drawing/2014/main" id="{DDBE42F1-D05D-42D4-89B3-4A9FB1AA2E16}"/>
              </a:ext>
            </a:extLst>
          </p:cNvPr>
          <p:cNvSpPr txBox="1">
            <a:spLocks/>
          </p:cNvSpPr>
          <p:nvPr/>
        </p:nvSpPr>
        <p:spPr>
          <a:xfrm>
            <a:off x="2267339" y="22580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MASSACHUSETTS IN PHASES </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graphicFrame>
        <p:nvGraphicFramePr>
          <p:cNvPr id="26" name="Table 25">
            <a:extLst>
              <a:ext uri="{FF2B5EF4-FFF2-40B4-BE49-F238E27FC236}">
                <a16:creationId xmlns:a16="http://schemas.microsoft.com/office/drawing/2014/main" id="{E855E04A-F501-4A55-93B0-C7C91461574C}"/>
              </a:ext>
            </a:extLst>
          </p:cNvPr>
          <p:cNvGraphicFramePr>
            <a:graphicFrameLocks noGrp="1"/>
          </p:cNvGraphicFramePr>
          <p:nvPr>
            <p:extLst>
              <p:ext uri="{D42A27DB-BD31-4B8C-83A1-F6EECF244321}">
                <p14:modId xmlns:p14="http://schemas.microsoft.com/office/powerpoint/2010/main" val="1095526430"/>
              </p:ext>
            </p:extLst>
          </p:nvPr>
        </p:nvGraphicFramePr>
        <p:xfrm>
          <a:off x="2230012" y="1481949"/>
          <a:ext cx="9467221" cy="4795717"/>
        </p:xfrm>
        <a:graphic>
          <a:graphicData uri="http://schemas.openxmlformats.org/drawingml/2006/table">
            <a:tbl>
              <a:tblPr firstRow="1" bandRow="1">
                <a:tableStyleId>{5C22544A-7EE6-4342-B048-85BDC9FD1C3A}</a:tableStyleId>
              </a:tblPr>
              <a:tblGrid>
                <a:gridCol w="1088991">
                  <a:extLst>
                    <a:ext uri="{9D8B030D-6E8A-4147-A177-3AD203B41FA5}">
                      <a16:colId xmlns:a16="http://schemas.microsoft.com/office/drawing/2014/main" val="1375814578"/>
                    </a:ext>
                  </a:extLst>
                </a:gridCol>
                <a:gridCol w="1675646">
                  <a:extLst>
                    <a:ext uri="{9D8B030D-6E8A-4147-A177-3AD203B41FA5}">
                      <a16:colId xmlns:a16="http://schemas.microsoft.com/office/drawing/2014/main" val="993950823"/>
                    </a:ext>
                  </a:extLst>
                </a:gridCol>
                <a:gridCol w="1675646">
                  <a:extLst>
                    <a:ext uri="{9D8B030D-6E8A-4147-A177-3AD203B41FA5}">
                      <a16:colId xmlns:a16="http://schemas.microsoft.com/office/drawing/2014/main" val="170821889"/>
                    </a:ext>
                  </a:extLst>
                </a:gridCol>
                <a:gridCol w="1675646">
                  <a:extLst>
                    <a:ext uri="{9D8B030D-6E8A-4147-A177-3AD203B41FA5}">
                      <a16:colId xmlns:a16="http://schemas.microsoft.com/office/drawing/2014/main" val="1607718187"/>
                    </a:ext>
                  </a:extLst>
                </a:gridCol>
                <a:gridCol w="1675646">
                  <a:extLst>
                    <a:ext uri="{9D8B030D-6E8A-4147-A177-3AD203B41FA5}">
                      <a16:colId xmlns:a16="http://schemas.microsoft.com/office/drawing/2014/main" val="19674102"/>
                    </a:ext>
                  </a:extLst>
                </a:gridCol>
                <a:gridCol w="1675646">
                  <a:extLst>
                    <a:ext uri="{9D8B030D-6E8A-4147-A177-3AD203B41FA5}">
                      <a16:colId xmlns:a16="http://schemas.microsoft.com/office/drawing/2014/main" val="1044933645"/>
                    </a:ext>
                  </a:extLst>
                </a:gridCol>
              </a:tblGrid>
              <a:tr h="1139377">
                <a:tc>
                  <a:txBody>
                    <a:bodyPr/>
                    <a:lstStyle/>
                    <a:p>
                      <a:r>
                        <a:rPr lang="en-US" sz="1000" b="1" dirty="0">
                          <a:solidFill>
                            <a:schemeClr val="tx1"/>
                          </a:solidFill>
                        </a:rPr>
                        <a:t>Social guidance</a:t>
                      </a: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rgbClr val="00269E"/>
                        </a:solidFill>
                        <a:latin typeface="+mn-lt"/>
                        <a:ea typeface="+mn-ea"/>
                        <a:cs typeface="+mn-cs"/>
                      </a:endParaRPr>
                    </a:p>
                  </a:txBody>
                  <a:tcPr marT="18288" marB="18288">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latin typeface="+mj-lt"/>
                        <a:ea typeface="+mn-ea"/>
                        <a:cs typeface="+mn-cs"/>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rgbClr val="000000"/>
                        </a:solidFill>
                        <a:latin typeface="+mj-lt"/>
                        <a:ea typeface="+mn-ea"/>
                        <a:cs typeface="+mn-cs"/>
                      </a:endParaRP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j-lt"/>
                        <a:ea typeface="+mn-ea"/>
                        <a:cs typeface="+mn-cs"/>
                      </a:endParaRPr>
                    </a:p>
                  </a:txBody>
                  <a:tcPr marT="18288" marB="18288">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lt"/>
                      </a:endParaRPr>
                    </a:p>
                  </a:txBody>
                  <a:tcPr marT="18288" marB="18288">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00114"/>
                  </a:ext>
                </a:extLst>
              </a:tr>
              <a:tr h="1569861">
                <a:tc>
                  <a:txBody>
                    <a:bodyPr/>
                    <a:lstStyle/>
                    <a:p>
                      <a:r>
                        <a:rPr lang="en-US" sz="1000" b="1" dirty="0">
                          <a:solidFill>
                            <a:srgbClr val="000000"/>
                          </a:solidFill>
                        </a:rPr>
                        <a:t>High risk populations</a:t>
                      </a:r>
                    </a:p>
                    <a:p>
                      <a:r>
                        <a:rPr lang="en-US" sz="1000" b="0" i="0" dirty="0">
                          <a:solidFill>
                            <a:srgbClr val="000000"/>
                          </a:solidFill>
                        </a:rPr>
                        <a:t>As defined by the CDC</a:t>
                      </a:r>
                      <a:r>
                        <a:rPr lang="en-US" sz="1000" b="1" dirty="0">
                          <a:solidFill>
                            <a:srgbClr val="000000"/>
                          </a:solidFill>
                        </a:rPr>
                        <a:t/>
                      </a:r>
                      <a:br>
                        <a:rPr lang="en-US" sz="1000" b="1" dirty="0">
                          <a:solidFill>
                            <a:srgbClr val="000000"/>
                          </a:solidFill>
                        </a:rPr>
                      </a:br>
                      <a:r>
                        <a:rPr lang="en-US" sz="1000" b="1" dirty="0">
                          <a:solidFill>
                            <a:srgbClr val="000000"/>
                          </a:solidFill>
                        </a:rPr>
                        <a:t/>
                      </a:r>
                      <a:br>
                        <a:rPr lang="en-US" sz="1000" b="1" dirty="0">
                          <a:solidFill>
                            <a:srgbClr val="000000"/>
                          </a:solidFill>
                        </a:rPr>
                      </a:br>
                      <a:endParaRPr lang="en-US" sz="1000" b="1" dirty="0">
                        <a:solidFill>
                          <a:srgbClr val="000000"/>
                        </a:solidFill>
                      </a:endParaRP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i="0" u="none" kern="1200" spc="0" dirty="0">
                          <a:solidFill>
                            <a:schemeClr val="tx1">
                              <a:lumMod val="100000"/>
                            </a:schemeClr>
                          </a:solidFill>
                          <a:latin typeface="+mj-lt"/>
                          <a:ea typeface="+mn-ea"/>
                          <a:cs typeface="+mn-cs"/>
                        </a:rPr>
                        <a:t>High risk should work from home if possible, priority consideration for workplace accommodations</a:t>
                      </a:r>
                    </a:p>
                  </a:txBody>
                  <a:tcPr marL="0" marT="18288" marB="18288">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i="0" u="none" kern="1200" spc="0" dirty="0">
                          <a:solidFill>
                            <a:schemeClr val="tx1">
                              <a:lumMod val="100000"/>
                            </a:schemeClr>
                          </a:solidFill>
                          <a:latin typeface="+mj-lt"/>
                          <a:ea typeface="+mn-ea"/>
                          <a:cs typeface="+mn-cs"/>
                        </a:rPr>
                        <a:t>High risk should work from home if possible, priority consideration for workplace accommodations</a:t>
                      </a:r>
                    </a:p>
                  </a:txBody>
                  <a:tcPr marL="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i="0" u="none" kern="1200" spc="0" dirty="0">
                          <a:solidFill>
                            <a:schemeClr val="tx1">
                              <a:lumMod val="100000"/>
                            </a:schemeClr>
                          </a:solidFill>
                          <a:latin typeface="+mj-lt"/>
                          <a:ea typeface="+mn-ea"/>
                          <a:cs typeface="+mn-cs"/>
                        </a:rPr>
                        <a:t>High risk should work from home if possible, priority consideration for workplace accommodations</a:t>
                      </a:r>
                    </a:p>
                  </a:txBody>
                  <a:tcPr marL="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chemeClr val="tx1">
                              <a:lumMod val="100000"/>
                            </a:schemeClr>
                          </a:solidFill>
                          <a:effectLst/>
                          <a:uLnTx/>
                          <a:uFillTx/>
                          <a:latin typeface="+mj-lt"/>
                          <a:ea typeface="+mn-ea"/>
                          <a:cs typeface="+mn-cs"/>
                        </a:rPr>
                        <a:t>High risk should work from home if possible; priority consideration for workplace accommodations (these could be adjusted depending on pending epidemiological evidence)</a:t>
                      </a:r>
                    </a:p>
                  </a:txBody>
                  <a:tcPr marL="0" marT="18288" marB="18288">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i="0" u="none" kern="1200" spc="0" dirty="0">
                          <a:solidFill>
                            <a:schemeClr val="tx1">
                              <a:lumMod val="100000"/>
                            </a:schemeClr>
                          </a:solidFill>
                          <a:latin typeface="+mj-lt"/>
                        </a:rPr>
                        <a:t>Resume public interactions with physical distancing</a:t>
                      </a:r>
                    </a:p>
                  </a:txBody>
                  <a:tcPr marL="0" marT="18288" marB="18288">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248476"/>
                  </a:ext>
                </a:extLst>
              </a:tr>
              <a:tr h="480087">
                <a:tc>
                  <a:txBody>
                    <a:bodyPr/>
                    <a:lstStyle/>
                    <a:p>
                      <a:r>
                        <a:rPr lang="en-US" sz="1000" b="1" dirty="0">
                          <a:solidFill>
                            <a:schemeClr val="tx1"/>
                          </a:solidFill>
                        </a:rPr>
                        <a:t>Gathering size</a:t>
                      </a: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rPr>
                        <a:t>Gatherings of &lt;10 people</a:t>
                      </a:r>
                    </a:p>
                  </a:txBody>
                  <a:tcPr marL="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rPr>
                        <a:t>Gatherings of &lt;10 people</a:t>
                      </a: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To be determined based on trends</a:t>
                      </a: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To be determined    based on trends</a:t>
                      </a:r>
                      <a:endParaRPr kumimoji="0" lang="en-US" sz="1000" b="0" i="0" u="none" strike="noStrike" kern="1200" cap="none" spc="0" normalizeH="0" baseline="0" noProof="0" dirty="0">
                        <a:ln>
                          <a:noFill/>
                        </a:ln>
                        <a:solidFill>
                          <a:schemeClr val="tx1">
                            <a:lumMod val="100000"/>
                          </a:schemeClr>
                        </a:solidFill>
                        <a:effectLst/>
                        <a:uLnTx/>
                        <a:uFillTx/>
                        <a:latin typeface="+mj-lt"/>
                        <a:ea typeface="+mn-ea"/>
                        <a:cs typeface="+mn-cs"/>
                      </a:endParaRPr>
                    </a:p>
                  </a:txBody>
                  <a:tcPr marL="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To be determined based on trends</a:t>
                      </a:r>
                    </a:p>
                  </a:txBody>
                  <a:tcPr marL="0"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005049"/>
                  </a:ext>
                </a:extLst>
              </a:tr>
              <a:tr h="1606392">
                <a:tc>
                  <a:txBody>
                    <a:bodyPr/>
                    <a:lstStyle/>
                    <a:p>
                      <a:r>
                        <a:rPr lang="en-US" sz="1000" b="1" dirty="0">
                          <a:solidFill>
                            <a:srgbClr val="000000"/>
                          </a:solidFill>
                        </a:rPr>
                        <a:t>Travel</a:t>
                      </a: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rPr>
                        <a:t>Stay at home advisory</a:t>
                      </a:r>
                    </a:p>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endParaRPr lang="en-US" sz="1000" b="0" i="0" u="none" kern="1200" spc="0" dirty="0">
                        <a:solidFill>
                          <a:schemeClr val="tx1">
                            <a:lumMod val="100000"/>
                          </a:schemeClr>
                        </a:solidFill>
                        <a:latin typeface="+mj-lt"/>
                      </a:endParaRPr>
                    </a:p>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endParaRPr lang="en-US" sz="1000" b="0" i="0" u="none" kern="1200" spc="0" dirty="0">
                        <a:solidFill>
                          <a:schemeClr val="tx1">
                            <a:lumMod val="100000"/>
                          </a:schemeClr>
                        </a:solidFill>
                        <a:latin typeface="+mj-lt"/>
                      </a:endParaRPr>
                    </a:p>
                    <a:p>
                      <a:pPr marL="324000" marR="0" lvl="1" indent="-216000" algn="l" defTabSz="914400" rtl="0" eaLnBrk="1" fontAlgn="auto" latinLnBrk="0" hangingPunct="1">
                        <a:lnSpc>
                          <a:spcPct val="100000"/>
                        </a:lnSpc>
                        <a:spcBef>
                          <a:spcPts val="60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rPr>
                        <a:t>All travelers to MA urged to self-quarantine for 14 days</a:t>
                      </a:r>
                    </a:p>
                    <a:p>
                      <a:pPr marL="108000" marR="0" lvl="1" indent="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None/>
                        <a:tabLst/>
                        <a:defRPr/>
                      </a:pPr>
                      <a:endParaRPr lang="en-US" sz="1000" b="0" i="0" u="none" kern="1200" spc="0" dirty="0">
                        <a:solidFill>
                          <a:schemeClr val="tx1">
                            <a:lumMod val="100000"/>
                          </a:schemeClr>
                        </a:solidFill>
                        <a:latin typeface="+mj-lt"/>
                      </a:endParaRPr>
                    </a:p>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rPr>
                        <a:t>Lodging restricted to essential workers only</a:t>
                      </a:r>
                    </a:p>
                  </a:txBody>
                  <a:tcPr marL="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Safer at home advisory </a:t>
                      </a:r>
                    </a:p>
                    <a:p>
                      <a:pPr marL="108000" marR="0" lvl="1" indent="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None/>
                        <a:tabLst/>
                        <a:defRPr/>
                      </a:pPr>
                      <a:endParaRPr lang="en-US" sz="1000" b="0" i="0" u="none" kern="1200" spc="0" dirty="0">
                        <a:solidFill>
                          <a:schemeClr val="tx1">
                            <a:lumMod val="100000"/>
                          </a:schemeClr>
                        </a:solidFill>
                        <a:latin typeface="+mj-lt"/>
                        <a:ea typeface="+mn-ea"/>
                        <a:cs typeface="+mn-cs"/>
                      </a:endParaRPr>
                    </a:p>
                    <a:p>
                      <a:pPr marL="324000" marR="0" lvl="1" indent="-216000" algn="l" defTabSz="914400" rtl="0" eaLnBrk="1" fontAlgn="auto" latinLnBrk="0" hangingPunct="1">
                        <a:lnSpc>
                          <a:spcPct val="100000"/>
                        </a:lnSpc>
                        <a:spcBef>
                          <a:spcPts val="60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All travelers to MA urged to self-quarantine for 14 days</a:t>
                      </a:r>
                    </a:p>
                    <a:p>
                      <a:pPr marL="108000" marR="0" lvl="1" indent="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None/>
                        <a:tabLst/>
                        <a:defRPr/>
                      </a:pPr>
                      <a:endParaRPr lang="en-US" sz="1000" b="0" i="0" u="none" kern="1200" spc="0" dirty="0">
                        <a:solidFill>
                          <a:schemeClr val="tx1">
                            <a:lumMod val="100000"/>
                          </a:schemeClr>
                        </a:solidFill>
                        <a:latin typeface="+mj-lt"/>
                        <a:ea typeface="+mn-ea"/>
                        <a:cs typeface="+mn-cs"/>
                      </a:endParaRPr>
                    </a:p>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rPr>
                        <a:t>Lodging restricted to essential workers only</a:t>
                      </a: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Business and recreational travel discouraged</a:t>
                      </a:r>
                    </a:p>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All travelers to MA urged to self-quarantine for 14 days</a:t>
                      </a:r>
                    </a:p>
                    <a:p>
                      <a:pPr marL="108000" marR="0" lvl="1" indent="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None/>
                        <a:tabLst/>
                        <a:defRPr/>
                      </a:pPr>
                      <a:endParaRPr lang="en-US" sz="1000" b="0" i="0" u="none" kern="1200" spc="0" dirty="0">
                        <a:solidFill>
                          <a:schemeClr val="tx1">
                            <a:lumMod val="100000"/>
                          </a:schemeClr>
                        </a:solidFill>
                        <a:latin typeface="+mj-lt"/>
                        <a:ea typeface="+mn-ea"/>
                        <a:cs typeface="+mn-cs"/>
                      </a:endParaRPr>
                    </a:p>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dirty="0">
                          <a:solidFill>
                            <a:schemeClr val="tx1">
                              <a:lumMod val="100000"/>
                            </a:schemeClr>
                          </a:solidFill>
                          <a:latin typeface="+mj-lt"/>
                          <a:ea typeface="+mn-ea"/>
                          <a:cs typeface="+mn-cs"/>
                        </a:rPr>
                        <a:t>Lodging open with restrictions</a:t>
                      </a:r>
                    </a:p>
                  </a:txBody>
                  <a:tcPr marL="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marR="0" lvl="1" indent="-21600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000" b="0" i="0" u="none" kern="1200" spc="0" noProof="0" dirty="0">
                          <a:solidFill>
                            <a:schemeClr val="tx1">
                              <a:lumMod val="100000"/>
                            </a:schemeClr>
                          </a:solidFill>
                          <a:latin typeface="+mj-lt"/>
                          <a:ea typeface="+mn-ea"/>
                          <a:cs typeface="+mn-cs"/>
                        </a:rPr>
                        <a:t>To be determined    based on trends</a:t>
                      </a:r>
                      <a:endParaRPr lang="en-US" sz="1000" b="0" i="0" u="none" kern="1200" spc="0" dirty="0">
                        <a:solidFill>
                          <a:schemeClr val="tx1">
                            <a:lumMod val="100000"/>
                          </a:schemeClr>
                        </a:solidFill>
                        <a:latin typeface="+mj-lt"/>
                        <a:ea typeface="+mn-ea"/>
                        <a:cs typeface="+mn-cs"/>
                      </a:endParaRPr>
                    </a:p>
                  </a:txBody>
                  <a:tcPr marL="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pPr>
                      <a:r>
                        <a:rPr lang="en-US" sz="1000" b="0" i="0" u="none" kern="1200" spc="0" dirty="0">
                          <a:solidFill>
                            <a:schemeClr val="tx1">
                              <a:lumMod val="100000"/>
                            </a:schemeClr>
                          </a:solidFill>
                          <a:latin typeface="+mj-lt"/>
                        </a:rPr>
                        <a:t>Travel resumes, continue to observe social guidance</a:t>
                      </a:r>
                    </a:p>
                  </a:txBody>
                  <a:tcPr marL="0"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64269"/>
                  </a:ext>
                </a:extLst>
              </a:tr>
            </a:tbl>
          </a:graphicData>
        </a:graphic>
      </p:graphicFrame>
      <p:sp>
        <p:nvSpPr>
          <p:cNvPr id="32" name="ee4pHeader1">
            <a:extLst>
              <a:ext uri="{FF2B5EF4-FFF2-40B4-BE49-F238E27FC236}">
                <a16:creationId xmlns:a16="http://schemas.microsoft.com/office/drawing/2014/main" id="{802C6730-B25A-430C-B36F-2FAFE25E9D6C}"/>
              </a:ext>
            </a:extLst>
          </p:cNvPr>
          <p:cNvSpPr>
            <a:spLocks noChangeArrowheads="1"/>
          </p:cNvSpPr>
          <p:nvPr>
            <p:custDataLst>
              <p:tags r:id="rId6"/>
            </p:custDataLst>
          </p:nvPr>
        </p:nvSpPr>
        <p:spPr bwMode="gray">
          <a:xfrm>
            <a:off x="3323890" y="1053642"/>
            <a:ext cx="1676160" cy="392284"/>
          </a:xfrm>
          <a:prstGeom prst="homePlate">
            <a:avLst>
              <a:gd name="adj" fmla="val 12004"/>
            </a:avLst>
          </a:prstGeom>
          <a:solidFill>
            <a:srgbClr val="C00000"/>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Current state: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b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Stay at </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sym typeface="Trebuchet MS" panose="020B0603020202020204" pitchFamily="34" charset="0"/>
              </a:rPr>
              <a:t>home</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endParaRPr>
          </a:p>
        </p:txBody>
      </p:sp>
      <p:sp>
        <p:nvSpPr>
          <p:cNvPr id="33" name="ee4pHeader2">
            <a:extLst>
              <a:ext uri="{FF2B5EF4-FFF2-40B4-BE49-F238E27FC236}">
                <a16:creationId xmlns:a16="http://schemas.microsoft.com/office/drawing/2014/main" id="{D2D2C250-8403-4F21-88AA-D8CFBB42CB0F}"/>
              </a:ext>
            </a:extLst>
          </p:cNvPr>
          <p:cNvSpPr>
            <a:spLocks noChangeArrowheads="1"/>
          </p:cNvSpPr>
          <p:nvPr>
            <p:custDataLst>
              <p:tags r:id="rId7"/>
            </p:custDataLst>
          </p:nvPr>
        </p:nvSpPr>
        <p:spPr bwMode="gray">
          <a:xfrm>
            <a:off x="4998186" y="1053642"/>
            <a:ext cx="1676160" cy="392284"/>
          </a:xfrm>
          <a:prstGeom prst="chevron">
            <a:avLst>
              <a:gd name="adj" fmla="val 12004"/>
            </a:avLst>
          </a:prstGeom>
          <a:solidFill>
            <a:srgbClr val="FFC000"/>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1:                          Start</a:t>
            </a:r>
          </a:p>
        </p:txBody>
      </p:sp>
      <p:sp>
        <p:nvSpPr>
          <p:cNvPr id="34" name="ee4pHeader3">
            <a:extLst>
              <a:ext uri="{FF2B5EF4-FFF2-40B4-BE49-F238E27FC236}">
                <a16:creationId xmlns:a16="http://schemas.microsoft.com/office/drawing/2014/main" id="{875A155A-D1AE-428D-9A98-F9DA77B07B05}"/>
              </a:ext>
            </a:extLst>
          </p:cNvPr>
          <p:cNvSpPr>
            <a:spLocks noChangeArrowheads="1"/>
          </p:cNvSpPr>
          <p:nvPr>
            <p:custDataLst>
              <p:tags r:id="rId8"/>
            </p:custDataLst>
          </p:nvPr>
        </p:nvSpPr>
        <p:spPr bwMode="gray">
          <a:xfrm>
            <a:off x="8346778" y="1053642"/>
            <a:ext cx="1676160" cy="392284"/>
          </a:xfrm>
          <a:prstGeom prst="chevron">
            <a:avLst>
              <a:gd name="adj" fmla="val 12004"/>
            </a:avLst>
          </a:prstGeom>
          <a:solidFill>
            <a:srgbClr val="5BBB2B"/>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Phase 3:                    Vigilant</a:t>
            </a:r>
          </a:p>
        </p:txBody>
      </p:sp>
      <p:sp>
        <p:nvSpPr>
          <p:cNvPr id="35" name="ee4pHeader4">
            <a:extLst>
              <a:ext uri="{FF2B5EF4-FFF2-40B4-BE49-F238E27FC236}">
                <a16:creationId xmlns:a16="http://schemas.microsoft.com/office/drawing/2014/main" id="{8CF4F301-9F4D-4095-96B7-68456A096D9A}"/>
              </a:ext>
            </a:extLst>
          </p:cNvPr>
          <p:cNvSpPr>
            <a:spLocks noChangeArrowheads="1"/>
          </p:cNvSpPr>
          <p:nvPr>
            <p:custDataLst>
              <p:tags r:id="rId9"/>
            </p:custDataLst>
          </p:nvPr>
        </p:nvSpPr>
        <p:spPr bwMode="gray">
          <a:xfrm>
            <a:off x="10021073" y="1053643"/>
            <a:ext cx="1676160" cy="392284"/>
          </a:xfrm>
          <a:prstGeom prst="chevron">
            <a:avLst>
              <a:gd name="adj" fmla="val 12004"/>
            </a:avLst>
          </a:prstGeom>
          <a:solidFill>
            <a:srgbClr val="99CCFF"/>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4:                        New normal</a:t>
            </a:r>
          </a:p>
        </p:txBody>
      </p:sp>
      <p:sp>
        <p:nvSpPr>
          <p:cNvPr id="36" name="ee4pHeader3">
            <a:extLst>
              <a:ext uri="{FF2B5EF4-FFF2-40B4-BE49-F238E27FC236}">
                <a16:creationId xmlns:a16="http://schemas.microsoft.com/office/drawing/2014/main" id="{D9C12C7B-FFB2-4961-922D-447349837B1A}"/>
              </a:ext>
            </a:extLst>
          </p:cNvPr>
          <p:cNvSpPr>
            <a:spLocks noChangeArrowheads="1"/>
          </p:cNvSpPr>
          <p:nvPr>
            <p:custDataLst>
              <p:tags r:id="rId10"/>
            </p:custDataLst>
          </p:nvPr>
        </p:nvSpPr>
        <p:spPr bwMode="gray">
          <a:xfrm>
            <a:off x="6672482" y="1053642"/>
            <a:ext cx="1676160" cy="392284"/>
          </a:xfrm>
          <a:prstGeom prst="chevron">
            <a:avLst>
              <a:gd name="adj" fmla="val 12004"/>
            </a:avLst>
          </a:prstGeom>
          <a:solidFill>
            <a:srgbClr val="C9E7CA"/>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575757"/>
                </a:solidFill>
                <a:effectLst/>
                <a:uLnTx/>
                <a:uFillTx/>
                <a:latin typeface="Arial" panose="020B0604020202020204" pitchFamily="34" charset="0"/>
                <a:ea typeface="+mn-ea"/>
                <a:cs typeface="+mn-cs"/>
                <a:sym typeface="Trebuchet MS" panose="020B0603020202020204" pitchFamily="34" charset="0"/>
              </a:rPr>
              <a:t>Phase 2:              Cautious</a:t>
            </a:r>
          </a:p>
        </p:txBody>
      </p:sp>
      <p:cxnSp>
        <p:nvCxnSpPr>
          <p:cNvPr id="63" name="Straight Connector 62">
            <a:extLst>
              <a:ext uri="{FF2B5EF4-FFF2-40B4-BE49-F238E27FC236}">
                <a16:creationId xmlns:a16="http://schemas.microsoft.com/office/drawing/2014/main" id="{016A52B8-9577-4DCF-9D4D-9D699D945649}"/>
              </a:ext>
            </a:extLst>
          </p:cNvPr>
          <p:cNvCxnSpPr>
            <a:cxnSpLocks/>
          </p:cNvCxnSpPr>
          <p:nvPr/>
        </p:nvCxnSpPr>
        <p:spPr>
          <a:xfrm>
            <a:off x="4962357"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CE3A1A5-03E6-4A51-BF10-38956FE577EA}"/>
              </a:ext>
            </a:extLst>
          </p:cNvPr>
          <p:cNvCxnSpPr>
            <a:cxnSpLocks/>
          </p:cNvCxnSpPr>
          <p:nvPr/>
        </p:nvCxnSpPr>
        <p:spPr>
          <a:xfrm>
            <a:off x="3323890"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785E8BC-6C3E-41AC-B9AB-C8CEF223551B}"/>
              </a:ext>
            </a:extLst>
          </p:cNvPr>
          <p:cNvCxnSpPr>
            <a:cxnSpLocks/>
          </p:cNvCxnSpPr>
          <p:nvPr/>
        </p:nvCxnSpPr>
        <p:spPr>
          <a:xfrm>
            <a:off x="6663734"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92523-7E65-4418-9065-9B3A1C7AFE65}"/>
              </a:ext>
            </a:extLst>
          </p:cNvPr>
          <p:cNvCxnSpPr>
            <a:cxnSpLocks/>
          </p:cNvCxnSpPr>
          <p:nvPr/>
        </p:nvCxnSpPr>
        <p:spPr>
          <a:xfrm>
            <a:off x="8327786"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69" name="Content Placeholder 2">
            <a:extLst>
              <a:ext uri="{FF2B5EF4-FFF2-40B4-BE49-F238E27FC236}">
                <a16:creationId xmlns:a16="http://schemas.microsoft.com/office/drawing/2014/main" id="{526E0C07-6C95-473D-A489-E412B1094EC8}"/>
              </a:ext>
            </a:extLst>
          </p:cNvPr>
          <p:cNvSpPr txBox="1">
            <a:spLocks/>
          </p:cNvSpPr>
          <p:nvPr/>
        </p:nvSpPr>
        <p:spPr>
          <a:xfrm>
            <a:off x="2267339" y="511094"/>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Phased </a:t>
            </a: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approach and reopening summary plan (I)</a:t>
            </a:r>
            <a:endParaRPr kumimoji="0" lang="en-US" sz="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grpSp>
        <p:nvGrpSpPr>
          <p:cNvPr id="20" name="Group 19">
            <a:extLst>
              <a:ext uri="{FF2B5EF4-FFF2-40B4-BE49-F238E27FC236}">
                <a16:creationId xmlns:a16="http://schemas.microsoft.com/office/drawing/2014/main" id="{42D300D7-ADD7-4833-8CA8-4423674057D6}"/>
              </a:ext>
            </a:extLst>
          </p:cNvPr>
          <p:cNvGrpSpPr/>
          <p:nvPr/>
        </p:nvGrpSpPr>
        <p:grpSpPr>
          <a:xfrm>
            <a:off x="3354619" y="1517005"/>
            <a:ext cx="8342613" cy="1058242"/>
            <a:chOff x="3354619" y="1554329"/>
            <a:chExt cx="8342613" cy="1058242"/>
          </a:xfrm>
        </p:grpSpPr>
        <p:sp>
          <p:nvSpPr>
            <p:cNvPr id="73" name="Rectangle 72">
              <a:extLst>
                <a:ext uri="{FF2B5EF4-FFF2-40B4-BE49-F238E27FC236}">
                  <a16:creationId xmlns:a16="http://schemas.microsoft.com/office/drawing/2014/main" id="{10A23E21-77A8-4926-A905-6F9E0A0ED1C6}"/>
                </a:ext>
              </a:extLst>
            </p:cNvPr>
            <p:cNvSpPr/>
            <p:nvPr/>
          </p:nvSpPr>
          <p:spPr>
            <a:xfrm>
              <a:off x="3354619" y="1554329"/>
              <a:ext cx="8342613" cy="1058242"/>
            </a:xfrm>
            <a:prstGeom prst="rect">
              <a:avLst/>
            </a:prstGeom>
            <a:solidFill>
              <a:srgbClr val="F2F2F2"/>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ctr" anchorCtr="0" forceAA="0" compatLnSpc="1">
              <a:prstTxWarp prst="textNoShape">
                <a:avLst/>
              </a:prstTxWarp>
              <a:noAutofit/>
            </a:bodyPr>
            <a:lstStyle/>
            <a:p>
              <a:pPr lvl="0" algn="ctr">
                <a:defRPr/>
              </a:pPr>
              <a:r>
                <a:rPr lang="en-US" sz="1100" b="1" dirty="0">
                  <a:solidFill>
                    <a:schemeClr val="tx1"/>
                  </a:solidFill>
                </a:rPr>
                <a:t>As residents of Massachusetts, we are all in this together. Across all phases of reopening, please:</a:t>
              </a:r>
            </a:p>
            <a:p>
              <a:pPr lvl="0" algn="ctr">
                <a:defRPr/>
              </a:pPr>
              <a:endParaRPr lang="en-US" sz="1100" b="1" dirty="0">
                <a:solidFill>
                  <a:schemeClr val="tx1"/>
                </a:solidFill>
              </a:endParaRPr>
            </a:p>
            <a:p>
              <a:pPr lvl="0" algn="ctr">
                <a:defRPr/>
              </a:pPr>
              <a:endParaRPr lang="en-US" sz="1100" b="1" dirty="0">
                <a:solidFill>
                  <a:schemeClr val="tx1"/>
                </a:solidFill>
              </a:endParaRPr>
            </a:p>
            <a:p>
              <a:pPr lvl="0" algn="ctr">
                <a:defRPr/>
              </a:pPr>
              <a:endParaRPr lang="en-US" sz="1100" b="1" dirty="0">
                <a:solidFill>
                  <a:schemeClr val="tx1"/>
                </a:solidFill>
              </a:endParaRPr>
            </a:p>
            <a:p>
              <a:pPr lvl="0" algn="ctr">
                <a:defRPr/>
              </a:pPr>
              <a:endParaRPr lang="en-US" sz="1100" b="1" dirty="0">
                <a:solidFill>
                  <a:schemeClr val="tx1"/>
                </a:solidFill>
              </a:endParaRPr>
            </a:p>
            <a:p>
              <a:pPr lvl="0" algn="ctr">
                <a:defRPr/>
              </a:pPr>
              <a:endParaRPr lang="en-US" sz="1100" b="1" dirty="0">
                <a:solidFill>
                  <a:schemeClr val="tx1"/>
                </a:solidFill>
              </a:endParaRPr>
            </a:p>
          </p:txBody>
        </p:sp>
        <p:grpSp>
          <p:nvGrpSpPr>
            <p:cNvPr id="93" name="Group 92">
              <a:extLst>
                <a:ext uri="{FF2B5EF4-FFF2-40B4-BE49-F238E27FC236}">
                  <a16:creationId xmlns:a16="http://schemas.microsoft.com/office/drawing/2014/main" id="{A018706A-6349-4D08-A199-FC7A650DA6DE}"/>
                </a:ext>
              </a:extLst>
            </p:cNvPr>
            <p:cNvGrpSpPr/>
            <p:nvPr/>
          </p:nvGrpSpPr>
          <p:grpSpPr>
            <a:xfrm>
              <a:off x="3630514" y="1943274"/>
              <a:ext cx="1566240" cy="513474"/>
              <a:chOff x="3323890" y="1813864"/>
              <a:chExt cx="1566240" cy="513474"/>
            </a:xfrm>
          </p:grpSpPr>
          <p:sp>
            <p:nvSpPr>
              <p:cNvPr id="114" name="Rectangle 113">
                <a:extLst>
                  <a:ext uri="{FF2B5EF4-FFF2-40B4-BE49-F238E27FC236}">
                    <a16:creationId xmlns:a16="http://schemas.microsoft.com/office/drawing/2014/main" id="{6105AA65-4437-4A51-9F46-686C463767E2}"/>
                  </a:ext>
                </a:extLst>
              </p:cNvPr>
              <p:cNvSpPr/>
              <p:nvPr/>
            </p:nvSpPr>
            <p:spPr>
              <a:xfrm>
                <a:off x="3773450" y="1863269"/>
                <a:ext cx="1116680" cy="430887"/>
              </a:xfrm>
              <a:prstGeom prst="rect">
                <a:avLst/>
              </a:prstGeom>
            </p:spPr>
            <p:txBody>
              <a:bodyPr wrap="square">
                <a:spAutoFit/>
              </a:bodyPr>
              <a:lstStyle/>
              <a:p>
                <a:pPr lvl="0">
                  <a:defRPr/>
                </a:pPr>
                <a:r>
                  <a:rPr lang="en-US" sz="1100" dirty="0"/>
                  <a:t>Cover your face</a:t>
                </a:r>
              </a:p>
            </p:txBody>
          </p:sp>
          <p:pic>
            <p:nvPicPr>
              <p:cNvPr id="115" name="Picture 114">
                <a:extLst>
                  <a:ext uri="{FF2B5EF4-FFF2-40B4-BE49-F238E27FC236}">
                    <a16:creationId xmlns:a16="http://schemas.microsoft.com/office/drawing/2014/main" id="{2D93FBE5-F5FC-4881-9FB3-C1FBCA531572}"/>
                  </a:ext>
                </a:extLst>
              </p:cNvPr>
              <p:cNvPicPr>
                <a:picLocks noChangeAspect="1"/>
              </p:cNvPicPr>
              <p:nvPr/>
            </p:nvPicPr>
            <p:blipFill>
              <a:blip r:embed="rId15"/>
              <a:stretch>
                <a:fillRect/>
              </a:stretch>
            </p:blipFill>
            <p:spPr>
              <a:xfrm>
                <a:off x="3323890" y="1813864"/>
                <a:ext cx="513098" cy="513474"/>
              </a:xfrm>
              <a:prstGeom prst="rect">
                <a:avLst/>
              </a:prstGeom>
            </p:spPr>
          </p:pic>
        </p:grpSp>
        <p:grpSp>
          <p:nvGrpSpPr>
            <p:cNvPr id="94" name="Group 93">
              <a:extLst>
                <a:ext uri="{FF2B5EF4-FFF2-40B4-BE49-F238E27FC236}">
                  <a16:creationId xmlns:a16="http://schemas.microsoft.com/office/drawing/2014/main" id="{4D3E44DA-59F9-4478-8858-579F9A9968BD}"/>
                </a:ext>
              </a:extLst>
            </p:cNvPr>
            <p:cNvGrpSpPr/>
            <p:nvPr/>
          </p:nvGrpSpPr>
          <p:grpSpPr>
            <a:xfrm>
              <a:off x="5126482" y="1943274"/>
              <a:ext cx="1582168" cy="513474"/>
              <a:chOff x="4975331" y="1860247"/>
              <a:chExt cx="1582168" cy="513474"/>
            </a:xfrm>
          </p:grpSpPr>
          <p:sp>
            <p:nvSpPr>
              <p:cNvPr id="112" name="Rectangle 111">
                <a:extLst>
                  <a:ext uri="{FF2B5EF4-FFF2-40B4-BE49-F238E27FC236}">
                    <a16:creationId xmlns:a16="http://schemas.microsoft.com/office/drawing/2014/main" id="{CFBA1B89-DF87-4C0F-BE8D-DBE27B5F6C55}"/>
                  </a:ext>
                </a:extLst>
              </p:cNvPr>
              <p:cNvSpPr/>
              <p:nvPr/>
            </p:nvSpPr>
            <p:spPr>
              <a:xfrm>
                <a:off x="5440819" y="1901541"/>
                <a:ext cx="1116680" cy="430887"/>
              </a:xfrm>
              <a:prstGeom prst="rect">
                <a:avLst/>
              </a:prstGeom>
            </p:spPr>
            <p:txBody>
              <a:bodyPr wrap="square">
                <a:spAutoFit/>
              </a:bodyPr>
              <a:lstStyle/>
              <a:p>
                <a:pPr lvl="0">
                  <a:defRPr/>
                </a:pPr>
                <a:r>
                  <a:rPr lang="en-US" sz="1100" dirty="0"/>
                  <a:t>Wash your hands</a:t>
                </a:r>
              </a:p>
            </p:txBody>
          </p:sp>
          <p:pic>
            <p:nvPicPr>
              <p:cNvPr id="113" name="Picture 112">
                <a:extLst>
                  <a:ext uri="{FF2B5EF4-FFF2-40B4-BE49-F238E27FC236}">
                    <a16:creationId xmlns:a16="http://schemas.microsoft.com/office/drawing/2014/main" id="{5CAC0A2A-0044-43DD-AFD1-C1BAF4009753}"/>
                  </a:ext>
                </a:extLst>
              </p:cNvPr>
              <p:cNvPicPr>
                <a:picLocks noChangeAspect="1"/>
              </p:cNvPicPr>
              <p:nvPr/>
            </p:nvPicPr>
            <p:blipFill>
              <a:blip r:embed="rId16"/>
              <a:stretch>
                <a:fillRect/>
              </a:stretch>
            </p:blipFill>
            <p:spPr>
              <a:xfrm>
                <a:off x="4975331" y="1860247"/>
                <a:ext cx="513098" cy="513474"/>
              </a:xfrm>
              <a:prstGeom prst="rect">
                <a:avLst/>
              </a:prstGeom>
            </p:spPr>
          </p:pic>
        </p:grpSp>
        <p:grpSp>
          <p:nvGrpSpPr>
            <p:cNvPr id="95" name="Group 94">
              <a:extLst>
                <a:ext uri="{FF2B5EF4-FFF2-40B4-BE49-F238E27FC236}">
                  <a16:creationId xmlns:a16="http://schemas.microsoft.com/office/drawing/2014/main" id="{5E3E4081-8F66-4D9B-A710-03E92C95CA9D}"/>
                </a:ext>
              </a:extLst>
            </p:cNvPr>
            <p:cNvGrpSpPr/>
            <p:nvPr/>
          </p:nvGrpSpPr>
          <p:grpSpPr>
            <a:xfrm>
              <a:off x="6638378" y="1838041"/>
              <a:ext cx="1811279" cy="723940"/>
              <a:chOff x="6442514" y="1787193"/>
              <a:chExt cx="1811279" cy="723940"/>
            </a:xfrm>
          </p:grpSpPr>
          <p:sp>
            <p:nvSpPr>
              <p:cNvPr id="110" name="Rectangle 109">
                <a:extLst>
                  <a:ext uri="{FF2B5EF4-FFF2-40B4-BE49-F238E27FC236}">
                    <a16:creationId xmlns:a16="http://schemas.microsoft.com/office/drawing/2014/main" id="{8773B0EA-70A1-488B-842E-5EF090640A16}"/>
                  </a:ext>
                </a:extLst>
              </p:cNvPr>
              <p:cNvSpPr/>
              <p:nvPr/>
            </p:nvSpPr>
            <p:spPr>
              <a:xfrm>
                <a:off x="7137113" y="1922405"/>
                <a:ext cx="1116680" cy="430887"/>
              </a:xfrm>
              <a:prstGeom prst="rect">
                <a:avLst/>
              </a:prstGeom>
            </p:spPr>
            <p:txBody>
              <a:bodyPr wrap="square">
                <a:spAutoFit/>
              </a:bodyPr>
              <a:lstStyle/>
              <a:p>
                <a:pPr lvl="0">
                  <a:defRPr/>
                </a:pPr>
                <a:r>
                  <a:rPr lang="en-US" sz="1100" dirty="0"/>
                  <a:t>Socially distance</a:t>
                </a:r>
              </a:p>
            </p:txBody>
          </p:sp>
          <p:pic>
            <p:nvPicPr>
              <p:cNvPr id="111" name="Picture 110">
                <a:extLst>
                  <a:ext uri="{FF2B5EF4-FFF2-40B4-BE49-F238E27FC236}">
                    <a16:creationId xmlns:a16="http://schemas.microsoft.com/office/drawing/2014/main" id="{548519C7-A51F-4FF8-B41B-5217B845B863}"/>
                  </a:ext>
                </a:extLst>
              </p:cNvPr>
              <p:cNvPicPr>
                <a:picLocks noChangeAspect="1"/>
              </p:cNvPicPr>
              <p:nvPr/>
            </p:nvPicPr>
            <p:blipFill>
              <a:blip r:embed="rId17"/>
              <a:stretch>
                <a:fillRect/>
              </a:stretch>
            </p:blipFill>
            <p:spPr>
              <a:xfrm>
                <a:off x="6442514" y="1787193"/>
                <a:ext cx="723409" cy="723940"/>
              </a:xfrm>
              <a:prstGeom prst="rect">
                <a:avLst/>
              </a:prstGeom>
            </p:spPr>
          </p:pic>
        </p:grpSp>
        <p:grpSp>
          <p:nvGrpSpPr>
            <p:cNvPr id="96" name="Group 95">
              <a:extLst>
                <a:ext uri="{FF2B5EF4-FFF2-40B4-BE49-F238E27FC236}">
                  <a16:creationId xmlns:a16="http://schemas.microsoft.com/office/drawing/2014/main" id="{D4E5C4E3-28F3-4C12-A3E6-F4251C0805C6}"/>
                </a:ext>
              </a:extLst>
            </p:cNvPr>
            <p:cNvGrpSpPr/>
            <p:nvPr/>
          </p:nvGrpSpPr>
          <p:grpSpPr>
            <a:xfrm>
              <a:off x="8258086" y="1943274"/>
              <a:ext cx="1533678" cy="513474"/>
              <a:chOff x="8246848" y="1863269"/>
              <a:chExt cx="1533678" cy="513474"/>
            </a:xfrm>
          </p:grpSpPr>
          <p:sp>
            <p:nvSpPr>
              <p:cNvPr id="104" name="Rectangle 103">
                <a:extLst>
                  <a:ext uri="{FF2B5EF4-FFF2-40B4-BE49-F238E27FC236}">
                    <a16:creationId xmlns:a16="http://schemas.microsoft.com/office/drawing/2014/main" id="{A90428F6-AAF0-4F90-968D-87ABFCFC0A61}"/>
                  </a:ext>
                </a:extLst>
              </p:cNvPr>
              <p:cNvSpPr/>
              <p:nvPr/>
            </p:nvSpPr>
            <p:spPr>
              <a:xfrm>
                <a:off x="8663846" y="1910690"/>
                <a:ext cx="1116680" cy="430887"/>
              </a:xfrm>
              <a:prstGeom prst="rect">
                <a:avLst/>
              </a:prstGeom>
            </p:spPr>
            <p:txBody>
              <a:bodyPr wrap="square">
                <a:spAutoFit/>
              </a:bodyPr>
              <a:lstStyle/>
              <a:p>
                <a:pPr lvl="0">
                  <a:defRPr/>
                </a:pPr>
                <a:r>
                  <a:rPr lang="en-US" sz="1100" dirty="0"/>
                  <a:t>Be vigilant for symptoms</a:t>
                </a:r>
              </a:p>
            </p:txBody>
          </p:sp>
          <p:grpSp>
            <p:nvGrpSpPr>
              <p:cNvPr id="105" name="Group 104">
                <a:extLst>
                  <a:ext uri="{FF2B5EF4-FFF2-40B4-BE49-F238E27FC236}">
                    <a16:creationId xmlns:a16="http://schemas.microsoft.com/office/drawing/2014/main" id="{781FB3B4-23FC-4B0C-BC10-67FD281F17B2}"/>
                  </a:ext>
                </a:extLst>
              </p:cNvPr>
              <p:cNvGrpSpPr>
                <a:grpSpLocks noChangeAspect="1"/>
              </p:cNvGrpSpPr>
              <p:nvPr/>
            </p:nvGrpSpPr>
            <p:grpSpPr>
              <a:xfrm>
                <a:off x="8246848" y="1863269"/>
                <a:ext cx="513474" cy="513474"/>
                <a:chOff x="5273675" y="2606675"/>
                <a:chExt cx="1644650" cy="1644650"/>
              </a:xfrm>
            </p:grpSpPr>
            <p:sp>
              <p:nvSpPr>
                <p:cNvPr id="106" name="AutoShape 3">
                  <a:extLst>
                    <a:ext uri="{FF2B5EF4-FFF2-40B4-BE49-F238E27FC236}">
                      <a16:creationId xmlns:a16="http://schemas.microsoft.com/office/drawing/2014/main" id="{E58142CC-0FBD-4E3A-88B5-93343560D5C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522" tIns="29261" rIns="58522" bIns="29261" numCol="1" anchor="t" anchorCtr="0" compatLnSpc="1">
                  <a:prstTxWarp prst="textNoShape">
                    <a:avLst/>
                  </a:prstTxWarp>
                </a:bodyPr>
                <a:lstStyle/>
                <a:p>
                  <a:endParaRPr lang="en-US" sz="1100" dirty="0"/>
                </a:p>
              </p:txBody>
            </p:sp>
            <p:grpSp>
              <p:nvGrpSpPr>
                <p:cNvPr id="107" name="Group 106">
                  <a:extLst>
                    <a:ext uri="{FF2B5EF4-FFF2-40B4-BE49-F238E27FC236}">
                      <a16:creationId xmlns:a16="http://schemas.microsoft.com/office/drawing/2014/main" id="{AEA438B6-B759-4352-9820-A70358FFBAD9}"/>
                    </a:ext>
                  </a:extLst>
                </p:cNvPr>
                <p:cNvGrpSpPr/>
                <p:nvPr/>
              </p:nvGrpSpPr>
              <p:grpSpPr>
                <a:xfrm>
                  <a:off x="5646738" y="2776538"/>
                  <a:ext cx="898525" cy="1304925"/>
                  <a:chOff x="5646738" y="2776538"/>
                  <a:chExt cx="898525" cy="1304925"/>
                </a:xfrm>
              </p:grpSpPr>
              <p:sp>
                <p:nvSpPr>
                  <p:cNvPr id="108" name="Freeform 27">
                    <a:extLst>
                      <a:ext uri="{FF2B5EF4-FFF2-40B4-BE49-F238E27FC236}">
                        <a16:creationId xmlns:a16="http://schemas.microsoft.com/office/drawing/2014/main" id="{9A7FF9FA-5E90-4721-96EC-C2E8578E0349}"/>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noAutofit/>
                  </a:bodyPr>
                  <a:lstStyle/>
                  <a:p>
                    <a:endParaRPr lang="en-US" sz="1100" dirty="0"/>
                  </a:p>
                </p:txBody>
              </p:sp>
              <p:sp>
                <p:nvSpPr>
                  <p:cNvPr id="109" name="Freeform 26">
                    <a:extLst>
                      <a:ext uri="{FF2B5EF4-FFF2-40B4-BE49-F238E27FC236}">
                        <a16:creationId xmlns:a16="http://schemas.microsoft.com/office/drawing/2014/main" id="{3C539D66-C60C-49A7-9CCB-D53CA98FB4B0}"/>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noAutofit/>
                  </a:bodyPr>
                  <a:lstStyle/>
                  <a:p>
                    <a:endParaRPr lang="en-US" sz="1100" dirty="0"/>
                  </a:p>
                </p:txBody>
              </p:sp>
            </p:grpSp>
          </p:grpSp>
        </p:grpSp>
        <p:grpSp>
          <p:nvGrpSpPr>
            <p:cNvPr id="97" name="Group 96">
              <a:extLst>
                <a:ext uri="{FF2B5EF4-FFF2-40B4-BE49-F238E27FC236}">
                  <a16:creationId xmlns:a16="http://schemas.microsoft.com/office/drawing/2014/main" id="{D019AB72-FA83-4235-8345-1E951C0A8AEA}"/>
                </a:ext>
              </a:extLst>
            </p:cNvPr>
            <p:cNvGrpSpPr/>
            <p:nvPr/>
          </p:nvGrpSpPr>
          <p:grpSpPr>
            <a:xfrm>
              <a:off x="9842792" y="1943274"/>
              <a:ext cx="1578544" cy="513474"/>
              <a:chOff x="10030807" y="1904480"/>
              <a:chExt cx="1578544" cy="513474"/>
            </a:xfrm>
          </p:grpSpPr>
          <p:sp>
            <p:nvSpPr>
              <p:cNvPr id="98" name="Rectangle 97">
                <a:extLst>
                  <a:ext uri="{FF2B5EF4-FFF2-40B4-BE49-F238E27FC236}">
                    <a16:creationId xmlns:a16="http://schemas.microsoft.com/office/drawing/2014/main" id="{EB340905-5846-4E3F-94C0-847388E94D58}"/>
                  </a:ext>
                </a:extLst>
              </p:cNvPr>
              <p:cNvSpPr/>
              <p:nvPr/>
            </p:nvSpPr>
            <p:spPr>
              <a:xfrm>
                <a:off x="10492671" y="1945773"/>
                <a:ext cx="1116680" cy="430887"/>
              </a:xfrm>
              <a:prstGeom prst="rect">
                <a:avLst/>
              </a:prstGeom>
            </p:spPr>
            <p:txBody>
              <a:bodyPr wrap="square">
                <a:spAutoFit/>
              </a:bodyPr>
              <a:lstStyle/>
              <a:p>
                <a:pPr lvl="0">
                  <a:defRPr/>
                </a:pPr>
                <a:r>
                  <a:rPr lang="en-US" sz="1100" dirty="0"/>
                  <a:t>Stay home if you feel sick</a:t>
                </a:r>
              </a:p>
            </p:txBody>
          </p:sp>
          <p:grpSp>
            <p:nvGrpSpPr>
              <p:cNvPr id="99" name="Group 98">
                <a:extLst>
                  <a:ext uri="{FF2B5EF4-FFF2-40B4-BE49-F238E27FC236}">
                    <a16:creationId xmlns:a16="http://schemas.microsoft.com/office/drawing/2014/main" id="{785CD8E1-3BF8-41B1-9A28-3F4F44C245C0}"/>
                  </a:ext>
                </a:extLst>
              </p:cNvPr>
              <p:cNvGrpSpPr>
                <a:grpSpLocks noChangeAspect="1"/>
              </p:cNvGrpSpPr>
              <p:nvPr/>
            </p:nvGrpSpPr>
            <p:grpSpPr>
              <a:xfrm>
                <a:off x="10030807" y="1904480"/>
                <a:ext cx="513474" cy="513474"/>
                <a:chOff x="5272088" y="2606675"/>
                <a:chExt cx="1644650" cy="1644650"/>
              </a:xfrm>
            </p:grpSpPr>
            <p:sp>
              <p:nvSpPr>
                <p:cNvPr id="100" name="AutoShape 3">
                  <a:extLst>
                    <a:ext uri="{FF2B5EF4-FFF2-40B4-BE49-F238E27FC236}">
                      <a16:creationId xmlns:a16="http://schemas.microsoft.com/office/drawing/2014/main" id="{850C8442-FD6D-4918-92A2-EFAF404B7296}"/>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522" tIns="29261" rIns="58522" bIns="29261" numCol="1" anchor="t" anchorCtr="0" compatLnSpc="1">
                  <a:prstTxWarp prst="textNoShape">
                    <a:avLst/>
                  </a:prstTxWarp>
                </a:bodyPr>
                <a:lstStyle/>
                <a:p>
                  <a:endParaRPr lang="en-US" sz="1100" dirty="0"/>
                </a:p>
              </p:txBody>
            </p:sp>
            <p:grpSp>
              <p:nvGrpSpPr>
                <p:cNvPr id="101" name="Group 100">
                  <a:extLst>
                    <a:ext uri="{FF2B5EF4-FFF2-40B4-BE49-F238E27FC236}">
                      <a16:creationId xmlns:a16="http://schemas.microsoft.com/office/drawing/2014/main" id="{5E561E70-3F9C-4934-A0ED-E527C6B73F4F}"/>
                    </a:ext>
                  </a:extLst>
                </p:cNvPr>
                <p:cNvGrpSpPr/>
                <p:nvPr/>
              </p:nvGrpSpPr>
              <p:grpSpPr>
                <a:xfrm>
                  <a:off x="5526088" y="2831048"/>
                  <a:ext cx="1135063" cy="1250415"/>
                  <a:chOff x="5526088" y="2831048"/>
                  <a:chExt cx="1135063" cy="1250415"/>
                </a:xfrm>
              </p:grpSpPr>
              <p:sp>
                <p:nvSpPr>
                  <p:cNvPr id="102" name="Freeform 10">
                    <a:extLst>
                      <a:ext uri="{FF2B5EF4-FFF2-40B4-BE49-F238E27FC236}">
                        <a16:creationId xmlns:a16="http://schemas.microsoft.com/office/drawing/2014/main" id="{EC7D7D3B-EF6A-47D8-AAFD-67569822D3F0}"/>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noAutofit/>
                  </a:bodyPr>
                  <a:lstStyle/>
                  <a:p>
                    <a:endParaRPr lang="en-US" sz="1100" dirty="0"/>
                  </a:p>
                </p:txBody>
              </p:sp>
              <p:sp>
                <p:nvSpPr>
                  <p:cNvPr id="103" name="Freeform 11">
                    <a:extLst>
                      <a:ext uri="{FF2B5EF4-FFF2-40B4-BE49-F238E27FC236}">
                        <a16:creationId xmlns:a16="http://schemas.microsoft.com/office/drawing/2014/main" id="{7CBBCAD1-47E6-49D4-85E2-C9C5C0AA5627}"/>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522" tIns="29261" rIns="58522" bIns="29261" numCol="1" anchor="t" anchorCtr="0" compatLnSpc="1">
                    <a:prstTxWarp prst="textNoShape">
                      <a:avLst/>
                    </a:prstTxWarp>
                    <a:noAutofit/>
                  </a:bodyPr>
                  <a:lstStyle/>
                  <a:p>
                    <a:endParaRPr lang="en-US" sz="1100" dirty="0"/>
                  </a:p>
                </p:txBody>
              </p:sp>
            </p:grpSp>
          </p:grpSp>
        </p:grpSp>
      </p:grpSp>
      <p:grpSp>
        <p:nvGrpSpPr>
          <p:cNvPr id="49" name="Group 48">
            <a:extLst>
              <a:ext uri="{FF2B5EF4-FFF2-40B4-BE49-F238E27FC236}">
                <a16:creationId xmlns:a16="http://schemas.microsoft.com/office/drawing/2014/main" id="{94ABEC77-C0D0-42DC-8C8D-925A74CE03B5}"/>
              </a:ext>
            </a:extLst>
          </p:cNvPr>
          <p:cNvGrpSpPr/>
          <p:nvPr/>
        </p:nvGrpSpPr>
        <p:grpSpPr>
          <a:xfrm>
            <a:off x="3308552" y="6282651"/>
            <a:ext cx="8388681" cy="201987"/>
            <a:chOff x="3308552" y="833578"/>
            <a:chExt cx="8388681" cy="201987"/>
          </a:xfrm>
        </p:grpSpPr>
        <p:sp>
          <p:nvSpPr>
            <p:cNvPr id="50" name="Rectangle 49">
              <a:extLst>
                <a:ext uri="{FF2B5EF4-FFF2-40B4-BE49-F238E27FC236}">
                  <a16:creationId xmlns:a16="http://schemas.microsoft.com/office/drawing/2014/main" id="{E4E755E7-FD1B-4C83-8147-C8EFDE111177}"/>
                </a:ext>
              </a:extLst>
            </p:cNvPr>
            <p:cNvSpPr/>
            <p:nvPr/>
          </p:nvSpPr>
          <p:spPr>
            <a:xfrm>
              <a:off x="3308552" y="864481"/>
              <a:ext cx="8373343" cy="166098"/>
            </a:xfrm>
            <a:prstGeom prst="rect">
              <a:avLst/>
            </a:prstGeom>
            <a:gradFill flip="none" rotWithShape="1">
              <a:gsLst>
                <a:gs pos="0">
                  <a:schemeClr val="bg1">
                    <a:lumMod val="95000"/>
                  </a:schemeClr>
                </a:gs>
                <a:gs pos="35000">
                  <a:schemeClr val="bg1">
                    <a:lumMod val="95000"/>
                  </a:schemeClr>
                </a:gs>
                <a:gs pos="100000">
                  <a:schemeClr val="accent5">
                    <a:lumMod val="100000"/>
                  </a:schemeClr>
                </a:gs>
              </a:gsLst>
              <a:path path="circle">
                <a:fillToRect l="100000" b="100000"/>
              </a:path>
              <a:tileRect t="-100000" r="-10000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Degree of certainty given the progression of COVID-19</a:t>
              </a:r>
            </a:p>
          </p:txBody>
        </p:sp>
        <p:sp>
          <p:nvSpPr>
            <p:cNvPr id="51" name="Rectangle 50">
              <a:extLst>
                <a:ext uri="{FF2B5EF4-FFF2-40B4-BE49-F238E27FC236}">
                  <a16:creationId xmlns:a16="http://schemas.microsoft.com/office/drawing/2014/main" id="{4895CCAE-515E-454C-AE0B-8BEB4FE9AD60}"/>
                </a:ext>
              </a:extLst>
            </p:cNvPr>
            <p:cNvSpPr/>
            <p:nvPr/>
          </p:nvSpPr>
          <p:spPr>
            <a:xfrm>
              <a:off x="3323890" y="833578"/>
              <a:ext cx="1231887" cy="20198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FFFFFF"/>
                  </a:solidFill>
                  <a:effectLst/>
                  <a:uLnTx/>
                  <a:uFillTx/>
                  <a:latin typeface="Arial"/>
                  <a:ea typeface="+mn-ea"/>
                  <a:cs typeface="+mn-cs"/>
                </a:rPr>
                <a:t>Most certain</a:t>
              </a:r>
            </a:p>
          </p:txBody>
        </p:sp>
        <p:sp>
          <p:nvSpPr>
            <p:cNvPr id="52" name="Rectangle 51">
              <a:extLst>
                <a:ext uri="{FF2B5EF4-FFF2-40B4-BE49-F238E27FC236}">
                  <a16:creationId xmlns:a16="http://schemas.microsoft.com/office/drawing/2014/main" id="{B67B1662-A453-4353-8E5D-B6434E77D26D}"/>
                </a:ext>
              </a:extLst>
            </p:cNvPr>
            <p:cNvSpPr/>
            <p:nvPr/>
          </p:nvSpPr>
          <p:spPr>
            <a:xfrm>
              <a:off x="10465346" y="833578"/>
              <a:ext cx="1231887" cy="20198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Least certain</a:t>
              </a:r>
            </a:p>
          </p:txBody>
        </p:sp>
      </p:grpSp>
      <p:sp>
        <p:nvSpPr>
          <p:cNvPr id="54" name="Text Placeholder 6">
            <a:extLst>
              <a:ext uri="{FF2B5EF4-FFF2-40B4-BE49-F238E27FC236}">
                <a16:creationId xmlns:a16="http://schemas.microsoft.com/office/drawing/2014/main" id="{F40B9A1B-6E1F-4EFC-A7C6-8A90DA5643C2}"/>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1170919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2511" name="think-cell Slide" r:id="rId13" imgW="286" imgH="286" progId="TCLayout.ActiveDocument.1">
                  <p:embed/>
                </p:oleObj>
              </mc:Choice>
              <mc:Fallback>
                <p:oleObj name="think-cell Slide" r:id="rId13" imgW="286" imgH="286" progId="TCLayout.ActiveDocument.1">
                  <p:embed/>
                  <p:pic>
                    <p:nvPicPr>
                      <p:cNvPr id="5" name="Object 4" hidden="1"/>
                      <p:cNvPicPr/>
                      <p:nvPr/>
                    </p:nvPicPr>
                    <p:blipFill>
                      <a:blip r:embed="rId14"/>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 name="Content Placeholder 2">
            <a:extLst>
              <a:ext uri="{FF2B5EF4-FFF2-40B4-BE49-F238E27FC236}">
                <a16:creationId xmlns:a16="http://schemas.microsoft.com/office/drawing/2014/main" id="{DDBE42F1-D05D-42D4-89B3-4A9FB1AA2E16}"/>
              </a:ext>
            </a:extLst>
          </p:cNvPr>
          <p:cNvSpPr txBox="1">
            <a:spLocks/>
          </p:cNvSpPr>
          <p:nvPr/>
        </p:nvSpPr>
        <p:spPr>
          <a:xfrm>
            <a:off x="2267339" y="22580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MASSACHUSETTS IN PHASES </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graphicFrame>
        <p:nvGraphicFramePr>
          <p:cNvPr id="26" name="Table 25">
            <a:extLst>
              <a:ext uri="{FF2B5EF4-FFF2-40B4-BE49-F238E27FC236}">
                <a16:creationId xmlns:a16="http://schemas.microsoft.com/office/drawing/2014/main" id="{E855E04A-F501-4A55-93B0-C7C91461574C}"/>
              </a:ext>
            </a:extLst>
          </p:cNvPr>
          <p:cNvGraphicFramePr>
            <a:graphicFrameLocks noGrp="1"/>
          </p:cNvGraphicFramePr>
          <p:nvPr>
            <p:extLst>
              <p:ext uri="{D42A27DB-BD31-4B8C-83A1-F6EECF244321}">
                <p14:modId xmlns:p14="http://schemas.microsoft.com/office/powerpoint/2010/main" val="1848113786"/>
              </p:ext>
            </p:extLst>
          </p:nvPr>
        </p:nvGraphicFramePr>
        <p:xfrm>
          <a:off x="2230012" y="1481950"/>
          <a:ext cx="9467221" cy="4577979"/>
        </p:xfrm>
        <a:graphic>
          <a:graphicData uri="http://schemas.openxmlformats.org/drawingml/2006/table">
            <a:tbl>
              <a:tblPr firstRow="1" bandRow="1">
                <a:tableStyleId>{5C22544A-7EE6-4342-B048-85BDC9FD1C3A}</a:tableStyleId>
              </a:tblPr>
              <a:tblGrid>
                <a:gridCol w="1088991">
                  <a:extLst>
                    <a:ext uri="{9D8B030D-6E8A-4147-A177-3AD203B41FA5}">
                      <a16:colId xmlns:a16="http://schemas.microsoft.com/office/drawing/2014/main" val="1375814578"/>
                    </a:ext>
                  </a:extLst>
                </a:gridCol>
                <a:gridCol w="1675646">
                  <a:extLst>
                    <a:ext uri="{9D8B030D-6E8A-4147-A177-3AD203B41FA5}">
                      <a16:colId xmlns:a16="http://schemas.microsoft.com/office/drawing/2014/main" val="993950823"/>
                    </a:ext>
                  </a:extLst>
                </a:gridCol>
                <a:gridCol w="1675646">
                  <a:extLst>
                    <a:ext uri="{9D8B030D-6E8A-4147-A177-3AD203B41FA5}">
                      <a16:colId xmlns:a16="http://schemas.microsoft.com/office/drawing/2014/main" val="170821889"/>
                    </a:ext>
                  </a:extLst>
                </a:gridCol>
                <a:gridCol w="1675646">
                  <a:extLst>
                    <a:ext uri="{9D8B030D-6E8A-4147-A177-3AD203B41FA5}">
                      <a16:colId xmlns:a16="http://schemas.microsoft.com/office/drawing/2014/main" val="1607718187"/>
                    </a:ext>
                  </a:extLst>
                </a:gridCol>
                <a:gridCol w="1675646">
                  <a:extLst>
                    <a:ext uri="{9D8B030D-6E8A-4147-A177-3AD203B41FA5}">
                      <a16:colId xmlns:a16="http://schemas.microsoft.com/office/drawing/2014/main" val="19674102"/>
                    </a:ext>
                  </a:extLst>
                </a:gridCol>
                <a:gridCol w="1675646">
                  <a:extLst>
                    <a:ext uri="{9D8B030D-6E8A-4147-A177-3AD203B41FA5}">
                      <a16:colId xmlns:a16="http://schemas.microsoft.com/office/drawing/2014/main" val="1044933645"/>
                    </a:ext>
                  </a:extLst>
                </a:gridCol>
              </a:tblGrid>
              <a:tr h="830715">
                <a:tc>
                  <a:txBody>
                    <a:bodyPr/>
                    <a:lstStyle/>
                    <a:p>
                      <a:r>
                        <a:rPr lang="en-US" sz="1200" b="1" dirty="0">
                          <a:solidFill>
                            <a:srgbClr val="000000"/>
                          </a:solidFill>
                        </a:rPr>
                        <a:t>Worship</a:t>
                      </a:r>
                      <a:endParaRPr lang="en-US" sz="1400" b="1" baseline="0" dirty="0">
                        <a:solidFill>
                          <a:srgbClr val="000000"/>
                        </a:solidFill>
                      </a:endParaRPr>
                    </a:p>
                  </a:txBody>
                  <a:tcPr marL="0" marR="45720">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100" b="0" i="0" u="none" kern="1200" spc="0" dirty="0">
                          <a:solidFill>
                            <a:schemeClr val="tx1">
                              <a:lumMod val="100000"/>
                            </a:schemeClr>
                          </a:solidFill>
                          <a:latin typeface="+mj-lt"/>
                        </a:rPr>
                        <a:t>Gathering restrictions</a:t>
                      </a:r>
                    </a:p>
                  </a:txBody>
                  <a:tcPr marL="4572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100" b="0" i="0" u="none" kern="1200" spc="0" dirty="0">
                          <a:solidFill>
                            <a:schemeClr val="tx1">
                              <a:lumMod val="100000"/>
                            </a:schemeClr>
                          </a:solidFill>
                          <a:latin typeface="+mj-lt"/>
                          <a:ea typeface="+mn-ea"/>
                          <a:cs typeface="+mn-cs"/>
                        </a:rPr>
                        <a:t>On </a:t>
                      </a:r>
                      <a:r>
                        <a:rPr lang="en-US" sz="1100" b="1" i="0" u="none" kern="1200" spc="0" dirty="0">
                          <a:solidFill>
                            <a:schemeClr val="tx1">
                              <a:lumMod val="100000"/>
                            </a:schemeClr>
                          </a:solidFill>
                          <a:latin typeface="+mj-lt"/>
                          <a:ea typeface="+mn-ea"/>
                          <a:cs typeface="+mn-cs"/>
                        </a:rPr>
                        <a:t>May 18</a:t>
                      </a:r>
                      <a:r>
                        <a:rPr lang="en-US" sz="1100" b="0" i="0" u="none" kern="1200" spc="0" dirty="0">
                          <a:solidFill>
                            <a:schemeClr val="tx1">
                              <a:lumMod val="100000"/>
                            </a:schemeClr>
                          </a:solidFill>
                          <a:latin typeface="+mj-lt"/>
                          <a:ea typeface="+mn-ea"/>
                          <a:cs typeface="+mn-cs"/>
                        </a:rPr>
                        <a:t> open with guidelines, outdoor</a:t>
                      </a:r>
                      <a:r>
                        <a:rPr lang="en-US" sz="1100" b="0" i="0" u="none" kern="1200" spc="0" baseline="0" dirty="0">
                          <a:solidFill>
                            <a:schemeClr val="tx1">
                              <a:lumMod val="100000"/>
                            </a:schemeClr>
                          </a:solidFill>
                          <a:latin typeface="+mj-lt"/>
                          <a:ea typeface="+mn-ea"/>
                          <a:cs typeface="+mn-cs"/>
                        </a:rPr>
                        <a:t> services are encouraged</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lumMod val="100000"/>
                            </a:schemeClr>
                          </a:solidFill>
                          <a:effectLst/>
                          <a:uLnTx/>
                          <a:uFillTx/>
                          <a:latin typeface="+mj-lt"/>
                          <a:ea typeface="+mn-ea"/>
                          <a:cs typeface="+mn-cs"/>
                        </a:rPr>
                        <a:t>Open with updated guidelines, outdoor services are encouraged</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lumMod val="100000"/>
                            </a:schemeClr>
                          </a:solidFill>
                          <a:effectLst/>
                          <a:uLnTx/>
                          <a:uFillTx/>
                          <a:latin typeface="+mj-lt"/>
                          <a:ea typeface="+mn-ea"/>
                          <a:cs typeface="+mn-cs"/>
                        </a:rPr>
                        <a:t>Open with updated guidelines, outdoor services are encouraged</a:t>
                      </a:r>
                    </a:p>
                  </a:txBody>
                  <a:tcPr marL="4572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lumMod val="100000"/>
                            </a:schemeClr>
                          </a:solidFill>
                          <a:effectLst/>
                          <a:uLnTx/>
                          <a:uFillTx/>
                          <a:latin typeface="+mj-lt"/>
                          <a:ea typeface="+mn-ea"/>
                          <a:cs typeface="+mn-cs"/>
                        </a:rPr>
                        <a:t>Full resumption of activity in the "new normal"</a:t>
                      </a:r>
                    </a:p>
                  </a:txBody>
                  <a:tcPr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00114"/>
                  </a:ext>
                </a:extLst>
              </a:tr>
              <a:tr h="614837">
                <a:tc rowSpan="4">
                  <a:txBody>
                    <a:bodyPr/>
                    <a:lstStyle/>
                    <a:p>
                      <a:pPr marL="0" lvl="0" indent="0" algn="l" defTabSz="914400" rtl="0" eaLnBrk="1" latinLnBrk="0" hangingPunct="1">
                        <a:lnSpc>
                          <a:spcPct val="100000"/>
                        </a:lnSpc>
                        <a:spcBef>
                          <a:spcPts val="0"/>
                        </a:spcBef>
                        <a:spcAft>
                          <a:spcPts val="0"/>
                        </a:spcAft>
                        <a:buClrTx/>
                        <a:buSzPct val="100000"/>
                        <a:buFont typeface="Trebuchet MS" panose="020B0603020202020204" pitchFamily="34" charset="0"/>
                        <a:buChar char="​"/>
                      </a:pPr>
                      <a:r>
                        <a:rPr lang="en-US" sz="1200" b="1" i="0" u="none" kern="1200" spc="0" dirty="0">
                          <a:solidFill>
                            <a:schemeClr val="tx1">
                              <a:lumMod val="100000"/>
                            </a:schemeClr>
                          </a:solidFill>
                          <a:latin typeface="+mj-lt"/>
                        </a:rPr>
                        <a:t>Business</a:t>
                      </a:r>
                      <a:endParaRPr lang="en-US" sz="1100" b="1" i="0" u="none" kern="1200" spc="0" dirty="0">
                        <a:solidFill>
                          <a:schemeClr val="tx1">
                            <a:lumMod val="100000"/>
                          </a:schemeClr>
                        </a:solidFill>
                        <a:latin typeface="+mj-lt"/>
                      </a:endParaRP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lumMod val="100000"/>
                            </a:schemeClr>
                          </a:solidFill>
                          <a:effectLst/>
                          <a:uLnTx/>
                          <a:uFillTx/>
                          <a:latin typeface="+mj-lt"/>
                          <a:ea typeface="+mn-ea"/>
                          <a:cs typeface="+mn-cs"/>
                        </a:rPr>
                        <a:t>Essential businesses only</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chemeClr val="tx1">
                            <a:lumMod val="100000"/>
                          </a:schemeClr>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000" b="0" i="0" u="none" strike="noStrike" kern="1200" cap="none" spc="0" normalizeH="0" baseline="0" noProof="0" dirty="0">
                          <a:ln>
                            <a:noFill/>
                          </a:ln>
                          <a:solidFill>
                            <a:schemeClr val="tx1">
                              <a:lumMod val="100000"/>
                            </a:schemeClr>
                          </a:solidFill>
                          <a:effectLst/>
                          <a:uLnTx/>
                          <a:uFillTx/>
                          <a:latin typeface="+mj-lt"/>
                          <a:ea typeface="+mn-ea"/>
                          <a:cs typeface="+mn-cs"/>
                        </a:rPr>
                        <a:t>(Remain open across all phases with guidelines)</a:t>
                      </a:r>
                    </a:p>
                  </a:txBody>
                  <a:tcPr marL="4572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None/>
                        <a:tabLst/>
                        <a:defRPr/>
                      </a:pPr>
                      <a:r>
                        <a:rPr lang="en-US" sz="1100" b="0" i="0" u="none" kern="1200" spc="0" dirty="0">
                          <a:solidFill>
                            <a:schemeClr val="tx1">
                              <a:lumMod val="100000"/>
                            </a:schemeClr>
                          </a:solidFill>
                          <a:latin typeface="+mj-lt"/>
                          <a:ea typeface="+mn-ea"/>
                          <a:cs typeface="+mn-cs"/>
                        </a:rPr>
                        <a:t>With restrictions, some capacity limitations, staggered start: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lvl="1" indent="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None/>
                        <a:tabLst/>
                        <a:defRPr/>
                      </a:pPr>
                      <a:r>
                        <a:rPr lang="en-US" sz="1100" b="0" i="0" u="none" kern="1200" spc="0" dirty="0">
                          <a:solidFill>
                            <a:schemeClr val="tx1"/>
                          </a:solidFill>
                          <a:latin typeface="+mj-lt"/>
                          <a:ea typeface="+mn-ea"/>
                          <a:cs typeface="+mn-cs"/>
                        </a:rPr>
                        <a:t>Potentially updated guidance for Phase 1 businesses</a:t>
                      </a:r>
                    </a:p>
                    <a:p>
                      <a:pPr marL="0" marR="0" lvl="1" indent="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None/>
                        <a:tabLst/>
                        <a:defRPr/>
                      </a:pPr>
                      <a:r>
                        <a:rPr lang="en-US" sz="1100" b="0" i="0" u="none" kern="1200" spc="0" dirty="0">
                          <a:solidFill>
                            <a:schemeClr val="tx1">
                              <a:lumMod val="100000"/>
                            </a:schemeClr>
                          </a:solidFill>
                          <a:latin typeface="+mj-lt"/>
                          <a:ea typeface="+mn-ea"/>
                          <a:cs typeface="+mn-cs"/>
                        </a:rPr>
                        <a:t>With restrictions and some capacity limitations:</a:t>
                      </a:r>
                    </a:p>
                    <a:p>
                      <a:pPr marL="168275" marR="0" lvl="1" indent="-112713" algn="l" defTabSz="914400" rtl="0" eaLnBrk="1" fontAlgn="auto" latinLnBrk="0" hangingPunct="1">
                        <a:lnSpc>
                          <a:spcPct val="100000"/>
                        </a:lnSpc>
                        <a:spcBef>
                          <a:spcPts val="0"/>
                        </a:spcBef>
                        <a:spcAft>
                          <a:spcPts val="60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Retail</a:t>
                      </a:r>
                    </a:p>
                    <a:p>
                      <a:pPr marL="168275" marR="0" lvl="1" indent="-112713" algn="l" defTabSz="914400" rtl="0" eaLnBrk="1" fontAlgn="auto" latinLnBrk="0" hangingPunct="1">
                        <a:lnSpc>
                          <a:spcPct val="100000"/>
                        </a:lnSpc>
                        <a:spcBef>
                          <a:spcPts val="0"/>
                        </a:spcBef>
                        <a:spcAft>
                          <a:spcPts val="60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Restaurants*</a:t>
                      </a:r>
                    </a:p>
                    <a:p>
                      <a:pPr marL="168275" marR="0" lvl="1" indent="-112713" algn="l" defTabSz="914400" rtl="0" eaLnBrk="1" fontAlgn="auto" latinLnBrk="0" hangingPunct="1">
                        <a:lnSpc>
                          <a:spcPct val="100000"/>
                        </a:lnSpc>
                        <a:spcBef>
                          <a:spcPts val="0"/>
                        </a:spcBef>
                        <a:spcAft>
                          <a:spcPts val="60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Lodging*</a:t>
                      </a:r>
                    </a:p>
                    <a:p>
                      <a:pPr marL="168275" marR="0" lvl="1" indent="-112713" algn="l" defTabSz="914400" rtl="0" eaLnBrk="1" fontAlgn="auto" latinLnBrk="0" hangingPunct="1">
                        <a:lnSpc>
                          <a:spcPct val="100000"/>
                        </a:lnSpc>
                        <a:spcBef>
                          <a:spcPts val="0"/>
                        </a:spcBef>
                        <a:spcAft>
                          <a:spcPts val="20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Additional</a:t>
                      </a:r>
                      <a:r>
                        <a:rPr lang="en-US" sz="1100" b="0" i="0" u="none" kern="1200" spc="0" baseline="0" dirty="0">
                          <a:solidFill>
                            <a:srgbClr val="000000">
                              <a:lumMod val="100000"/>
                            </a:srgbClr>
                          </a:solidFill>
                          <a:latin typeface="+mj-lt"/>
                          <a:ea typeface="+mn-ea"/>
                          <a:cs typeface="+mn-cs"/>
                        </a:rPr>
                        <a:t> </a:t>
                      </a:r>
                      <a:r>
                        <a:rPr lang="en-US" sz="1100" b="0" i="0" u="none" kern="1200" spc="0" dirty="0">
                          <a:solidFill>
                            <a:srgbClr val="000000">
                              <a:lumMod val="100000"/>
                            </a:srgbClr>
                          </a:solidFill>
                          <a:latin typeface="+mj-lt"/>
                          <a:ea typeface="+mn-ea"/>
                          <a:cs typeface="+mn-cs"/>
                        </a:rPr>
                        <a:t>Personal Services</a:t>
                      </a:r>
                    </a:p>
                    <a:p>
                      <a:pPr marL="288925" marR="0" lvl="2" indent="-12065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e.g., Nail</a:t>
                      </a:r>
                      <a:r>
                        <a:rPr lang="en-US" sz="1100" b="0" i="0" u="none" kern="1200" spc="0" baseline="0" dirty="0">
                          <a:solidFill>
                            <a:srgbClr val="000000">
                              <a:lumMod val="100000"/>
                            </a:srgbClr>
                          </a:solidFill>
                          <a:latin typeface="+mj-lt"/>
                          <a:ea typeface="+mn-ea"/>
                          <a:cs typeface="+mn-cs"/>
                        </a:rPr>
                        <a:t> salons </a:t>
                      </a:r>
                    </a:p>
                    <a:p>
                      <a:pPr marL="288925" marR="0" lvl="2" indent="-12065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e.g., </a:t>
                      </a:r>
                      <a:r>
                        <a:rPr lang="en-US" sz="1100" b="0" i="0" u="none" kern="1200" spc="0" baseline="0" dirty="0">
                          <a:solidFill>
                            <a:srgbClr val="000000">
                              <a:lumMod val="100000"/>
                            </a:srgbClr>
                          </a:solidFill>
                          <a:latin typeface="+mj-lt"/>
                          <a:ea typeface="+mn-ea"/>
                          <a:cs typeface="+mn-cs"/>
                        </a:rPr>
                        <a:t>Day spas </a:t>
                      </a:r>
                    </a:p>
                    <a:p>
                      <a:pPr marL="388800" marR="0" lvl="2"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lang="en-US" sz="1100" b="0" i="0" u="none" kern="1200" spc="0" baseline="0" dirty="0">
                        <a:solidFill>
                          <a:srgbClr val="000000">
                            <a:lumMod val="100000"/>
                          </a:srgbClr>
                        </a:solidFill>
                        <a:latin typeface="+mj-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rowSpan="4">
                  <a:txBody>
                    <a:bodyPr/>
                    <a:lstStyle/>
                    <a:p>
                      <a:pPr marL="0" marR="0" lvl="1" indent="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None/>
                        <a:tabLst/>
                        <a:defRPr/>
                      </a:pPr>
                      <a:r>
                        <a:rPr lang="en-US" sz="1100" b="0" i="0" u="none" kern="1200" spc="0" dirty="0">
                          <a:solidFill>
                            <a:schemeClr val="tx1"/>
                          </a:solidFill>
                          <a:latin typeface="+mj-lt"/>
                          <a:ea typeface="+mn-ea"/>
                          <a:cs typeface="+mn-cs"/>
                        </a:rPr>
                        <a:t>Potentially updated guidance for Phase </a:t>
                      </a:r>
                      <a:br>
                        <a:rPr lang="en-US" sz="1100" b="0" i="0" u="none" kern="1200" spc="0" dirty="0">
                          <a:solidFill>
                            <a:schemeClr val="tx1"/>
                          </a:solidFill>
                          <a:latin typeface="+mj-lt"/>
                          <a:ea typeface="+mn-ea"/>
                          <a:cs typeface="+mn-cs"/>
                        </a:rPr>
                      </a:br>
                      <a:r>
                        <a:rPr lang="en-US" sz="1100" b="0" i="0" u="none" kern="1200" spc="0" dirty="0">
                          <a:solidFill>
                            <a:schemeClr val="tx1"/>
                          </a:solidFill>
                          <a:latin typeface="+mj-lt"/>
                          <a:ea typeface="+mn-ea"/>
                          <a:cs typeface="+mn-cs"/>
                        </a:rPr>
                        <a:t>1 &amp; 2 businesses</a:t>
                      </a:r>
                    </a:p>
                    <a:p>
                      <a:pPr marL="0" marR="0" lvl="1" indent="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None/>
                        <a:tabLst/>
                        <a:defRPr/>
                      </a:pPr>
                      <a:r>
                        <a:rPr lang="en-US" sz="1100" b="0" i="0" u="none" kern="1200" spc="0" dirty="0">
                          <a:solidFill>
                            <a:schemeClr val="tx1">
                              <a:lumMod val="100000"/>
                            </a:schemeClr>
                          </a:solidFill>
                          <a:latin typeface="+mj-lt"/>
                          <a:ea typeface="+mn-ea"/>
                          <a:cs typeface="+mn-cs"/>
                        </a:rPr>
                        <a:t>With restrictions and some capacity limitations:</a:t>
                      </a:r>
                    </a:p>
                    <a:p>
                      <a:pPr marL="168275" marR="0" lvl="1" indent="-112713"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Char char="•"/>
                        <a:tabLst/>
                        <a:defRPr/>
                      </a:pPr>
                      <a:r>
                        <a:rPr lang="en-US" sz="1100" b="0" i="0" u="none" kern="1200" spc="0" dirty="0">
                          <a:solidFill>
                            <a:schemeClr val="tx1">
                              <a:lumMod val="100000"/>
                            </a:schemeClr>
                          </a:solidFill>
                          <a:latin typeface="+mj-lt"/>
                          <a:ea typeface="+mn-ea"/>
                          <a:cs typeface="+mn-cs"/>
                        </a:rPr>
                        <a:t>Bars</a:t>
                      </a:r>
                    </a:p>
                    <a:p>
                      <a:pPr marL="168275" marR="0" lvl="1" indent="-112713" algn="l" defTabSz="914400" rtl="0" eaLnBrk="1" fontAlgn="auto" latinLnBrk="0" hangingPunct="1">
                        <a:lnSpc>
                          <a:spcPct val="100000"/>
                        </a:lnSpc>
                        <a:spcBef>
                          <a:spcPts val="0"/>
                        </a:spcBef>
                        <a:spcAft>
                          <a:spcPts val="200"/>
                        </a:spcAft>
                        <a:buClr>
                          <a:schemeClr val="tx2">
                            <a:lumMod val="100000"/>
                          </a:schemeClr>
                        </a:buClr>
                        <a:buSzPct val="100000"/>
                        <a:buFont typeface="Trebuchet MS" panose="020B0603020202020204" pitchFamily="34" charset="0"/>
                        <a:buChar char="•"/>
                        <a:tabLst/>
                        <a:defRPr/>
                      </a:pPr>
                      <a:r>
                        <a:rPr lang="en-US" sz="1100" b="0" i="0" u="none" kern="1200" spc="0" dirty="0">
                          <a:solidFill>
                            <a:srgbClr val="000000"/>
                          </a:solidFill>
                          <a:latin typeface="+mj-lt"/>
                          <a:ea typeface="+mn-ea"/>
                          <a:cs typeface="+mn-cs"/>
                        </a:rPr>
                        <a:t>Arts &amp; Entertainment</a:t>
                      </a:r>
                    </a:p>
                    <a:p>
                      <a:pPr marL="288925" marR="0" lvl="2" indent="-12065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100" b="0" i="0" u="none" kern="1200" spc="0" dirty="0">
                          <a:solidFill>
                            <a:schemeClr val="tx1">
                              <a:lumMod val="100000"/>
                            </a:schemeClr>
                          </a:solidFill>
                          <a:latin typeface="+mj-lt"/>
                          <a:ea typeface="+mn-ea"/>
                          <a:cs typeface="+mn-cs"/>
                        </a:rPr>
                        <a:t>e.g., Casinos</a:t>
                      </a:r>
                      <a:r>
                        <a:rPr lang="en-US" sz="1100" b="0" i="0" u="none" kern="1200" spc="0" baseline="0" dirty="0">
                          <a:solidFill>
                            <a:schemeClr val="tx1">
                              <a:lumMod val="100000"/>
                            </a:schemeClr>
                          </a:solidFill>
                          <a:latin typeface="+mj-lt"/>
                          <a:ea typeface="+mn-ea"/>
                          <a:cs typeface="+mn-cs"/>
                        </a:rPr>
                        <a:t> </a:t>
                      </a:r>
                    </a:p>
                    <a:p>
                      <a:pPr marL="288925" marR="0" lvl="2" indent="-120650" algn="l" defTabSz="914400" rtl="0" eaLnBrk="1" fontAlgn="auto" latinLnBrk="0" hangingPunct="1">
                        <a:lnSpc>
                          <a:spcPct val="100000"/>
                        </a:lnSpc>
                        <a:spcBef>
                          <a:spcPts val="0"/>
                        </a:spcBef>
                        <a:spcAft>
                          <a:spcPts val="0"/>
                        </a:spcAft>
                        <a:buClr>
                          <a:schemeClr val="tx2">
                            <a:lumMod val="100000"/>
                          </a:schemeClr>
                        </a:buClr>
                        <a:buSzPct val="100000"/>
                        <a:buFont typeface="Trebuchet MS" panose="020B0603020202020204" pitchFamily="34" charset="0"/>
                        <a:buChar char="–"/>
                        <a:tabLst/>
                        <a:defRPr/>
                      </a:pPr>
                      <a:r>
                        <a:rPr lang="en-US" sz="1100" b="0" i="0" u="none" kern="1200" spc="0" dirty="0">
                          <a:solidFill>
                            <a:schemeClr val="tx1">
                              <a:lumMod val="100000"/>
                            </a:schemeClr>
                          </a:solidFill>
                          <a:latin typeface="+mj-lt"/>
                          <a:ea typeface="+mn-ea"/>
                          <a:cs typeface="+mn-cs"/>
                        </a:rPr>
                        <a:t>e.g., </a:t>
                      </a:r>
                      <a:r>
                        <a:rPr lang="en-US" sz="1100" b="0" i="0" u="none" kern="1200" spc="0" baseline="0" dirty="0">
                          <a:solidFill>
                            <a:schemeClr val="tx1">
                              <a:lumMod val="100000"/>
                            </a:schemeClr>
                          </a:solidFill>
                          <a:latin typeface="+mj-lt"/>
                          <a:ea typeface="+mn-ea"/>
                          <a:cs typeface="+mn-cs"/>
                        </a:rPr>
                        <a:t>Fitness, gyms </a:t>
                      </a:r>
                    </a:p>
                    <a:p>
                      <a:pPr marL="288925" marR="0" lvl="2" indent="-120650" algn="l" defTabSz="914400" rtl="0" eaLnBrk="1" fontAlgn="auto" latinLnBrk="0" hangingPunct="1">
                        <a:lnSpc>
                          <a:spcPct val="100000"/>
                        </a:lnSpc>
                        <a:spcBef>
                          <a:spcPts val="0"/>
                        </a:spcBef>
                        <a:spcAft>
                          <a:spcPts val="600"/>
                        </a:spcAft>
                        <a:buClr>
                          <a:schemeClr val="tx2">
                            <a:lumMod val="100000"/>
                          </a:schemeClr>
                        </a:buClr>
                        <a:buSzPct val="100000"/>
                        <a:buFont typeface="Trebuchet MS" panose="020B0603020202020204" pitchFamily="34" charset="0"/>
                        <a:buChar char="–"/>
                        <a:tabLst/>
                        <a:defRPr/>
                      </a:pPr>
                      <a:r>
                        <a:rPr lang="en-US" sz="1100" b="0" i="0" u="none" kern="1200" spc="0" dirty="0">
                          <a:solidFill>
                            <a:schemeClr val="tx1">
                              <a:lumMod val="100000"/>
                            </a:schemeClr>
                          </a:solidFill>
                          <a:latin typeface="+mj-lt"/>
                          <a:ea typeface="+mn-ea"/>
                          <a:cs typeface="+mn-cs"/>
                        </a:rPr>
                        <a:t>e.g., Museums</a:t>
                      </a:r>
                    </a:p>
                    <a:p>
                      <a:pPr marL="168275" marR="0" lvl="1" indent="-112713" algn="l" defTabSz="914400" rtl="0" eaLnBrk="1" fontAlgn="auto" latinLnBrk="0" hangingPunct="1">
                        <a:lnSpc>
                          <a:spcPct val="100000"/>
                        </a:lnSpc>
                        <a:spcBef>
                          <a:spcPts val="0"/>
                        </a:spcBef>
                        <a:spcAft>
                          <a:spcPts val="200"/>
                        </a:spcAft>
                        <a:buClr>
                          <a:schemeClr val="tx2">
                            <a:lumMod val="100000"/>
                          </a:schemeClr>
                        </a:buClr>
                        <a:buSzPct val="100000"/>
                        <a:buFont typeface="Trebuchet MS" panose="020B0603020202020204" pitchFamily="34" charset="0"/>
                        <a:buChar char="•"/>
                        <a:tabLst/>
                        <a:defRPr/>
                      </a:pPr>
                      <a:r>
                        <a:rPr lang="en-US" sz="1100" b="0" i="0" u="none" kern="1200" spc="0" dirty="0">
                          <a:solidFill>
                            <a:srgbClr val="000000"/>
                          </a:solidFill>
                          <a:latin typeface="+mj-lt"/>
                          <a:ea typeface="+mn-ea"/>
                          <a:cs typeface="+mn-cs"/>
                        </a:rPr>
                        <a:t>All other business activities resume except for nightclubs and large venues</a:t>
                      </a:r>
                    </a:p>
                  </a:txBody>
                  <a:tcPr marL="4572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lumMod val="100000"/>
                            </a:schemeClr>
                          </a:solidFill>
                          <a:effectLst/>
                          <a:uLnTx/>
                          <a:uFillTx/>
                          <a:latin typeface="+mj-lt"/>
                          <a:ea typeface="+mn-ea"/>
                          <a:cs typeface="+mn-cs"/>
                        </a:rPr>
                        <a:t>Full resumption of activity (e.g., large venues and night clubs)</a:t>
                      </a:r>
                    </a:p>
                  </a:txBody>
                  <a:tcPr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248476"/>
                  </a:ext>
                </a:extLst>
              </a:tr>
              <a:tr h="760784">
                <a:tc vMerge="1">
                  <a:txBody>
                    <a:bodyPr/>
                    <a:lstStyle/>
                    <a:p>
                      <a:pPr marL="0" lvl="0" indent="0" algn="l" defTabSz="914400" rtl="0" eaLnBrk="1" latinLnBrk="0" hangingPunct="1">
                        <a:lnSpc>
                          <a:spcPct val="100000"/>
                        </a:lnSpc>
                        <a:spcBef>
                          <a:spcPts val="0"/>
                        </a:spcBef>
                        <a:spcAft>
                          <a:spcPts val="0"/>
                        </a:spcAft>
                        <a:buClrTx/>
                        <a:buSzPct val="100000"/>
                        <a:buFont typeface="Trebuchet MS" panose="020B0603020202020204" pitchFamily="34" charset="0"/>
                        <a:buChar char="​"/>
                      </a:pPr>
                      <a:endParaRPr lang="en-US" sz="1100" b="1" i="0" u="none" kern="1200" spc="0" dirty="0">
                        <a:solidFill>
                          <a:schemeClr val="tx1">
                            <a:lumMod val="100000"/>
                          </a:schemeClr>
                        </a:solidFill>
                        <a:latin typeface="+mj-lt"/>
                      </a:endParaRP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txBody>
                  <a:tcPr marL="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None/>
                        <a:tabLst/>
                        <a:defRPr/>
                      </a:pPr>
                      <a:r>
                        <a:rPr lang="en-US" sz="1100" b="0" i="0" u="none" kern="1200" spc="0" dirty="0">
                          <a:solidFill>
                            <a:srgbClr val="000000">
                              <a:lumMod val="100000"/>
                            </a:srgbClr>
                          </a:solidFill>
                          <a:latin typeface="+mj-lt"/>
                          <a:ea typeface="+mn-ea"/>
                          <a:cs typeface="+mn-cs"/>
                        </a:rPr>
                        <a:t>On</a:t>
                      </a:r>
                      <a:r>
                        <a:rPr lang="en-US" sz="1100" b="1" i="0" u="none" kern="1200" spc="0" dirty="0">
                          <a:solidFill>
                            <a:srgbClr val="000000">
                              <a:lumMod val="100000"/>
                            </a:srgbClr>
                          </a:solidFill>
                          <a:latin typeface="+mj-lt"/>
                          <a:ea typeface="+mn-ea"/>
                          <a:cs typeface="+mn-cs"/>
                        </a:rPr>
                        <a:t> May 18</a:t>
                      </a:r>
                      <a:r>
                        <a:rPr lang="en-US" sz="1100" b="0" i="0" u="none" kern="1200" spc="0" dirty="0">
                          <a:solidFill>
                            <a:srgbClr val="000000">
                              <a:lumMod val="100000"/>
                            </a:srgbClr>
                          </a:solidFill>
                          <a:latin typeface="+mj-lt"/>
                          <a:ea typeface="+mn-ea"/>
                          <a:cs typeface="+mn-cs"/>
                        </a:rPr>
                        <a:t>:</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Essential business</a:t>
                      </a:r>
                      <a:r>
                        <a:rPr lang="en-US" sz="1100" b="0" i="0" u="none" kern="1200" spc="0" baseline="0" dirty="0">
                          <a:solidFill>
                            <a:srgbClr val="000000">
                              <a:lumMod val="100000"/>
                            </a:srgbClr>
                          </a:solidFill>
                          <a:latin typeface="+mj-lt"/>
                          <a:ea typeface="+mn-ea"/>
                          <a:cs typeface="+mn-cs"/>
                        </a:rPr>
                        <a:t> </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Manufacturing </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Construction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88800" marR="0" lvl="2"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lang="en-US" sz="1100" b="0" i="0" u="none" kern="1200" spc="0" baseline="0" dirty="0">
                        <a:solidFill>
                          <a:srgbClr val="000000">
                            <a:lumMod val="100000"/>
                          </a:srgbClr>
                        </a:solidFill>
                        <a:latin typeface="Arial" panose="020B0604020202020204" pitchFamily="34" charset="0"/>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68275" marR="0" lvl="1" indent="-112713" algn="l" defTabSz="914400" rtl="0" eaLnBrk="1" fontAlgn="auto" latinLnBrk="0" hangingPunct="1">
                        <a:lnSpc>
                          <a:spcPct val="100000"/>
                        </a:lnSpc>
                        <a:spcBef>
                          <a:spcPts val="0"/>
                        </a:spcBef>
                        <a:spcAft>
                          <a:spcPts val="200"/>
                        </a:spcAft>
                        <a:buClr>
                          <a:schemeClr val="tx2">
                            <a:lumMod val="100000"/>
                          </a:schemeClr>
                        </a:buClr>
                        <a:buSzPct val="100000"/>
                        <a:buFont typeface="Trebuchet MS" panose="020B0603020202020204" pitchFamily="34" charset="0"/>
                        <a:buChar char="•"/>
                        <a:tabLst/>
                        <a:defRPr/>
                      </a:pPr>
                      <a:endParaRPr lang="en-US" sz="1100" b="0" i="0" u="none" kern="1200" spc="0" dirty="0">
                        <a:solidFill>
                          <a:srgbClr val="000000"/>
                        </a:solidFill>
                        <a:latin typeface="+mj-lt"/>
                        <a:ea typeface="+mn-ea"/>
                        <a:cs typeface="+mn-cs"/>
                      </a:endParaRPr>
                    </a:p>
                  </a:txBody>
                  <a:tcPr marL="4572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txBody>
                  <a:tcPr marL="0"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576372"/>
                  </a:ext>
                </a:extLst>
              </a:tr>
              <a:tr h="1932392">
                <a:tc vMerge="1">
                  <a:txBody>
                    <a:bodyPr/>
                    <a:lstStyle/>
                    <a:p>
                      <a:pPr marL="0" lvl="0" indent="0" algn="l" defTabSz="914400" rtl="0" eaLnBrk="1" latinLnBrk="0" hangingPunct="1">
                        <a:lnSpc>
                          <a:spcPct val="100000"/>
                        </a:lnSpc>
                        <a:spcBef>
                          <a:spcPts val="0"/>
                        </a:spcBef>
                        <a:spcAft>
                          <a:spcPts val="0"/>
                        </a:spcAft>
                        <a:buClrTx/>
                        <a:buSzPct val="100000"/>
                        <a:buFont typeface="Trebuchet MS" panose="020B0603020202020204" pitchFamily="34" charset="0"/>
                        <a:buChar char="​"/>
                      </a:pPr>
                      <a:endParaRPr lang="en-US" sz="1100" b="1" i="0" u="none" kern="1200" spc="0" dirty="0">
                        <a:solidFill>
                          <a:schemeClr val="tx1">
                            <a:lumMod val="100000"/>
                          </a:schemeClr>
                        </a:solidFill>
                        <a:latin typeface="+mj-lt"/>
                      </a:endParaRP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txBody>
                  <a:tcPr marL="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None/>
                        <a:tabLst/>
                        <a:defRPr/>
                      </a:pPr>
                      <a:r>
                        <a:rPr lang="en-US" sz="1100" b="0" i="0" u="none" kern="1200" spc="0" dirty="0">
                          <a:solidFill>
                            <a:srgbClr val="000000">
                              <a:lumMod val="100000"/>
                            </a:srgbClr>
                          </a:solidFill>
                          <a:latin typeface="+mj-lt"/>
                          <a:ea typeface="+mn-ea"/>
                          <a:cs typeface="+mn-cs"/>
                        </a:rPr>
                        <a:t>On </a:t>
                      </a:r>
                      <a:r>
                        <a:rPr lang="en-US" sz="1100" b="1" i="0" u="none" kern="1200" spc="0" dirty="0">
                          <a:solidFill>
                            <a:srgbClr val="000000">
                              <a:lumMod val="100000"/>
                            </a:srgbClr>
                          </a:solidFill>
                          <a:latin typeface="+mj-lt"/>
                          <a:ea typeface="+mn-ea"/>
                          <a:cs typeface="+mn-cs"/>
                        </a:rPr>
                        <a:t>May 25</a:t>
                      </a:r>
                      <a:r>
                        <a:rPr lang="en-US" sz="1100" b="0" i="0" u="none" kern="1200" spc="0" dirty="0">
                          <a:solidFill>
                            <a:srgbClr val="000000">
                              <a:lumMod val="100000"/>
                            </a:srgbClr>
                          </a:solidFill>
                          <a:latin typeface="+mj-lt"/>
                          <a:ea typeface="+mn-ea"/>
                          <a:cs typeface="+mn-cs"/>
                        </a:rPr>
                        <a:t>:</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Lab space </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Office</a:t>
                      </a:r>
                      <a:r>
                        <a:rPr lang="en-US" sz="1100" b="0" i="0" u="none" kern="1200" spc="0" baseline="0" dirty="0">
                          <a:solidFill>
                            <a:srgbClr val="000000">
                              <a:lumMod val="100000"/>
                            </a:srgbClr>
                          </a:solidFill>
                          <a:latin typeface="+mj-lt"/>
                          <a:ea typeface="+mn-ea"/>
                          <a:cs typeface="+mn-cs"/>
                        </a:rPr>
                        <a:t> space</a:t>
                      </a:r>
                      <a:endParaRPr lang="en-US" sz="1100" b="0" i="0" u="none" kern="1200" spc="0" dirty="0">
                        <a:solidFill>
                          <a:srgbClr val="000000">
                            <a:lumMod val="100000"/>
                          </a:srgbClr>
                        </a:solidFill>
                        <a:latin typeface="+mj-lt"/>
                        <a:ea typeface="+mn-ea"/>
                        <a:cs typeface="+mn-cs"/>
                      </a:endParaRP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Limited Personal Services</a:t>
                      </a:r>
                    </a:p>
                    <a:p>
                      <a:pPr marL="344488" marR="0" lvl="2" indent="-128588"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Hair</a:t>
                      </a:r>
                    </a:p>
                    <a:p>
                      <a:pPr marL="344488" marR="0" lvl="2" indent="-128588"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Pet grooming </a:t>
                      </a:r>
                    </a:p>
                    <a:p>
                      <a:pPr marL="344488" marR="0" lvl="2" indent="-128588"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Car washes</a:t>
                      </a:r>
                      <a:r>
                        <a:rPr lang="en-US" sz="1100" b="0" i="0" u="none" kern="1200" spc="0" baseline="0" dirty="0">
                          <a:solidFill>
                            <a:srgbClr val="000000">
                              <a:lumMod val="100000"/>
                            </a:srgbClr>
                          </a:solidFill>
                          <a:latin typeface="+mj-lt"/>
                          <a:ea typeface="+mn-ea"/>
                          <a:cs typeface="+mn-cs"/>
                        </a:rPr>
                        <a:t> </a:t>
                      </a:r>
                      <a:endParaRPr lang="en-US" sz="1100" b="0" i="0" u="none" kern="1200" spc="0" dirty="0">
                        <a:solidFill>
                          <a:srgbClr val="000000">
                            <a:lumMod val="100000"/>
                          </a:srgbClr>
                        </a:solidFill>
                        <a:latin typeface="+mj-lt"/>
                        <a:ea typeface="+mn-ea"/>
                        <a:cs typeface="+mn-cs"/>
                      </a:endParaRP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Retail</a:t>
                      </a:r>
                    </a:p>
                    <a:p>
                      <a:pPr marL="344488" marR="0" lvl="2" indent="-128588"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Remote fulfilment  </a:t>
                      </a:r>
                    </a:p>
                    <a:p>
                      <a:pPr marL="344488" marR="0" lvl="2" indent="-128588"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Curbside pick-up</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388800" marR="0" lvl="2"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lang="en-US" sz="1100" b="0" i="0" u="none" kern="1200" spc="0" baseline="0" dirty="0">
                        <a:solidFill>
                          <a:srgbClr val="000000">
                            <a:lumMod val="100000"/>
                          </a:srgbClr>
                        </a:solidFill>
                        <a:latin typeface="Arial" panose="020B0604020202020204" pitchFamily="34" charset="0"/>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68275" marR="0" lvl="1" indent="-112713" algn="l" defTabSz="914400" rtl="0" eaLnBrk="1" fontAlgn="auto" latinLnBrk="0" hangingPunct="1">
                        <a:lnSpc>
                          <a:spcPct val="100000"/>
                        </a:lnSpc>
                        <a:spcBef>
                          <a:spcPts val="0"/>
                        </a:spcBef>
                        <a:spcAft>
                          <a:spcPts val="200"/>
                        </a:spcAft>
                        <a:buClr>
                          <a:schemeClr val="tx2">
                            <a:lumMod val="100000"/>
                          </a:schemeClr>
                        </a:buClr>
                        <a:buSzPct val="100000"/>
                        <a:buFont typeface="Trebuchet MS" panose="020B0603020202020204" pitchFamily="34" charset="0"/>
                        <a:buChar char="•"/>
                        <a:tabLst/>
                        <a:defRPr/>
                      </a:pPr>
                      <a:endParaRPr lang="en-US" sz="1100" b="0" i="0" u="none" kern="1200" spc="0" dirty="0">
                        <a:solidFill>
                          <a:srgbClr val="000000"/>
                        </a:solidFill>
                        <a:latin typeface="+mj-lt"/>
                        <a:ea typeface="+mn-ea"/>
                        <a:cs typeface="+mn-cs"/>
                      </a:endParaRPr>
                    </a:p>
                  </a:txBody>
                  <a:tcPr marL="4572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txBody>
                  <a:tcPr marL="0"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827964"/>
                  </a:ext>
                </a:extLst>
              </a:tr>
              <a:tr h="434947">
                <a:tc vMerge="1">
                  <a:txBody>
                    <a:bodyPr/>
                    <a:lstStyle/>
                    <a:p>
                      <a:pPr marL="0" lvl="0" indent="0" algn="l" defTabSz="914400" rtl="0" eaLnBrk="1" latinLnBrk="0" hangingPunct="1">
                        <a:lnSpc>
                          <a:spcPct val="100000"/>
                        </a:lnSpc>
                        <a:spcBef>
                          <a:spcPts val="0"/>
                        </a:spcBef>
                        <a:spcAft>
                          <a:spcPts val="0"/>
                        </a:spcAft>
                        <a:buClrTx/>
                        <a:buSzPct val="100000"/>
                        <a:buFont typeface="Trebuchet MS" panose="020B0603020202020204" pitchFamily="34" charset="0"/>
                        <a:buChar char="​"/>
                      </a:pPr>
                      <a:endParaRPr lang="en-US" sz="1100" b="1" i="0" u="none" kern="1200" spc="0" dirty="0">
                        <a:solidFill>
                          <a:schemeClr val="tx1">
                            <a:lumMod val="100000"/>
                          </a:schemeClr>
                        </a:solidFill>
                        <a:latin typeface="+mj-lt"/>
                      </a:endParaRP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txBody>
                  <a:tcPr marL="0" marR="45720">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None/>
                        <a:tabLst/>
                        <a:defRPr/>
                      </a:pPr>
                      <a:r>
                        <a:rPr lang="en-US" sz="1100" b="0" i="0" u="none" kern="1200" spc="0" dirty="0">
                          <a:solidFill>
                            <a:srgbClr val="000000">
                              <a:lumMod val="100000"/>
                            </a:srgbClr>
                          </a:solidFill>
                          <a:latin typeface="+mj-lt"/>
                          <a:ea typeface="+mn-ea"/>
                          <a:cs typeface="+mn-cs"/>
                        </a:rPr>
                        <a:t>On </a:t>
                      </a:r>
                      <a:r>
                        <a:rPr lang="en-US" sz="1100" b="1" i="0" u="none" kern="1200" spc="0" dirty="0">
                          <a:solidFill>
                            <a:srgbClr val="000000">
                              <a:lumMod val="100000"/>
                            </a:srgbClr>
                          </a:solidFill>
                          <a:latin typeface="+mj-lt"/>
                          <a:ea typeface="+mn-ea"/>
                          <a:cs typeface="+mn-cs"/>
                        </a:rPr>
                        <a:t>June 1</a:t>
                      </a:r>
                      <a:r>
                        <a:rPr lang="en-US" sz="1100" b="0" i="0" u="none" kern="1200" spc="0" dirty="0">
                          <a:solidFill>
                            <a:srgbClr val="000000">
                              <a:lumMod val="100000"/>
                            </a:srgbClr>
                          </a:solidFill>
                          <a:latin typeface="+mj-lt"/>
                          <a:ea typeface="+mn-ea"/>
                          <a:cs typeface="+mn-cs"/>
                        </a:rPr>
                        <a:t>:</a:t>
                      </a:r>
                    </a:p>
                    <a:p>
                      <a:pPr marL="193675" marR="0" lvl="1" indent="-128588"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lang="en-US" sz="1100" b="0" i="0" u="none" kern="1200" spc="0" dirty="0">
                          <a:solidFill>
                            <a:srgbClr val="000000">
                              <a:lumMod val="100000"/>
                            </a:srgbClr>
                          </a:solidFill>
                          <a:latin typeface="+mj-lt"/>
                          <a:ea typeface="+mn-ea"/>
                          <a:cs typeface="+mn-cs"/>
                        </a:rPr>
                        <a:t>Office</a:t>
                      </a:r>
                      <a:r>
                        <a:rPr lang="en-US" sz="1100" b="0" i="0" u="none" kern="1200" spc="0" baseline="0" dirty="0">
                          <a:solidFill>
                            <a:srgbClr val="000000">
                              <a:lumMod val="100000"/>
                            </a:srgbClr>
                          </a:solidFill>
                          <a:latin typeface="+mj-lt"/>
                          <a:ea typeface="+mn-ea"/>
                          <a:cs typeface="+mn-cs"/>
                        </a:rPr>
                        <a:t> space: Boston</a:t>
                      </a:r>
                      <a:endParaRPr lang="en-US" sz="1100" b="0" i="0" u="none" kern="1200" spc="0" dirty="0">
                        <a:solidFill>
                          <a:srgbClr val="000000">
                            <a:lumMod val="100000"/>
                          </a:srgbClr>
                        </a:solidFill>
                        <a:latin typeface="+mj-lt"/>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388800" marR="0" lvl="2"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lang="en-US" sz="1100" b="0" i="0" u="none" kern="1200" spc="0" baseline="0" dirty="0">
                        <a:solidFill>
                          <a:srgbClr val="000000">
                            <a:lumMod val="100000"/>
                          </a:srgbClr>
                        </a:solidFill>
                        <a:latin typeface="Arial" panose="020B0604020202020204" pitchFamily="34" charset="0"/>
                        <a:ea typeface="+mn-ea"/>
                        <a:cs typeface="+mn-cs"/>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68275" marR="0" lvl="1" indent="-112713" algn="l" defTabSz="914400" rtl="0" eaLnBrk="1" fontAlgn="auto" latinLnBrk="0" hangingPunct="1">
                        <a:lnSpc>
                          <a:spcPct val="100000"/>
                        </a:lnSpc>
                        <a:spcBef>
                          <a:spcPts val="0"/>
                        </a:spcBef>
                        <a:spcAft>
                          <a:spcPts val="200"/>
                        </a:spcAft>
                        <a:buClr>
                          <a:schemeClr val="tx2">
                            <a:lumMod val="100000"/>
                          </a:schemeClr>
                        </a:buClr>
                        <a:buSzPct val="100000"/>
                        <a:buFont typeface="Trebuchet MS" panose="020B0603020202020204" pitchFamily="34" charset="0"/>
                        <a:buChar char="•"/>
                        <a:tabLst/>
                        <a:defRPr/>
                      </a:pPr>
                      <a:endParaRPr lang="en-US" sz="1100" b="0" i="0" u="none" kern="1200" spc="0" dirty="0">
                        <a:solidFill>
                          <a:srgbClr val="000000"/>
                        </a:solidFill>
                        <a:latin typeface="+mj-lt"/>
                        <a:ea typeface="+mn-ea"/>
                        <a:cs typeface="+mn-cs"/>
                      </a:endParaRPr>
                    </a:p>
                  </a:txBody>
                  <a:tcPr marL="45720" marR="45720">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txBody>
                  <a:tcPr marL="0" marR="45720">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631550"/>
                  </a:ext>
                </a:extLst>
              </a:tr>
            </a:tbl>
          </a:graphicData>
        </a:graphic>
      </p:graphicFrame>
      <p:sp>
        <p:nvSpPr>
          <p:cNvPr id="32" name="ee4pHeader1">
            <a:extLst>
              <a:ext uri="{FF2B5EF4-FFF2-40B4-BE49-F238E27FC236}">
                <a16:creationId xmlns:a16="http://schemas.microsoft.com/office/drawing/2014/main" id="{802C6730-B25A-430C-B36F-2FAFE25E9D6C}"/>
              </a:ext>
            </a:extLst>
          </p:cNvPr>
          <p:cNvSpPr>
            <a:spLocks noChangeArrowheads="1"/>
          </p:cNvSpPr>
          <p:nvPr>
            <p:custDataLst>
              <p:tags r:id="rId6"/>
            </p:custDataLst>
          </p:nvPr>
        </p:nvSpPr>
        <p:spPr bwMode="gray">
          <a:xfrm>
            <a:off x="3323890" y="1053642"/>
            <a:ext cx="1676160" cy="392284"/>
          </a:xfrm>
          <a:prstGeom prst="homePlate">
            <a:avLst>
              <a:gd name="adj" fmla="val 12004"/>
            </a:avLst>
          </a:prstGeom>
          <a:solidFill>
            <a:srgbClr val="C00000"/>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Current state: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b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Stay at </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sym typeface="Trebuchet MS" panose="020B0603020202020204" pitchFamily="34" charset="0"/>
              </a:rPr>
              <a:t>home</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endParaRPr>
          </a:p>
        </p:txBody>
      </p:sp>
      <p:sp>
        <p:nvSpPr>
          <p:cNvPr id="33" name="ee4pHeader2">
            <a:extLst>
              <a:ext uri="{FF2B5EF4-FFF2-40B4-BE49-F238E27FC236}">
                <a16:creationId xmlns:a16="http://schemas.microsoft.com/office/drawing/2014/main" id="{D2D2C250-8403-4F21-88AA-D8CFBB42CB0F}"/>
              </a:ext>
            </a:extLst>
          </p:cNvPr>
          <p:cNvSpPr>
            <a:spLocks noChangeArrowheads="1"/>
          </p:cNvSpPr>
          <p:nvPr>
            <p:custDataLst>
              <p:tags r:id="rId7"/>
            </p:custDataLst>
          </p:nvPr>
        </p:nvSpPr>
        <p:spPr bwMode="gray">
          <a:xfrm>
            <a:off x="4998186" y="1053642"/>
            <a:ext cx="1676160" cy="392284"/>
          </a:xfrm>
          <a:prstGeom prst="chevron">
            <a:avLst>
              <a:gd name="adj" fmla="val 12004"/>
            </a:avLst>
          </a:prstGeom>
          <a:solidFill>
            <a:srgbClr val="FFC000"/>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1:                          Start</a:t>
            </a:r>
          </a:p>
        </p:txBody>
      </p:sp>
      <p:sp>
        <p:nvSpPr>
          <p:cNvPr id="34" name="ee4pHeader3">
            <a:extLst>
              <a:ext uri="{FF2B5EF4-FFF2-40B4-BE49-F238E27FC236}">
                <a16:creationId xmlns:a16="http://schemas.microsoft.com/office/drawing/2014/main" id="{875A155A-D1AE-428D-9A98-F9DA77B07B05}"/>
              </a:ext>
            </a:extLst>
          </p:cNvPr>
          <p:cNvSpPr>
            <a:spLocks noChangeArrowheads="1"/>
          </p:cNvSpPr>
          <p:nvPr>
            <p:custDataLst>
              <p:tags r:id="rId8"/>
            </p:custDataLst>
          </p:nvPr>
        </p:nvSpPr>
        <p:spPr bwMode="gray">
          <a:xfrm>
            <a:off x="8346778" y="1053642"/>
            <a:ext cx="1676160" cy="392284"/>
          </a:xfrm>
          <a:prstGeom prst="chevron">
            <a:avLst>
              <a:gd name="adj" fmla="val 12004"/>
            </a:avLst>
          </a:prstGeom>
          <a:solidFill>
            <a:srgbClr val="5BBB2B"/>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Phase 3:                    Vigilant</a:t>
            </a:r>
          </a:p>
        </p:txBody>
      </p:sp>
      <p:sp>
        <p:nvSpPr>
          <p:cNvPr id="35" name="ee4pHeader4">
            <a:extLst>
              <a:ext uri="{FF2B5EF4-FFF2-40B4-BE49-F238E27FC236}">
                <a16:creationId xmlns:a16="http://schemas.microsoft.com/office/drawing/2014/main" id="{8CF4F301-9F4D-4095-96B7-68456A096D9A}"/>
              </a:ext>
            </a:extLst>
          </p:cNvPr>
          <p:cNvSpPr>
            <a:spLocks noChangeArrowheads="1"/>
          </p:cNvSpPr>
          <p:nvPr>
            <p:custDataLst>
              <p:tags r:id="rId9"/>
            </p:custDataLst>
          </p:nvPr>
        </p:nvSpPr>
        <p:spPr bwMode="gray">
          <a:xfrm>
            <a:off x="10021073" y="1053643"/>
            <a:ext cx="1676160" cy="392284"/>
          </a:xfrm>
          <a:prstGeom prst="chevron">
            <a:avLst>
              <a:gd name="adj" fmla="val 12004"/>
            </a:avLst>
          </a:prstGeom>
          <a:solidFill>
            <a:srgbClr val="99CCFF"/>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4:                        New normal</a:t>
            </a:r>
          </a:p>
        </p:txBody>
      </p:sp>
      <p:sp>
        <p:nvSpPr>
          <p:cNvPr id="36" name="ee4pHeader3">
            <a:extLst>
              <a:ext uri="{FF2B5EF4-FFF2-40B4-BE49-F238E27FC236}">
                <a16:creationId xmlns:a16="http://schemas.microsoft.com/office/drawing/2014/main" id="{D9C12C7B-FFB2-4961-922D-447349837B1A}"/>
              </a:ext>
            </a:extLst>
          </p:cNvPr>
          <p:cNvSpPr>
            <a:spLocks noChangeArrowheads="1"/>
          </p:cNvSpPr>
          <p:nvPr>
            <p:custDataLst>
              <p:tags r:id="rId10"/>
            </p:custDataLst>
          </p:nvPr>
        </p:nvSpPr>
        <p:spPr bwMode="gray">
          <a:xfrm>
            <a:off x="6672482" y="1053642"/>
            <a:ext cx="1676160" cy="392284"/>
          </a:xfrm>
          <a:prstGeom prst="chevron">
            <a:avLst>
              <a:gd name="adj" fmla="val 12004"/>
            </a:avLst>
          </a:prstGeom>
          <a:solidFill>
            <a:srgbClr val="C9E7CA"/>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575757"/>
                </a:solidFill>
                <a:effectLst/>
                <a:uLnTx/>
                <a:uFillTx/>
                <a:latin typeface="Arial" panose="020B0604020202020204" pitchFamily="34" charset="0"/>
                <a:ea typeface="+mn-ea"/>
                <a:cs typeface="+mn-cs"/>
                <a:sym typeface="Trebuchet MS" panose="020B0603020202020204" pitchFamily="34" charset="0"/>
              </a:rPr>
              <a:t>Phase 2:              Cautious</a:t>
            </a:r>
          </a:p>
        </p:txBody>
      </p:sp>
      <p:cxnSp>
        <p:nvCxnSpPr>
          <p:cNvPr id="63" name="Straight Connector 62">
            <a:extLst>
              <a:ext uri="{FF2B5EF4-FFF2-40B4-BE49-F238E27FC236}">
                <a16:creationId xmlns:a16="http://schemas.microsoft.com/office/drawing/2014/main" id="{016A52B8-9577-4DCF-9D4D-9D699D945649}"/>
              </a:ext>
            </a:extLst>
          </p:cNvPr>
          <p:cNvCxnSpPr>
            <a:cxnSpLocks/>
          </p:cNvCxnSpPr>
          <p:nvPr/>
        </p:nvCxnSpPr>
        <p:spPr>
          <a:xfrm>
            <a:off x="4962357"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CE3A1A5-03E6-4A51-BF10-38956FE577EA}"/>
              </a:ext>
            </a:extLst>
          </p:cNvPr>
          <p:cNvCxnSpPr>
            <a:cxnSpLocks/>
          </p:cNvCxnSpPr>
          <p:nvPr/>
        </p:nvCxnSpPr>
        <p:spPr>
          <a:xfrm>
            <a:off x="3314746"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785E8BC-6C3E-41AC-B9AB-C8CEF223551B}"/>
              </a:ext>
            </a:extLst>
          </p:cNvPr>
          <p:cNvCxnSpPr>
            <a:cxnSpLocks/>
          </p:cNvCxnSpPr>
          <p:nvPr/>
        </p:nvCxnSpPr>
        <p:spPr>
          <a:xfrm>
            <a:off x="6663734"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92523-7E65-4418-9065-9B3A1C7AFE65}"/>
              </a:ext>
            </a:extLst>
          </p:cNvPr>
          <p:cNvCxnSpPr>
            <a:cxnSpLocks/>
          </p:cNvCxnSpPr>
          <p:nvPr/>
        </p:nvCxnSpPr>
        <p:spPr>
          <a:xfrm>
            <a:off x="8327786"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69" name="Content Placeholder 2">
            <a:extLst>
              <a:ext uri="{FF2B5EF4-FFF2-40B4-BE49-F238E27FC236}">
                <a16:creationId xmlns:a16="http://schemas.microsoft.com/office/drawing/2014/main" id="{526E0C07-6C95-473D-A489-E412B1094EC8}"/>
              </a:ext>
            </a:extLst>
          </p:cNvPr>
          <p:cNvSpPr txBox="1">
            <a:spLocks/>
          </p:cNvSpPr>
          <p:nvPr/>
        </p:nvSpPr>
        <p:spPr>
          <a:xfrm>
            <a:off x="2267339" y="511094"/>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Phased </a:t>
            </a: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approach and reopening summary plan (II)</a:t>
            </a:r>
            <a:endParaRPr kumimoji="0" lang="en-US" sz="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sp>
        <p:nvSpPr>
          <p:cNvPr id="25" name="Content Placeholder 2">
            <a:extLst>
              <a:ext uri="{FF2B5EF4-FFF2-40B4-BE49-F238E27FC236}">
                <a16:creationId xmlns:a16="http://schemas.microsoft.com/office/drawing/2014/main" id="{60A3AEAD-3412-4755-9281-92C7A89320F0}"/>
              </a:ext>
            </a:extLst>
          </p:cNvPr>
          <p:cNvSpPr txBox="1">
            <a:spLocks/>
          </p:cNvSpPr>
          <p:nvPr/>
        </p:nvSpPr>
        <p:spPr>
          <a:xfrm rot="10800000" flipV="1">
            <a:off x="3323890" y="6088891"/>
            <a:ext cx="7459945" cy="210134"/>
          </a:xfrm>
          <a:prstGeom prst="rect">
            <a:avLst/>
          </a:prstGeom>
          <a:noFill/>
          <a:ln>
            <a:noFill/>
            <a:prstDash val="dash"/>
          </a:ln>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90000"/>
              </a:lnSpc>
              <a:spcBef>
                <a:spcPts val="600"/>
              </a:spcBef>
              <a:spcAft>
                <a:spcPts val="300"/>
              </a:spcAft>
              <a:buClrTx/>
              <a:buSzTx/>
              <a:buFont typeface="Arial" panose="020B0604020202020204" pitchFamily="34" charset="0"/>
              <a:buChar char="​"/>
              <a:tabLst/>
              <a:defRPr/>
            </a:pPr>
            <a:r>
              <a:rPr kumimoji="0" lang="en-US" sz="1050" b="1" i="1"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a:t>
            </a:r>
            <a:r>
              <a:rPr kumimoji="0" lang="en-US" sz="1050" b="0" i="1"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Restaurant &amp;</a:t>
            </a:r>
            <a:r>
              <a:rPr kumimoji="0" lang="en-US" sz="1050" b="0" i="1" u="none" strike="noStrike" kern="1200" cap="none" spc="0" normalizeH="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 </a:t>
            </a:r>
            <a:r>
              <a:rPr kumimoji="0" lang="en-US" sz="1050" b="0" i="1"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Hospitality workgroup convened May 15 to develop procedures for</a:t>
            </a:r>
            <a:r>
              <a:rPr kumimoji="0" lang="en-US" sz="1050" b="0" i="1" u="none" strike="noStrike" kern="1200" cap="none" spc="0" normalizeH="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 opening.</a:t>
            </a:r>
            <a:endParaRPr kumimoji="0" lang="en-US" sz="1050" b="0" i="1"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endParaRPr>
          </a:p>
        </p:txBody>
      </p:sp>
      <p:grpSp>
        <p:nvGrpSpPr>
          <p:cNvPr id="29" name="Group 28">
            <a:extLst>
              <a:ext uri="{FF2B5EF4-FFF2-40B4-BE49-F238E27FC236}">
                <a16:creationId xmlns:a16="http://schemas.microsoft.com/office/drawing/2014/main" id="{2A91559F-6194-4DE4-9C8E-5B666E021247}"/>
              </a:ext>
            </a:extLst>
          </p:cNvPr>
          <p:cNvGrpSpPr/>
          <p:nvPr/>
        </p:nvGrpSpPr>
        <p:grpSpPr>
          <a:xfrm>
            <a:off x="3308552" y="6261308"/>
            <a:ext cx="8388681" cy="201987"/>
            <a:chOff x="3308552" y="833578"/>
            <a:chExt cx="8388681" cy="201987"/>
          </a:xfrm>
        </p:grpSpPr>
        <p:sp>
          <p:nvSpPr>
            <p:cNvPr id="30" name="Rectangle 29">
              <a:extLst>
                <a:ext uri="{FF2B5EF4-FFF2-40B4-BE49-F238E27FC236}">
                  <a16:creationId xmlns:a16="http://schemas.microsoft.com/office/drawing/2014/main" id="{E5BD000F-F61E-4107-AF02-2308CF9CF2ED}"/>
                </a:ext>
              </a:extLst>
            </p:cNvPr>
            <p:cNvSpPr/>
            <p:nvPr/>
          </p:nvSpPr>
          <p:spPr>
            <a:xfrm>
              <a:off x="3308552" y="864481"/>
              <a:ext cx="8373343" cy="166098"/>
            </a:xfrm>
            <a:prstGeom prst="rect">
              <a:avLst/>
            </a:prstGeom>
            <a:gradFill flip="none" rotWithShape="1">
              <a:gsLst>
                <a:gs pos="0">
                  <a:schemeClr val="bg1">
                    <a:lumMod val="95000"/>
                  </a:schemeClr>
                </a:gs>
                <a:gs pos="35000">
                  <a:schemeClr val="bg1">
                    <a:lumMod val="95000"/>
                  </a:schemeClr>
                </a:gs>
                <a:gs pos="100000">
                  <a:schemeClr val="accent5">
                    <a:lumMod val="100000"/>
                  </a:schemeClr>
                </a:gs>
              </a:gsLst>
              <a:path path="circle">
                <a:fillToRect l="100000" b="100000"/>
              </a:path>
              <a:tileRect t="-100000" r="-10000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Degree of certainty given the progression of COVID-19</a:t>
              </a:r>
            </a:p>
          </p:txBody>
        </p:sp>
        <p:sp>
          <p:nvSpPr>
            <p:cNvPr id="31" name="Rectangle 30">
              <a:extLst>
                <a:ext uri="{FF2B5EF4-FFF2-40B4-BE49-F238E27FC236}">
                  <a16:creationId xmlns:a16="http://schemas.microsoft.com/office/drawing/2014/main" id="{5A03A6A7-DAFB-4666-8D15-3576F6A729C6}"/>
                </a:ext>
              </a:extLst>
            </p:cNvPr>
            <p:cNvSpPr/>
            <p:nvPr/>
          </p:nvSpPr>
          <p:spPr>
            <a:xfrm>
              <a:off x="3323890" y="833578"/>
              <a:ext cx="1231887" cy="20198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FFFFFF"/>
                  </a:solidFill>
                  <a:effectLst/>
                  <a:uLnTx/>
                  <a:uFillTx/>
                  <a:latin typeface="Arial"/>
                  <a:ea typeface="+mn-ea"/>
                  <a:cs typeface="+mn-cs"/>
                </a:rPr>
                <a:t>Most certain</a:t>
              </a:r>
            </a:p>
          </p:txBody>
        </p:sp>
        <p:sp>
          <p:nvSpPr>
            <p:cNvPr id="37" name="Rectangle 36">
              <a:extLst>
                <a:ext uri="{FF2B5EF4-FFF2-40B4-BE49-F238E27FC236}">
                  <a16:creationId xmlns:a16="http://schemas.microsoft.com/office/drawing/2014/main" id="{B91DDBDC-958B-44B1-BC36-1BFBA6207DA9}"/>
                </a:ext>
              </a:extLst>
            </p:cNvPr>
            <p:cNvSpPr/>
            <p:nvPr/>
          </p:nvSpPr>
          <p:spPr>
            <a:xfrm>
              <a:off x="10465346" y="833578"/>
              <a:ext cx="1231887" cy="20198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Least certain</a:t>
              </a:r>
            </a:p>
          </p:txBody>
        </p:sp>
      </p:grpSp>
      <p:sp>
        <p:nvSpPr>
          <p:cNvPr id="38" name="Text Placeholder 6">
            <a:extLst>
              <a:ext uri="{FF2B5EF4-FFF2-40B4-BE49-F238E27FC236}">
                <a16:creationId xmlns:a16="http://schemas.microsoft.com/office/drawing/2014/main" id="{A8092CEA-B25A-4DA5-91CE-CCB2F9CC3647}"/>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3458340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E855E04A-F501-4A55-93B0-C7C91461574C}"/>
              </a:ext>
            </a:extLst>
          </p:cNvPr>
          <p:cNvGraphicFramePr>
            <a:graphicFrameLocks noGrp="1"/>
          </p:cNvGraphicFramePr>
          <p:nvPr>
            <p:extLst>
              <p:ext uri="{D42A27DB-BD31-4B8C-83A1-F6EECF244321}">
                <p14:modId xmlns:p14="http://schemas.microsoft.com/office/powerpoint/2010/main" val="2415413921"/>
              </p:ext>
            </p:extLst>
          </p:nvPr>
        </p:nvGraphicFramePr>
        <p:xfrm>
          <a:off x="2230012" y="1481949"/>
          <a:ext cx="9467221" cy="4782405"/>
        </p:xfrm>
        <a:graphic>
          <a:graphicData uri="http://schemas.openxmlformats.org/drawingml/2006/table">
            <a:tbl>
              <a:tblPr firstRow="1" bandRow="1">
                <a:tableStyleId>{5C22544A-7EE6-4342-B048-85BDC9FD1C3A}</a:tableStyleId>
              </a:tblPr>
              <a:tblGrid>
                <a:gridCol w="1088991">
                  <a:extLst>
                    <a:ext uri="{9D8B030D-6E8A-4147-A177-3AD203B41FA5}">
                      <a16:colId xmlns:a16="http://schemas.microsoft.com/office/drawing/2014/main" val="1375814578"/>
                    </a:ext>
                  </a:extLst>
                </a:gridCol>
                <a:gridCol w="1675646">
                  <a:extLst>
                    <a:ext uri="{9D8B030D-6E8A-4147-A177-3AD203B41FA5}">
                      <a16:colId xmlns:a16="http://schemas.microsoft.com/office/drawing/2014/main" val="993950823"/>
                    </a:ext>
                  </a:extLst>
                </a:gridCol>
                <a:gridCol w="1675646">
                  <a:extLst>
                    <a:ext uri="{9D8B030D-6E8A-4147-A177-3AD203B41FA5}">
                      <a16:colId xmlns:a16="http://schemas.microsoft.com/office/drawing/2014/main" val="170821889"/>
                    </a:ext>
                  </a:extLst>
                </a:gridCol>
                <a:gridCol w="1675646">
                  <a:extLst>
                    <a:ext uri="{9D8B030D-6E8A-4147-A177-3AD203B41FA5}">
                      <a16:colId xmlns:a16="http://schemas.microsoft.com/office/drawing/2014/main" val="1607718187"/>
                    </a:ext>
                  </a:extLst>
                </a:gridCol>
                <a:gridCol w="1675646">
                  <a:extLst>
                    <a:ext uri="{9D8B030D-6E8A-4147-A177-3AD203B41FA5}">
                      <a16:colId xmlns:a16="http://schemas.microsoft.com/office/drawing/2014/main" val="19674102"/>
                    </a:ext>
                  </a:extLst>
                </a:gridCol>
                <a:gridCol w="1675646">
                  <a:extLst>
                    <a:ext uri="{9D8B030D-6E8A-4147-A177-3AD203B41FA5}">
                      <a16:colId xmlns:a16="http://schemas.microsoft.com/office/drawing/2014/main" val="1044933645"/>
                    </a:ext>
                  </a:extLst>
                </a:gridCol>
              </a:tblGrid>
              <a:tr h="2419130">
                <a:tc>
                  <a:txBody>
                    <a:bodyPr/>
                    <a:lstStyle/>
                    <a:p>
                      <a:r>
                        <a:rPr lang="en-US" sz="1200" b="1" dirty="0">
                          <a:solidFill>
                            <a:srgbClr val="000000"/>
                          </a:solidFill>
                        </a:rPr>
                        <a:t>Health and human services</a:t>
                      </a:r>
                    </a:p>
                  </a:txBody>
                  <a:tcPr marL="0" marT="18288" marB="18288">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0000"/>
                          </a:solidFill>
                          <a:latin typeface="+mj-lt"/>
                        </a:rPr>
                        <a:t>Emergency/Emergent </a:t>
                      </a:r>
                      <a:br>
                        <a:rPr lang="en-US" sz="1100" b="0" dirty="0">
                          <a:solidFill>
                            <a:srgbClr val="000000"/>
                          </a:solidFill>
                          <a:latin typeface="+mj-lt"/>
                        </a:rPr>
                      </a:br>
                      <a:r>
                        <a:rPr lang="en-US" sz="1100" b="0" dirty="0">
                          <a:solidFill>
                            <a:srgbClr val="000000"/>
                          </a:solidFill>
                          <a:latin typeface="+mj-lt"/>
                        </a:rPr>
                        <a:t>needs</a:t>
                      </a:r>
                      <a:r>
                        <a:rPr lang="en-US" sz="1100" b="0" baseline="0" dirty="0">
                          <a:solidFill>
                            <a:srgbClr val="000000"/>
                          </a:solidFill>
                          <a:latin typeface="+mj-lt"/>
                        </a:rPr>
                        <a:t> </a:t>
                      </a:r>
                      <a:r>
                        <a:rPr lang="en-US" sz="1100" b="0" dirty="0">
                          <a:solidFill>
                            <a:srgbClr val="000000"/>
                          </a:solidFill>
                          <a:latin typeface="+mj-lt"/>
                        </a:rPr>
                        <a:t>only,</a:t>
                      </a:r>
                      <a:r>
                        <a:rPr lang="en-US" sz="1100" b="0" baseline="0" dirty="0">
                          <a:solidFill>
                            <a:srgbClr val="000000"/>
                          </a:solidFill>
                          <a:latin typeface="+mj-lt"/>
                        </a:rPr>
                        <a:t> </a:t>
                      </a:r>
                      <a:r>
                        <a:rPr lang="en-US" sz="1100" b="0" dirty="0">
                          <a:solidFill>
                            <a:srgbClr val="000000"/>
                          </a:solidFill>
                          <a:latin typeface="+mj-lt"/>
                        </a:rPr>
                        <a:t>telehealth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0000"/>
                          </a:solidFill>
                          <a:latin typeface="+mj-lt"/>
                        </a:rPr>
                        <a:t>encouraged</a:t>
                      </a:r>
                    </a:p>
                  </a:txBody>
                  <a:tcPr marT="18288" marB="18288">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2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dirty="0" smtClean="0">
                          <a:ln>
                            <a:noFill/>
                          </a:ln>
                          <a:solidFill>
                            <a:srgbClr val="000000">
                              <a:lumMod val="100000"/>
                            </a:srgbClr>
                          </a:solidFill>
                          <a:effectLst/>
                          <a:uLnTx/>
                          <a:uFillTx/>
                          <a:latin typeface="+mj-lt"/>
                          <a:ea typeface="+mn-ea"/>
                          <a:cs typeface="+mn-cs"/>
                        </a:rPr>
                        <a:t>On </a:t>
                      </a:r>
                      <a:r>
                        <a:rPr kumimoji="0" lang="en-US" sz="1100" b="1" i="0" u="none" strike="noStrike" kern="1200" cap="none" spc="0" normalizeH="0" baseline="0" dirty="0" smtClean="0">
                          <a:ln>
                            <a:noFill/>
                          </a:ln>
                          <a:solidFill>
                            <a:srgbClr val="000000">
                              <a:lumMod val="100000"/>
                            </a:srgbClr>
                          </a:solidFill>
                          <a:effectLst/>
                          <a:uLnTx/>
                          <a:uFillTx/>
                          <a:latin typeface="+mj-lt"/>
                          <a:ea typeface="+mn-ea"/>
                          <a:cs typeface="+mn-cs"/>
                        </a:rPr>
                        <a:t>May 18</a:t>
                      </a:r>
                      <a:r>
                        <a:rPr kumimoji="0" lang="en-US" sz="1100" b="0" i="0" u="none" strike="noStrike" kern="1200" cap="none" spc="0" normalizeH="0" baseline="0" dirty="0" smtClean="0">
                          <a:ln>
                            <a:noFill/>
                          </a:ln>
                          <a:solidFill>
                            <a:srgbClr val="000000">
                              <a:lumMod val="100000"/>
                            </a:srgbClr>
                          </a:solidFill>
                          <a:effectLst/>
                          <a:uLnTx/>
                          <a:uFillTx/>
                          <a:latin typeface="+mj-lt"/>
                          <a:ea typeface="+mn-ea"/>
                          <a:cs typeface="+mn-cs"/>
                        </a:rPr>
                        <a:t>, hospitals and community health centers:</a:t>
                      </a:r>
                    </a:p>
                    <a:p>
                      <a:pPr marL="112713" marR="0" lvl="1" indent="-112713" algn="l" defTabSz="914400" rtl="0" eaLnBrk="1" fontAlgn="auto" latinLnBrk="0" hangingPunct="1">
                        <a:lnSpc>
                          <a:spcPts val="1200"/>
                        </a:lnSpc>
                        <a:spcBef>
                          <a:spcPts val="0"/>
                        </a:spcBef>
                        <a:spcAft>
                          <a:spcPts val="200"/>
                        </a:spcAft>
                        <a:buClr>
                          <a:schemeClr val="tx2">
                            <a:lumMod val="100000"/>
                          </a:schemeClr>
                        </a:buClr>
                        <a:buSzPct val="100000"/>
                        <a:buFont typeface="Trebuchet MS" panose="020B0603020202020204" pitchFamily="34" charset="0"/>
                        <a:buChar char="•"/>
                        <a:tabLst/>
                        <a:defRPr/>
                      </a:pPr>
                      <a:r>
                        <a:rPr kumimoji="0" lang="en-US" sz="1100" b="0" i="0" u="none" strike="noStrike" kern="1200" cap="none" spc="0" normalizeH="0" baseline="0" dirty="0" smtClean="0">
                          <a:ln>
                            <a:noFill/>
                          </a:ln>
                          <a:solidFill>
                            <a:srgbClr val="000000">
                              <a:lumMod val="100000"/>
                            </a:srgbClr>
                          </a:solidFill>
                          <a:effectLst/>
                          <a:uLnTx/>
                          <a:uFillTx/>
                          <a:latin typeface="+mj-lt"/>
                          <a:ea typeface="+mn-ea"/>
                          <a:cs typeface="+mn-cs"/>
                        </a:rPr>
                        <a:t>Upon attestation can provide high priority preventative care, pediatric care and treatment for high risk patients and conditions</a:t>
                      </a:r>
                    </a:p>
                    <a:p>
                      <a:pPr marL="0" marR="0" lvl="0" indent="0" algn="l" defTabSz="914400" rtl="0" eaLnBrk="1" fontAlgn="auto" latinLnBrk="0" hangingPunct="1">
                        <a:lnSpc>
                          <a:spcPts val="1200"/>
                        </a:lnSpc>
                        <a:spcBef>
                          <a:spcPts val="0"/>
                        </a:spcBef>
                        <a:spcAft>
                          <a:spcPts val="200"/>
                        </a:spcAft>
                        <a:buClrTx/>
                        <a:buSzTx/>
                        <a:buFont typeface="Arial" panose="020B0604020202020204" pitchFamily="34" charset="0"/>
                        <a:buNone/>
                        <a:tabLst/>
                        <a:defRPr/>
                      </a:pPr>
                      <a:r>
                        <a:rPr kumimoji="0" lang="en-US" sz="1100" b="0" i="0" u="none" strike="noStrike" kern="1200" cap="none" spc="0" normalizeH="0" baseline="0" dirty="0" smtClean="0">
                          <a:ln>
                            <a:noFill/>
                          </a:ln>
                          <a:solidFill>
                            <a:srgbClr val="000000">
                              <a:lumMod val="100000"/>
                            </a:srgbClr>
                          </a:solidFill>
                          <a:effectLst/>
                          <a:uLnTx/>
                          <a:uFillTx/>
                          <a:latin typeface="+mj-lt"/>
                          <a:ea typeface="+mn-ea"/>
                          <a:cs typeface="+mn-cs"/>
                        </a:rPr>
                        <a:t>On </a:t>
                      </a:r>
                      <a:r>
                        <a:rPr kumimoji="0" lang="en-US" sz="1100" b="1" i="0" u="none" strike="noStrike" kern="1200" cap="none" spc="0" normalizeH="0" baseline="0" dirty="0" smtClean="0">
                          <a:ln>
                            <a:noFill/>
                          </a:ln>
                          <a:solidFill>
                            <a:srgbClr val="000000">
                              <a:lumMod val="100000"/>
                            </a:srgbClr>
                          </a:solidFill>
                          <a:effectLst/>
                          <a:uLnTx/>
                          <a:uFillTx/>
                          <a:latin typeface="+mj-lt"/>
                          <a:ea typeface="+mn-ea"/>
                          <a:cs typeface="+mn-cs"/>
                        </a:rPr>
                        <a:t>May 25</a:t>
                      </a:r>
                      <a:r>
                        <a:rPr kumimoji="0" lang="en-US" sz="1100" b="0" i="0" u="none" strike="noStrike" kern="1200" cap="none" spc="0" normalizeH="0" baseline="0" dirty="0" smtClean="0">
                          <a:ln>
                            <a:noFill/>
                          </a:ln>
                          <a:solidFill>
                            <a:srgbClr val="000000">
                              <a:lumMod val="100000"/>
                            </a:srgbClr>
                          </a:solidFill>
                          <a:effectLst/>
                          <a:uLnTx/>
                          <a:uFillTx/>
                          <a:latin typeface="+mj-lt"/>
                          <a:ea typeface="+mn-ea"/>
                          <a:cs typeface="+mn-cs"/>
                        </a:rPr>
                        <a:t>, additional health care providers:</a:t>
                      </a:r>
                    </a:p>
                    <a:p>
                      <a:pPr marL="112713" marR="0" lvl="1" indent="-112713" algn="l" defTabSz="914400" rtl="0" eaLnBrk="1" fontAlgn="auto" latinLnBrk="0" hangingPunct="1">
                        <a:lnSpc>
                          <a:spcPts val="1200"/>
                        </a:lnSpc>
                        <a:spcBef>
                          <a:spcPts val="0"/>
                        </a:spcBef>
                        <a:spcAft>
                          <a:spcPts val="200"/>
                        </a:spcAft>
                        <a:buClr>
                          <a:schemeClr val="tx2">
                            <a:lumMod val="100000"/>
                          </a:schemeClr>
                        </a:buClr>
                        <a:buSzPct val="100000"/>
                        <a:buFont typeface="Trebuchet MS" panose="020B0603020202020204" pitchFamily="34" charset="0"/>
                        <a:buChar char="•"/>
                        <a:tabLst/>
                        <a:defRPr/>
                      </a:pPr>
                      <a:r>
                        <a:rPr kumimoji="0" lang="en-US" sz="1100" b="0" i="0" u="none" strike="noStrike" kern="1200" cap="none" spc="0" normalizeH="0" baseline="0" dirty="0" smtClean="0">
                          <a:ln>
                            <a:noFill/>
                          </a:ln>
                          <a:solidFill>
                            <a:srgbClr val="000000">
                              <a:lumMod val="100000"/>
                            </a:srgbClr>
                          </a:solidFill>
                          <a:effectLst/>
                          <a:uLnTx/>
                          <a:uFillTx/>
                          <a:latin typeface="+mj-lt"/>
                          <a:ea typeface="+mn-ea"/>
                          <a:cs typeface="+mn-cs"/>
                        </a:rPr>
                        <a:t>Upon attestation can provide same limited services as above  </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ts val="1320"/>
                        </a:lnSpc>
                        <a:spcBef>
                          <a:spcPts val="600"/>
                        </a:spcBef>
                        <a:spcAft>
                          <a:spcPts val="400"/>
                        </a:spcAft>
                        <a:buClrTx/>
                        <a:buSzTx/>
                        <a:buFontTx/>
                        <a:buNone/>
                        <a:tabLst/>
                        <a:defRPr/>
                      </a:pPr>
                      <a:r>
                        <a:rPr lang="en-US" sz="1100" b="0" dirty="0">
                          <a:solidFill>
                            <a:srgbClr val="000000"/>
                          </a:solidFill>
                          <a:latin typeface="+mj-lt"/>
                        </a:rPr>
                        <a:t>Expand ambulatory </a:t>
                      </a:r>
                      <a:r>
                        <a:rPr lang="en-US" sz="1100" b="0" dirty="0" smtClean="0">
                          <a:solidFill>
                            <a:srgbClr val="000000"/>
                          </a:solidFill>
                          <a:latin typeface="+mj-lt"/>
                        </a:rPr>
                        <a:t>in-person </a:t>
                      </a:r>
                      <a:r>
                        <a:rPr lang="en-US" sz="1100" b="0" dirty="0">
                          <a:solidFill>
                            <a:srgbClr val="000000"/>
                          </a:solidFill>
                          <a:latin typeface="+mj-lt"/>
                        </a:rPr>
                        <a:t>routine care:</a:t>
                      </a:r>
                    </a:p>
                    <a:p>
                      <a:pPr marL="112713" marR="0" lvl="1" indent="-112713" algn="l" defTabSz="914400" rtl="0" eaLnBrk="1" fontAlgn="auto" latinLnBrk="0" hangingPunct="1">
                        <a:lnSpc>
                          <a:spcPts val="1320"/>
                        </a:lnSpc>
                        <a:spcBef>
                          <a:spcPts val="0"/>
                        </a:spcBef>
                        <a:spcAft>
                          <a:spcPts val="400"/>
                        </a:spcAft>
                        <a:buClr>
                          <a:schemeClr val="tx2">
                            <a:lumMod val="100000"/>
                          </a:schemeClr>
                        </a:buClr>
                        <a:buSzPct val="100000"/>
                        <a:buFont typeface="Trebuchet MS" panose="020B0603020202020204" pitchFamily="34" charset="0"/>
                        <a:buChar char="•"/>
                        <a:tabLst/>
                        <a:defRPr/>
                      </a:pPr>
                      <a:r>
                        <a:rPr lang="en-US" sz="1100" b="0" i="0" u="none" kern="1200" spc="0" dirty="0" smtClean="0">
                          <a:solidFill>
                            <a:schemeClr val="tx1">
                              <a:lumMod val="100000"/>
                            </a:schemeClr>
                          </a:solidFill>
                          <a:latin typeface="+mj-lt"/>
                        </a:rPr>
                        <a:t>Less urgent preventative services, procedures, and care (e.g., routine dental cleanings, certain elective procedures)</a:t>
                      </a:r>
                    </a:p>
                    <a:p>
                      <a:pPr marL="112713" marR="0" lvl="1" indent="-112713" algn="l" defTabSz="914400" rtl="0" eaLnBrk="1" fontAlgn="auto" latinLnBrk="0" hangingPunct="1">
                        <a:lnSpc>
                          <a:spcPts val="1320"/>
                        </a:lnSpc>
                        <a:spcBef>
                          <a:spcPts val="0"/>
                        </a:spcBef>
                        <a:spcAft>
                          <a:spcPts val="400"/>
                        </a:spcAft>
                        <a:buClr>
                          <a:schemeClr val="tx2">
                            <a:lumMod val="100000"/>
                          </a:schemeClr>
                        </a:buClr>
                        <a:buSzPct val="100000"/>
                        <a:buFont typeface="Trebuchet MS" panose="020B0603020202020204" pitchFamily="34" charset="0"/>
                        <a:buChar char="•"/>
                        <a:tabLst/>
                        <a:defRPr/>
                      </a:pPr>
                      <a:r>
                        <a:rPr lang="en-US" sz="1100" b="0" i="0" u="none" kern="1200" spc="0" dirty="0" smtClean="0">
                          <a:solidFill>
                            <a:schemeClr val="tx1">
                              <a:lumMod val="100000"/>
                            </a:schemeClr>
                          </a:solidFill>
                          <a:latin typeface="+mj-lt"/>
                        </a:rPr>
                        <a:t>Day </a:t>
                      </a:r>
                      <a:r>
                        <a:rPr lang="en-US" sz="1100" b="0" i="0" u="none" kern="1200" spc="0" dirty="0">
                          <a:solidFill>
                            <a:schemeClr val="tx1">
                              <a:lumMod val="100000"/>
                            </a:schemeClr>
                          </a:solidFill>
                          <a:latin typeface="+mj-lt"/>
                        </a:rPr>
                        <a:t>programs (e.g., Adult Day Health, Day Habilitation, etc.)</a:t>
                      </a:r>
                    </a:p>
                  </a:txBody>
                  <a:tcPr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0" dirty="0">
                        <a:solidFill>
                          <a:srgbClr val="000000"/>
                        </a:solidFill>
                      </a:endParaRPr>
                    </a:p>
                  </a:txBody>
                  <a:tcPr>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320"/>
                        </a:lnSpc>
                        <a:spcBef>
                          <a:spcPts val="0"/>
                        </a:spcBef>
                        <a:spcAft>
                          <a:spcPts val="400"/>
                        </a:spcAft>
                        <a:buClrTx/>
                        <a:buSzTx/>
                        <a:buFontTx/>
                        <a:buNone/>
                        <a:tabLst/>
                        <a:defRPr/>
                      </a:pPr>
                      <a:r>
                        <a:rPr lang="en-US" sz="1100" b="0" kern="1200" dirty="0">
                          <a:solidFill>
                            <a:srgbClr val="000000"/>
                          </a:solidFill>
                          <a:latin typeface="+mj-lt"/>
                          <a:ea typeface="+mn-ea"/>
                          <a:cs typeface="+mn-cs"/>
                        </a:rPr>
                        <a:t>Full resumption of activity in the "new normal"</a:t>
                      </a:r>
                    </a:p>
                  </a:txBody>
                  <a:tcPr marT="18288" marB="18288">
                    <a:lnL w="76200" cap="flat" cmpd="sng" algn="ctr">
                      <a:no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433541"/>
                  </a:ext>
                </a:extLst>
              </a:tr>
              <a:tr h="2363275">
                <a:tc>
                  <a:txBody>
                    <a:bodyPr/>
                    <a:lstStyle/>
                    <a:p>
                      <a:r>
                        <a:rPr lang="en-US" sz="1200" b="1" dirty="0">
                          <a:solidFill>
                            <a:srgbClr val="000000"/>
                          </a:solidFill>
                        </a:rPr>
                        <a:t>Recreation and outdoor</a:t>
                      </a:r>
                    </a:p>
                  </a:txBody>
                  <a:tcPr marL="0" marR="45720">
                    <a:lnL w="12700" cmpd="sng">
                      <a:noFill/>
                    </a:lnL>
                    <a:lnR w="762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320"/>
                        </a:lnSpc>
                        <a:spcBef>
                          <a:spcPts val="0"/>
                        </a:spcBef>
                        <a:spcAft>
                          <a:spcPts val="4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Beaches only open for transitory activity with no parking</a:t>
                      </a:r>
                    </a:p>
                    <a:p>
                      <a:pPr marL="0" marR="0" lvl="0" indent="0" algn="l" defTabSz="914400" rtl="0" eaLnBrk="1" fontAlgn="auto" latinLnBrk="0" hangingPunct="1">
                        <a:lnSpc>
                          <a:spcPts val="1320"/>
                        </a:lnSpc>
                        <a:spcBef>
                          <a:spcPts val="0"/>
                        </a:spcBef>
                        <a:spcAft>
                          <a:spcPts val="4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j-lt"/>
                          <a:ea typeface="+mn-ea"/>
                          <a:cs typeface="+mn-cs"/>
                        </a:rPr>
                        <a:t>Parks open with no services/facilities </a:t>
                      </a:r>
                    </a:p>
                  </a:txBody>
                  <a:tcPr marL="45720" marR="45720" marT="18288" marB="18288">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200"/>
                        </a:lnSpc>
                        <a:spcBef>
                          <a:spcPts val="400"/>
                        </a:spcBef>
                        <a:spcAft>
                          <a:spcPts val="20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j-lt"/>
                          <a:ea typeface="+mn-ea"/>
                          <a:cs typeface="+mn-cs"/>
                        </a:rPr>
                        <a:t>On </a:t>
                      </a:r>
                      <a:r>
                        <a:rPr kumimoji="0" lang="en-US" sz="1100" b="1" i="0" u="none" strike="noStrike" kern="1200" cap="none" spc="0" normalizeH="0" baseline="0" noProof="0" dirty="0">
                          <a:ln>
                            <a:noFill/>
                          </a:ln>
                          <a:solidFill>
                            <a:schemeClr val="tx1"/>
                          </a:solidFill>
                          <a:effectLst/>
                          <a:uLnTx/>
                          <a:uFillTx/>
                          <a:latin typeface="+mj-lt"/>
                          <a:ea typeface="+mn-ea"/>
                          <a:cs typeface="+mn-cs"/>
                        </a:rPr>
                        <a:t>May 25</a:t>
                      </a:r>
                      <a:r>
                        <a:rPr kumimoji="0" lang="en-US" sz="1100" b="0" i="0" u="none" strike="noStrike" kern="1200" cap="none" spc="0" normalizeH="0" baseline="0" noProof="0" dirty="0">
                          <a:ln>
                            <a:noFill/>
                          </a:ln>
                          <a:solidFill>
                            <a:schemeClr val="tx1"/>
                          </a:solidFill>
                          <a:effectLst/>
                          <a:uLnTx/>
                          <a:uFillTx/>
                          <a:latin typeface="+mj-lt"/>
                          <a:ea typeface="+mn-ea"/>
                          <a:cs typeface="+mn-cs"/>
                        </a:rPr>
                        <a:t>, can open with guidelines:</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Beaches </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Parks </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Drive-in theaters</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Some athletic fields and courts</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Many outdoor adventure activities</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Most fishing, hunting, and boating</a:t>
                      </a:r>
                    </a:p>
                    <a:p>
                      <a:pPr marL="194400" marR="0" lvl="1" indent="-129600" algn="l" defTabSz="914400" rtl="0" eaLnBrk="1" fontAlgn="auto" latinLnBrk="0" hangingPunct="1">
                        <a:lnSpc>
                          <a:spcPts val="120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Outdoor gardens, zoos, reserves and public installations</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320"/>
                        </a:lnSpc>
                        <a:spcBef>
                          <a:spcPts val="0"/>
                        </a:spcBef>
                        <a:spcAft>
                          <a:spcPts val="60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j-lt"/>
                          <a:ea typeface="+mn-ea"/>
                          <a:cs typeface="+mn-cs"/>
                        </a:rPr>
                        <a:t>Can open with guidelines:</a:t>
                      </a:r>
                    </a:p>
                    <a:p>
                      <a:pPr marL="194400" marR="0" lvl="1" indent="-129600" algn="l" defTabSz="914400" rtl="0" eaLnBrk="1" fontAlgn="auto" latinLnBrk="0" hangingPunct="1">
                        <a:lnSpc>
                          <a:spcPts val="132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Campgrounds </a:t>
                      </a:r>
                    </a:p>
                    <a:p>
                      <a:pPr marL="194400" marR="0" lvl="1" indent="-129600" algn="l" defTabSz="914400" rtl="0" eaLnBrk="1" fontAlgn="auto" latinLnBrk="0" hangingPunct="1">
                        <a:lnSpc>
                          <a:spcPts val="132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Playgrounds and spray decks </a:t>
                      </a:r>
                    </a:p>
                    <a:p>
                      <a:pPr marL="194400" marR="0" lvl="1" indent="-129600" algn="l" defTabSz="914400" rtl="0" eaLnBrk="1" fontAlgn="auto" latinLnBrk="0" hangingPunct="1">
                        <a:lnSpc>
                          <a:spcPts val="132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Public and community pools </a:t>
                      </a:r>
                    </a:p>
                    <a:p>
                      <a:pPr marL="194400" marR="0" lvl="1" indent="-129600" algn="l" defTabSz="914400" rtl="0" eaLnBrk="1" fontAlgn="auto" latinLnBrk="0" hangingPunct="1">
                        <a:lnSpc>
                          <a:spcPts val="132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All athletic fields and courts with guidelines </a:t>
                      </a:r>
                    </a:p>
                    <a:p>
                      <a:pPr marL="194400" marR="0" lvl="1" indent="-129600" algn="l" defTabSz="914400" rtl="0" eaLnBrk="1" fontAlgn="auto" latinLnBrk="0" hangingPunct="1">
                        <a:lnSpc>
                          <a:spcPts val="1320"/>
                        </a:lnSpc>
                        <a:spcBef>
                          <a:spcPts val="0"/>
                        </a:spcBef>
                        <a:spcAft>
                          <a:spcPts val="20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Youth sports in limited fashion</a:t>
                      </a:r>
                    </a:p>
                  </a:txBody>
                  <a:tcPr marL="45720" marR="45720" marT="18288" marB="182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320"/>
                        </a:lnSpc>
                        <a:spcBef>
                          <a:spcPts val="0"/>
                        </a:spcBef>
                        <a:spcAft>
                          <a:spcPts val="60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chemeClr val="tx1"/>
                          </a:solidFill>
                          <a:effectLst/>
                          <a:uLnTx/>
                          <a:uFillTx/>
                          <a:latin typeface="+mj-lt"/>
                          <a:ea typeface="+mn-ea"/>
                          <a:cs typeface="+mn-cs"/>
                        </a:rPr>
                        <a:t>Can open with guidelines:</a:t>
                      </a:r>
                      <a:endPar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endParaRPr>
                    </a:p>
                    <a:p>
                      <a:pPr marL="194400" marR="0" lvl="1" indent="-129600" algn="l" defTabSz="914400" rtl="0" eaLnBrk="1" fontAlgn="auto" latinLnBrk="0" hangingPunct="1">
                        <a:lnSpc>
                          <a:spcPts val="132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Additional activities and services</a:t>
                      </a:r>
                    </a:p>
                    <a:p>
                      <a:pPr marL="194400" marR="0" lvl="1" indent="-129600" algn="l" defTabSz="914400" rtl="0" eaLnBrk="1" fontAlgn="auto" latinLnBrk="0" hangingPunct="1">
                        <a:lnSpc>
                          <a:spcPts val="132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mj-lt"/>
                          <a:ea typeface="+mn-ea"/>
                          <a:cs typeface="+mn-cs"/>
                        </a:rPr>
                        <a:t>Youth sports with games and tournaments (limited crowd sizes)</a:t>
                      </a:r>
                    </a:p>
                  </a:txBody>
                  <a:tcPr marL="45720" marR="45720" marT="18288" marB="18288">
                    <a:lnL w="12700" cap="flat" cmpd="sng" algn="ctr">
                      <a:no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320"/>
                        </a:lnSpc>
                        <a:spcBef>
                          <a:spcPts val="0"/>
                        </a:spcBef>
                        <a:spcAft>
                          <a:spcPts val="400"/>
                        </a:spcAft>
                        <a:buClrTx/>
                        <a:buSzTx/>
                        <a:buFontTx/>
                        <a:buNone/>
                        <a:tabLst/>
                        <a:defRPr/>
                      </a:pPr>
                      <a:r>
                        <a:rPr lang="en-US" sz="1100" b="0" kern="1200" spc="0" baseline="0" dirty="0">
                          <a:solidFill>
                            <a:schemeClr val="tx1"/>
                          </a:solidFill>
                          <a:latin typeface="+mj-lt"/>
                          <a:ea typeface="+mn-ea"/>
                          <a:cs typeface="+mn-cs"/>
                        </a:rPr>
                        <a:t>Full resumption of all outdoor recreation and activities</a:t>
                      </a:r>
                    </a:p>
                  </a:txBody>
                  <a:tcPr marR="45720" marT="18288" marB="18288">
                    <a:lnL w="76200" cap="flat" cmpd="sng" algn="ctr">
                      <a:solidFill>
                        <a:schemeClr val="tx2"/>
                      </a:solidFill>
                      <a:prstDash val="solid"/>
                      <a:round/>
                      <a:headEnd type="none" w="med" len="med"/>
                      <a:tailEnd type="none" w="med" len="med"/>
                    </a:lnL>
                    <a:lnR w="12700" cmpd="sng">
                      <a:noFill/>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00114"/>
                  </a:ext>
                </a:extLst>
              </a:tr>
            </a:tbl>
          </a:graphicData>
        </a:graphic>
      </p:graphicFrame>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6552" name="think-cell Slide" r:id="rId13" imgW="286" imgH="286" progId="TCLayout.ActiveDocument.1">
                  <p:embed/>
                </p:oleObj>
              </mc:Choice>
              <mc:Fallback>
                <p:oleObj name="think-cell Slide" r:id="rId13" imgW="286" imgH="286" progId="TCLayout.ActiveDocument.1">
                  <p:embed/>
                  <p:pic>
                    <p:nvPicPr>
                      <p:cNvPr id="5" name="Object 4" hidden="1"/>
                      <p:cNvPicPr/>
                      <p:nvPr/>
                    </p:nvPicPr>
                    <p:blipFill>
                      <a:blip r:embed="rId14"/>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7" name="Content Placeholder 2">
            <a:extLst>
              <a:ext uri="{FF2B5EF4-FFF2-40B4-BE49-F238E27FC236}">
                <a16:creationId xmlns:a16="http://schemas.microsoft.com/office/drawing/2014/main" id="{DDBE42F1-D05D-42D4-89B3-4A9FB1AA2E16}"/>
              </a:ext>
            </a:extLst>
          </p:cNvPr>
          <p:cNvSpPr txBox="1">
            <a:spLocks/>
          </p:cNvSpPr>
          <p:nvPr/>
        </p:nvSpPr>
        <p:spPr>
          <a:xfrm>
            <a:off x="2267339" y="22580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MASSACHUSETTS IN PHASES </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32" name="ee4pHeader1">
            <a:extLst>
              <a:ext uri="{FF2B5EF4-FFF2-40B4-BE49-F238E27FC236}">
                <a16:creationId xmlns:a16="http://schemas.microsoft.com/office/drawing/2014/main" id="{802C6730-B25A-430C-B36F-2FAFE25E9D6C}"/>
              </a:ext>
            </a:extLst>
          </p:cNvPr>
          <p:cNvSpPr>
            <a:spLocks noChangeArrowheads="1"/>
          </p:cNvSpPr>
          <p:nvPr>
            <p:custDataLst>
              <p:tags r:id="rId6"/>
            </p:custDataLst>
          </p:nvPr>
        </p:nvSpPr>
        <p:spPr bwMode="gray">
          <a:xfrm>
            <a:off x="3323890" y="1053642"/>
            <a:ext cx="1676160" cy="392284"/>
          </a:xfrm>
          <a:prstGeom prst="homePlate">
            <a:avLst>
              <a:gd name="adj" fmla="val 12004"/>
            </a:avLst>
          </a:prstGeom>
          <a:solidFill>
            <a:srgbClr val="C00000"/>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Current state: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b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Stay at </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sym typeface="Trebuchet MS" panose="020B0603020202020204" pitchFamily="34" charset="0"/>
              </a:rPr>
              <a:t>home</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endParaRPr>
          </a:p>
        </p:txBody>
      </p:sp>
      <p:sp>
        <p:nvSpPr>
          <p:cNvPr id="33" name="ee4pHeader2">
            <a:extLst>
              <a:ext uri="{FF2B5EF4-FFF2-40B4-BE49-F238E27FC236}">
                <a16:creationId xmlns:a16="http://schemas.microsoft.com/office/drawing/2014/main" id="{D2D2C250-8403-4F21-88AA-D8CFBB42CB0F}"/>
              </a:ext>
            </a:extLst>
          </p:cNvPr>
          <p:cNvSpPr>
            <a:spLocks noChangeArrowheads="1"/>
          </p:cNvSpPr>
          <p:nvPr>
            <p:custDataLst>
              <p:tags r:id="rId7"/>
            </p:custDataLst>
          </p:nvPr>
        </p:nvSpPr>
        <p:spPr bwMode="gray">
          <a:xfrm>
            <a:off x="4998186" y="1053642"/>
            <a:ext cx="1676160" cy="392284"/>
          </a:xfrm>
          <a:prstGeom prst="chevron">
            <a:avLst>
              <a:gd name="adj" fmla="val 12004"/>
            </a:avLst>
          </a:prstGeom>
          <a:solidFill>
            <a:srgbClr val="FFC000"/>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1:                          Start</a:t>
            </a:r>
          </a:p>
        </p:txBody>
      </p:sp>
      <p:sp>
        <p:nvSpPr>
          <p:cNvPr id="34" name="ee4pHeader3">
            <a:extLst>
              <a:ext uri="{FF2B5EF4-FFF2-40B4-BE49-F238E27FC236}">
                <a16:creationId xmlns:a16="http://schemas.microsoft.com/office/drawing/2014/main" id="{875A155A-D1AE-428D-9A98-F9DA77B07B05}"/>
              </a:ext>
            </a:extLst>
          </p:cNvPr>
          <p:cNvSpPr>
            <a:spLocks noChangeArrowheads="1"/>
          </p:cNvSpPr>
          <p:nvPr>
            <p:custDataLst>
              <p:tags r:id="rId8"/>
            </p:custDataLst>
          </p:nvPr>
        </p:nvSpPr>
        <p:spPr bwMode="gray">
          <a:xfrm>
            <a:off x="8346778" y="1053642"/>
            <a:ext cx="1676160" cy="392284"/>
          </a:xfrm>
          <a:prstGeom prst="chevron">
            <a:avLst>
              <a:gd name="adj" fmla="val 12004"/>
            </a:avLst>
          </a:prstGeom>
          <a:solidFill>
            <a:srgbClr val="5BBB2B"/>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Phase 3:                    Vigilant</a:t>
            </a:r>
          </a:p>
        </p:txBody>
      </p:sp>
      <p:sp>
        <p:nvSpPr>
          <p:cNvPr id="35" name="ee4pHeader4">
            <a:extLst>
              <a:ext uri="{FF2B5EF4-FFF2-40B4-BE49-F238E27FC236}">
                <a16:creationId xmlns:a16="http://schemas.microsoft.com/office/drawing/2014/main" id="{8CF4F301-9F4D-4095-96B7-68456A096D9A}"/>
              </a:ext>
            </a:extLst>
          </p:cNvPr>
          <p:cNvSpPr>
            <a:spLocks noChangeArrowheads="1"/>
          </p:cNvSpPr>
          <p:nvPr>
            <p:custDataLst>
              <p:tags r:id="rId9"/>
            </p:custDataLst>
          </p:nvPr>
        </p:nvSpPr>
        <p:spPr bwMode="gray">
          <a:xfrm>
            <a:off x="10021073" y="1053643"/>
            <a:ext cx="1676160" cy="392284"/>
          </a:xfrm>
          <a:prstGeom prst="chevron">
            <a:avLst>
              <a:gd name="adj" fmla="val 12004"/>
            </a:avLst>
          </a:prstGeom>
          <a:solidFill>
            <a:srgbClr val="99CCFF"/>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Trebuchet MS" panose="020B0603020202020204" pitchFamily="34" charset="0"/>
              </a:rPr>
              <a:t>Phase 4:                        New normal</a:t>
            </a:r>
          </a:p>
        </p:txBody>
      </p:sp>
      <p:sp>
        <p:nvSpPr>
          <p:cNvPr id="36" name="ee4pHeader3">
            <a:extLst>
              <a:ext uri="{FF2B5EF4-FFF2-40B4-BE49-F238E27FC236}">
                <a16:creationId xmlns:a16="http://schemas.microsoft.com/office/drawing/2014/main" id="{D9C12C7B-FFB2-4961-922D-447349837B1A}"/>
              </a:ext>
            </a:extLst>
          </p:cNvPr>
          <p:cNvSpPr>
            <a:spLocks noChangeArrowheads="1"/>
          </p:cNvSpPr>
          <p:nvPr>
            <p:custDataLst>
              <p:tags r:id="rId10"/>
            </p:custDataLst>
          </p:nvPr>
        </p:nvSpPr>
        <p:spPr bwMode="gray">
          <a:xfrm>
            <a:off x="6672482" y="1053642"/>
            <a:ext cx="1676160" cy="392284"/>
          </a:xfrm>
          <a:prstGeom prst="chevron">
            <a:avLst>
              <a:gd name="adj" fmla="val 12004"/>
            </a:avLst>
          </a:prstGeom>
          <a:solidFill>
            <a:srgbClr val="C9E7CA"/>
          </a:solidFill>
          <a:ln w="38100" cap="rnd" cmpd="sng" algn="ctr">
            <a:solidFill>
              <a:srgbClr val="FFFFFF"/>
            </a:solidFill>
            <a:prstDash val="solid"/>
            <a:round/>
            <a:headEnd type="none" w="med" len="med"/>
            <a:tailEnd type="none" w="med" len="me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00" b="1" i="0" u="none" strike="noStrike" kern="1200" cap="none" spc="0" normalizeH="0" baseline="0" noProof="0" dirty="0">
                <a:ln>
                  <a:noFill/>
                </a:ln>
                <a:solidFill>
                  <a:srgbClr val="575757"/>
                </a:solidFill>
                <a:effectLst/>
                <a:uLnTx/>
                <a:uFillTx/>
                <a:latin typeface="Arial" panose="020B0604020202020204" pitchFamily="34" charset="0"/>
                <a:ea typeface="+mn-ea"/>
                <a:cs typeface="+mn-cs"/>
                <a:sym typeface="Trebuchet MS" panose="020B0603020202020204" pitchFamily="34" charset="0"/>
              </a:rPr>
              <a:t>Phase 2:              Cautious</a:t>
            </a:r>
          </a:p>
        </p:txBody>
      </p:sp>
      <p:cxnSp>
        <p:nvCxnSpPr>
          <p:cNvPr id="63" name="Straight Connector 62">
            <a:extLst>
              <a:ext uri="{FF2B5EF4-FFF2-40B4-BE49-F238E27FC236}">
                <a16:creationId xmlns:a16="http://schemas.microsoft.com/office/drawing/2014/main" id="{016A52B8-9577-4DCF-9D4D-9D699D945649}"/>
              </a:ext>
            </a:extLst>
          </p:cNvPr>
          <p:cNvCxnSpPr>
            <a:cxnSpLocks/>
          </p:cNvCxnSpPr>
          <p:nvPr/>
        </p:nvCxnSpPr>
        <p:spPr>
          <a:xfrm>
            <a:off x="4962357"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CE3A1A5-03E6-4A51-BF10-38956FE577EA}"/>
              </a:ext>
            </a:extLst>
          </p:cNvPr>
          <p:cNvCxnSpPr>
            <a:cxnSpLocks/>
          </p:cNvCxnSpPr>
          <p:nvPr/>
        </p:nvCxnSpPr>
        <p:spPr>
          <a:xfrm>
            <a:off x="3253554"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785E8BC-6C3E-41AC-B9AB-C8CEF223551B}"/>
              </a:ext>
            </a:extLst>
          </p:cNvPr>
          <p:cNvCxnSpPr>
            <a:cxnSpLocks/>
          </p:cNvCxnSpPr>
          <p:nvPr/>
        </p:nvCxnSpPr>
        <p:spPr>
          <a:xfrm>
            <a:off x="6663734" y="1481948"/>
            <a:ext cx="30730" cy="4754880"/>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92523-7E65-4418-9065-9B3A1C7AFE65}"/>
              </a:ext>
            </a:extLst>
          </p:cNvPr>
          <p:cNvCxnSpPr>
            <a:cxnSpLocks/>
          </p:cNvCxnSpPr>
          <p:nvPr/>
        </p:nvCxnSpPr>
        <p:spPr>
          <a:xfrm>
            <a:off x="8346778" y="3692769"/>
            <a:ext cx="11738" cy="2544059"/>
          </a:xfrm>
          <a:prstGeom prst="line">
            <a:avLst/>
          </a:prstGeom>
          <a:ln w="762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sp>
        <p:nvSpPr>
          <p:cNvPr id="69" name="Content Placeholder 2">
            <a:extLst>
              <a:ext uri="{FF2B5EF4-FFF2-40B4-BE49-F238E27FC236}">
                <a16:creationId xmlns:a16="http://schemas.microsoft.com/office/drawing/2014/main" id="{526E0C07-6C95-473D-A489-E412B1094EC8}"/>
              </a:ext>
            </a:extLst>
          </p:cNvPr>
          <p:cNvSpPr txBox="1">
            <a:spLocks/>
          </p:cNvSpPr>
          <p:nvPr/>
        </p:nvSpPr>
        <p:spPr>
          <a:xfrm>
            <a:off x="2267339" y="511094"/>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Phased </a:t>
            </a: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approach and reopening summary plan (III)</a:t>
            </a:r>
            <a:endParaRPr kumimoji="0" lang="en-US" sz="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grpSp>
        <p:nvGrpSpPr>
          <p:cNvPr id="19" name="Group 18">
            <a:extLst>
              <a:ext uri="{FF2B5EF4-FFF2-40B4-BE49-F238E27FC236}">
                <a16:creationId xmlns:a16="http://schemas.microsoft.com/office/drawing/2014/main" id="{5580DA47-0D1B-4A38-8A17-4E0F6810C528}"/>
              </a:ext>
            </a:extLst>
          </p:cNvPr>
          <p:cNvGrpSpPr/>
          <p:nvPr/>
        </p:nvGrpSpPr>
        <p:grpSpPr>
          <a:xfrm>
            <a:off x="3323890" y="6288557"/>
            <a:ext cx="8502305" cy="171388"/>
            <a:chOff x="3194928" y="1018224"/>
            <a:chExt cx="8502305" cy="208879"/>
          </a:xfrm>
        </p:grpSpPr>
        <p:sp>
          <p:nvSpPr>
            <p:cNvPr id="117" name="Rectangle 116">
              <a:extLst>
                <a:ext uri="{FF2B5EF4-FFF2-40B4-BE49-F238E27FC236}">
                  <a16:creationId xmlns:a16="http://schemas.microsoft.com/office/drawing/2014/main" id="{5CDF5971-EC78-4FDD-8B38-D92900EC29CC}"/>
                </a:ext>
              </a:extLst>
            </p:cNvPr>
            <p:cNvSpPr/>
            <p:nvPr/>
          </p:nvSpPr>
          <p:spPr>
            <a:xfrm>
              <a:off x="3194928" y="1054465"/>
              <a:ext cx="8373343" cy="166098"/>
            </a:xfrm>
            <a:prstGeom prst="rect">
              <a:avLst/>
            </a:prstGeom>
            <a:gradFill flip="none" rotWithShape="1">
              <a:gsLst>
                <a:gs pos="0">
                  <a:schemeClr val="bg1">
                    <a:lumMod val="95000"/>
                  </a:schemeClr>
                </a:gs>
                <a:gs pos="35000">
                  <a:schemeClr val="bg1">
                    <a:lumMod val="95000"/>
                  </a:schemeClr>
                </a:gs>
                <a:gs pos="100000">
                  <a:schemeClr val="accent5">
                    <a:lumMod val="100000"/>
                  </a:schemeClr>
                </a:gs>
              </a:gsLst>
              <a:path path="circle">
                <a:fillToRect l="100000" b="100000"/>
              </a:path>
              <a:tileRect t="-100000" r="-10000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Degree of certainty given the progression of COVID-19</a:t>
              </a:r>
            </a:p>
          </p:txBody>
        </p:sp>
        <p:sp>
          <p:nvSpPr>
            <p:cNvPr id="118" name="Rectangle 117">
              <a:extLst>
                <a:ext uri="{FF2B5EF4-FFF2-40B4-BE49-F238E27FC236}">
                  <a16:creationId xmlns:a16="http://schemas.microsoft.com/office/drawing/2014/main" id="{79CBEE14-E126-48BF-BEFC-435132F52A16}"/>
                </a:ext>
              </a:extLst>
            </p:cNvPr>
            <p:cNvSpPr/>
            <p:nvPr/>
          </p:nvSpPr>
          <p:spPr>
            <a:xfrm>
              <a:off x="3323890" y="1025116"/>
              <a:ext cx="1231887" cy="20198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FFFFFF"/>
                  </a:solidFill>
                  <a:effectLst/>
                  <a:uLnTx/>
                  <a:uFillTx/>
                  <a:latin typeface="Arial"/>
                  <a:ea typeface="+mn-ea"/>
                  <a:cs typeface="+mn-cs"/>
                </a:rPr>
                <a:t>Most certain</a:t>
              </a:r>
            </a:p>
          </p:txBody>
        </p:sp>
        <p:sp>
          <p:nvSpPr>
            <p:cNvPr id="119" name="Rectangle 118">
              <a:extLst>
                <a:ext uri="{FF2B5EF4-FFF2-40B4-BE49-F238E27FC236}">
                  <a16:creationId xmlns:a16="http://schemas.microsoft.com/office/drawing/2014/main" id="{7A1144B6-B104-4A2B-8141-887699728E31}"/>
                </a:ext>
              </a:extLst>
            </p:cNvPr>
            <p:cNvSpPr/>
            <p:nvPr/>
          </p:nvSpPr>
          <p:spPr>
            <a:xfrm>
              <a:off x="10465346" y="1018224"/>
              <a:ext cx="1231887" cy="20198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Least certain</a:t>
              </a:r>
            </a:p>
          </p:txBody>
        </p:sp>
      </p:grpSp>
      <p:sp>
        <p:nvSpPr>
          <p:cNvPr id="25" name="Rectangle 24">
            <a:extLst>
              <a:ext uri="{FF2B5EF4-FFF2-40B4-BE49-F238E27FC236}">
                <a16:creationId xmlns:a16="http://schemas.microsoft.com/office/drawing/2014/main" id="{D9F54A3C-A781-4EA6-A759-195AE52F1D96}"/>
              </a:ext>
            </a:extLst>
          </p:cNvPr>
          <p:cNvSpPr/>
          <p:nvPr/>
        </p:nvSpPr>
        <p:spPr>
          <a:xfrm>
            <a:off x="9981222" y="1476829"/>
            <a:ext cx="91440" cy="4853272"/>
          </a:xfrm>
          <a:prstGeom prst="rect">
            <a:avLst/>
          </a:prstGeom>
          <a:solidFill>
            <a:srgbClr val="00269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8" name="Text Placeholder 6">
            <a:extLst>
              <a:ext uri="{FF2B5EF4-FFF2-40B4-BE49-F238E27FC236}">
                <a16:creationId xmlns:a16="http://schemas.microsoft.com/office/drawing/2014/main" id="{70BFBEB3-D86B-4530-B821-23EDFE4B5EB4}"/>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159442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5563" name="think-cell Slide" r:id="rId10" imgW="286" imgH="286" progId="TCLayout.ActiveDocument.1">
                  <p:embed/>
                </p:oleObj>
              </mc:Choice>
              <mc:Fallback>
                <p:oleObj name="think-cell Slide" r:id="rId10" imgW="286" imgH="286" progId="TCLayout.ActiveDocument.1">
                  <p:embed/>
                  <p:pic>
                    <p:nvPicPr>
                      <p:cNvPr id="5" name="Object 4" hidden="1"/>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9" name="Content Placeholder 2">
            <a:extLst>
              <a:ext uri="{FF2B5EF4-FFF2-40B4-BE49-F238E27FC236}">
                <a16:creationId xmlns:a16="http://schemas.microsoft.com/office/drawing/2014/main" id="{43CAEEB9-BACF-4073-A41D-1955EBFDEC22}"/>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PHASE 1 – START </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3" name="Rectangle 2">
            <a:extLst>
              <a:ext uri="{FF2B5EF4-FFF2-40B4-BE49-F238E27FC236}">
                <a16:creationId xmlns:a16="http://schemas.microsoft.com/office/drawing/2014/main" id="{FFCE6050-3D29-4845-8A3C-EAF8D84F629F}"/>
              </a:ext>
            </a:extLst>
          </p:cNvPr>
          <p:cNvSpPr/>
          <p:nvPr/>
        </p:nvSpPr>
        <p:spPr>
          <a:xfrm>
            <a:off x="2267338" y="1156614"/>
            <a:ext cx="92179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The phased reopening gives businesses permission to reopen, but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reopening is not mandatory</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 Businesses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should</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 refer to the </a:t>
            </a:r>
            <a:r>
              <a:rPr kumimoji="0" lang="en-US" sz="1200" b="0" i="0" u="none" strike="noStrike" kern="1200" cap="none" spc="0" normalizeH="0" baseline="0" noProof="0" dirty="0" smtClean="0">
                <a:ln>
                  <a:noFill/>
                </a:ln>
                <a:solidFill>
                  <a:srgbClr val="000000">
                    <a:lumMod val="100000"/>
                  </a:srgbClr>
                </a:solidFill>
                <a:effectLst/>
                <a:uLnTx/>
                <a:uFillTx/>
                <a:latin typeface="Arial"/>
                <a:ea typeface="+mn-ea"/>
                <a:cs typeface="Arial" panose="020B0604020202020204" pitchFamily="34" charset="0"/>
              </a:rPr>
              <a:t>Sector-Specific Protocols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and best practices for detailed guidance on reopening and should follow a self-certification process.</a:t>
            </a:r>
          </a:p>
        </p:txBody>
      </p:sp>
      <p:sp>
        <p:nvSpPr>
          <p:cNvPr id="4" name="Rectangle 3">
            <a:extLst>
              <a:ext uri="{FF2B5EF4-FFF2-40B4-BE49-F238E27FC236}">
                <a16:creationId xmlns:a16="http://schemas.microsoft.com/office/drawing/2014/main" id="{3E736DDA-2729-4E3E-8834-7000D38DD9F8}"/>
              </a:ext>
            </a:extLst>
          </p:cNvPr>
          <p:cNvSpPr/>
          <p:nvPr/>
        </p:nvSpPr>
        <p:spPr>
          <a:xfrm>
            <a:off x="2146705" y="2937951"/>
            <a:ext cx="2680475" cy="3477875"/>
          </a:xfrm>
          <a:prstGeom prst="rect">
            <a:avLst/>
          </a:prstGeom>
        </p:spPr>
        <p:txBody>
          <a:bodyPr wrap="square">
            <a:spAutoFit/>
          </a:bodyPr>
          <a:lstStyle/>
          <a:p>
            <a:pPr marL="324000" marR="0" lvl="1" indent="-216000" algn="l" defTabSz="914400" rtl="0" eaLnBrk="1" fontAlgn="auto" latinLnBrk="0" hangingPunct="1">
              <a:lnSpc>
                <a:spcPct val="100000"/>
              </a:lnSpc>
              <a:spcBef>
                <a:spcPts val="0"/>
              </a:spcBef>
              <a:spcAft>
                <a:spcPts val="12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Essential </a:t>
            </a:r>
            <a:r>
              <a:rPr kumimoji="0" lang="en-US" sz="1200" b="1" i="0" u="none" strike="noStrike" kern="1200" cap="none" spc="0" normalizeH="0" baseline="0" noProof="0" dirty="0" smtClean="0">
                <a:ln>
                  <a:noFill/>
                </a:ln>
                <a:solidFill>
                  <a:srgbClr val="000000">
                    <a:lumMod val="100000"/>
                  </a:srgbClr>
                </a:solidFill>
                <a:effectLst/>
                <a:uLnTx/>
                <a:uFillTx/>
                <a:latin typeface="Arial"/>
                <a:ea typeface="+mn-ea"/>
                <a:cs typeface="+mn-cs"/>
              </a:rPr>
              <a:t>businesses </a:t>
            </a:r>
            <a:r>
              <a:rPr lang="en-US" sz="1200" noProof="0" dirty="0">
                <a:solidFill>
                  <a:srgbClr val="000000">
                    <a:lumMod val="100000"/>
                  </a:srgbClr>
                </a:solidFill>
                <a:latin typeface="Arial"/>
              </a:rPr>
              <a:t>stay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open and </a:t>
            </a:r>
            <a:r>
              <a:rPr kumimoji="0" lang="en-US" sz="1200" b="0" i="0" u="none" strike="noStrike" kern="1200" cap="none" spc="0" normalizeH="0" baseline="0" noProof="0" dirty="0" smtClean="0">
                <a:ln>
                  <a:noFill/>
                </a:ln>
                <a:solidFill>
                  <a:srgbClr val="000000">
                    <a:lumMod val="100000"/>
                  </a:srgbClr>
                </a:solidFill>
                <a:effectLst/>
                <a:uLnTx/>
                <a:uFillTx/>
                <a:latin typeface="Arial"/>
                <a:ea typeface="+mn-ea"/>
                <a:cs typeface="+mn-cs"/>
              </a:rPr>
              <a:t>continue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to operate. </a:t>
            </a:r>
            <a:b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b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Must comply with safety standards, and must self-certify by May 25, 2020</a:t>
            </a:r>
          </a:p>
          <a:p>
            <a:pPr marL="324000" marR="0" lvl="1" indent="-216000" algn="l" defTabSz="914400" rtl="0" eaLnBrk="1" fontAlgn="auto" latinLnBrk="0" hangingPunct="1">
              <a:lnSpc>
                <a:spcPct val="100000"/>
              </a:lnSpc>
              <a:spcBef>
                <a:spcPts val="0"/>
              </a:spcBef>
              <a:spcAft>
                <a:spcPts val="12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Manufacturing</a:t>
            </a:r>
          </a:p>
          <a:p>
            <a:pPr marL="324000" marR="0" lvl="1" indent="-216000" algn="l" defTabSz="914400" rtl="0" eaLnBrk="1" fontAlgn="auto" latinLnBrk="0" hangingPunct="1">
              <a:lnSpc>
                <a:spcPct val="100000"/>
              </a:lnSpc>
              <a:spcBef>
                <a:spcPts val="0"/>
              </a:spcBef>
              <a:spcAft>
                <a:spcPts val="12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Construction</a:t>
            </a: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324000" marR="0" lvl="1" indent="-216000" algn="l" defTabSz="914400" rtl="0" eaLnBrk="1" fontAlgn="auto" latinLnBrk="0" hangingPunct="1">
              <a:lnSpc>
                <a:spcPct val="100000"/>
              </a:lnSpc>
              <a:spcBef>
                <a:spcPts val="0"/>
              </a:spcBef>
              <a:spcAft>
                <a:spcPts val="12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Worship</a:t>
            </a:r>
            <a:endParaRPr lang="en-US" sz="1200" dirty="0">
              <a:solidFill>
                <a:srgbClr val="000000">
                  <a:lumMod val="100000"/>
                </a:srgbClr>
              </a:solidFill>
              <a:latin typeface="Arial"/>
            </a:endParaRPr>
          </a:p>
          <a:p>
            <a:pPr marL="324000" lvl="1" indent="-216000">
              <a:spcAft>
                <a:spcPts val="1200"/>
              </a:spcAft>
              <a:buClr>
                <a:srgbClr val="00269E">
                  <a:lumMod val="100000"/>
                </a:srgbClr>
              </a:buClr>
              <a:buSzPct val="100000"/>
              <a:buFont typeface="Trebuchet MS" panose="020B0603020202020204" pitchFamily="34" charset="0"/>
              <a:buChar char="•"/>
              <a:defRPr/>
            </a:pPr>
            <a:r>
              <a:rPr lang="en-US" sz="1200" b="1" dirty="0">
                <a:solidFill>
                  <a:srgbClr val="000000">
                    <a:lumMod val="100000"/>
                  </a:srgbClr>
                </a:solidFill>
                <a:cs typeface="Arial" panose="020B0604020202020204" pitchFamily="34" charset="0"/>
              </a:rPr>
              <a:t>Hospitals</a:t>
            </a:r>
            <a:r>
              <a:rPr lang="en-US" sz="1200" dirty="0">
                <a:solidFill>
                  <a:srgbClr val="000000">
                    <a:lumMod val="100000"/>
                  </a:srgbClr>
                </a:solidFill>
                <a:cs typeface="Arial" panose="020B0604020202020204" pitchFamily="34" charset="0"/>
              </a:rPr>
              <a:t> and </a:t>
            </a:r>
            <a:r>
              <a:rPr lang="en-US" sz="1200" b="1" dirty="0">
                <a:solidFill>
                  <a:srgbClr val="000000">
                    <a:lumMod val="100000"/>
                  </a:srgbClr>
                </a:solidFill>
                <a:cs typeface="Arial" panose="020B0604020202020204" pitchFamily="34" charset="0"/>
              </a:rPr>
              <a:t>community health centers</a:t>
            </a:r>
            <a:r>
              <a:rPr lang="en-US" sz="1200" dirty="0">
                <a:solidFill>
                  <a:srgbClr val="000000">
                    <a:lumMod val="100000"/>
                  </a:srgbClr>
                </a:solidFill>
                <a:cs typeface="Arial" panose="020B0604020202020204" pitchFamily="34" charset="0"/>
              </a:rPr>
              <a:t> who attest to specific public health/safety standards can provide high priority preventative care, pediatric care and treatment for high risk patients</a:t>
            </a:r>
          </a:p>
        </p:txBody>
      </p:sp>
      <p:sp>
        <p:nvSpPr>
          <p:cNvPr id="16" name="Rectangle 15">
            <a:extLst>
              <a:ext uri="{FF2B5EF4-FFF2-40B4-BE49-F238E27FC236}">
                <a16:creationId xmlns:a16="http://schemas.microsoft.com/office/drawing/2014/main" id="{E6BF43D2-A173-48D0-AC01-8D71BEE9FA7D}"/>
              </a:ext>
            </a:extLst>
          </p:cNvPr>
          <p:cNvSpPr/>
          <p:nvPr/>
        </p:nvSpPr>
        <p:spPr>
          <a:xfrm>
            <a:off x="4917171" y="2937951"/>
            <a:ext cx="4327641" cy="3216265"/>
          </a:xfrm>
          <a:prstGeom prst="rect">
            <a:avLst/>
          </a:prstGeom>
        </p:spPr>
        <p:txBody>
          <a:bodyPr wrap="square">
            <a:spAutoFit/>
          </a:bodyPr>
          <a:lstStyle/>
          <a:p>
            <a:pPr marL="324000" marR="0" lvl="1" indent="-216000" algn="l" defTabSz="914400" rtl="0" eaLnBrk="1" fontAlgn="auto" latinLnBrk="0" hangingPunct="1">
              <a:lnSpc>
                <a:spcPct val="100000"/>
              </a:lnSpc>
              <a:spcAft>
                <a:spcPts val="6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Laboratory and life sciences facilities</a:t>
            </a: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324000" marR="0" lvl="1" indent="-216000" algn="l" defTabSz="914400" rtl="0" eaLnBrk="1" fontAlgn="auto" latinLnBrk="0" hangingPunct="1">
              <a:lnSpc>
                <a:spcPct val="100000"/>
              </a:lnSpc>
              <a:spcAft>
                <a:spcPts val="6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Offices, excluding those in City of Boston;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work from home strongly encouraged; businesses should restrict workforce presence to &lt;25% maximum occupancy</a:t>
            </a:r>
          </a:p>
          <a:p>
            <a:pPr marL="324000" marR="0" lvl="1" indent="-216000" algn="l" defTabSz="914400" rtl="0" eaLnBrk="1" fontAlgn="auto" latinLnBrk="0" hangingPunct="1">
              <a:lnSpc>
                <a:spcPct val="100000"/>
              </a:lnSpc>
              <a:spcAft>
                <a:spcPts val="6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Hair salons and barbershops</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 by appointment only</a:t>
            </a:r>
          </a:p>
          <a:p>
            <a:pPr marL="324000" marR="0" lvl="1" indent="-216000" algn="l" defTabSz="914400" rtl="0" eaLnBrk="1" fontAlgn="auto" latinLnBrk="0" hangingPunct="1">
              <a:lnSpc>
                <a:spcPct val="100000"/>
              </a:lnSpc>
              <a:spcAft>
                <a:spcPts val="6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Pet grooming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by appointment only (curbside pet drop-off and pick-up)</a:t>
            </a:r>
          </a:p>
          <a:p>
            <a:pPr marL="324000" marR="0" lvl="1" indent="-216000" algn="l" defTabSz="914400" rtl="0" eaLnBrk="1" fontAlgn="auto" latinLnBrk="0" hangingPunct="1">
              <a:lnSpc>
                <a:spcPct val="100000"/>
              </a:lnSpc>
              <a:spcAft>
                <a:spcPts val="60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Car washes</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 exterior car washing allowed</a:t>
            </a:r>
          </a:p>
          <a:p>
            <a:pPr marL="324000" lvl="1" indent="-216000">
              <a:spcAft>
                <a:spcPts val="600"/>
              </a:spcAft>
              <a:buClr>
                <a:srgbClr val="00269E">
                  <a:lumMod val="100000"/>
                </a:srgbClr>
              </a:buClr>
              <a:buSzPct val="100000"/>
              <a:buFont typeface="Trebuchet MS" panose="020B0603020202020204" pitchFamily="34" charset="0"/>
              <a:buChar char="•"/>
              <a:defRPr/>
            </a:pPr>
            <a:r>
              <a:rPr lang="en-US" sz="1200" b="1" dirty="0">
                <a:solidFill>
                  <a:srgbClr val="000000">
                    <a:lumMod val="100000"/>
                  </a:srgbClr>
                </a:solidFill>
              </a:rPr>
              <a:t>Recreation and outdoor </a:t>
            </a:r>
            <a:r>
              <a:rPr lang="en-US" sz="1200" dirty="0">
                <a:solidFill>
                  <a:srgbClr val="000000">
                    <a:lumMod val="100000"/>
                  </a:srgbClr>
                </a:solidFill>
              </a:rPr>
              <a:t>with guidelines </a:t>
            </a:r>
            <a:endParaRPr lang="en-US" sz="1200" dirty="0">
              <a:solidFill>
                <a:srgbClr val="000000">
                  <a:lumMod val="100000"/>
                </a:srgbClr>
              </a:solidFill>
              <a:latin typeface="Arial"/>
            </a:endParaRPr>
          </a:p>
          <a:p>
            <a:pPr marL="324000" lvl="1" indent="-216000">
              <a:spcAft>
                <a:spcPts val="600"/>
              </a:spcAft>
              <a:buClr>
                <a:srgbClr val="00269E">
                  <a:lumMod val="100000"/>
                </a:srgbClr>
              </a:buClr>
              <a:buSzPct val="100000"/>
              <a:buFont typeface="Trebuchet MS" panose="020B0603020202020204" pitchFamily="34" charset="0"/>
              <a:buChar char="•"/>
              <a:defRPr/>
            </a:pPr>
            <a:r>
              <a:rPr lang="en-US" sz="1200" b="1" dirty="0">
                <a:solidFill>
                  <a:srgbClr val="000000">
                    <a:lumMod val="100000"/>
                  </a:srgbClr>
                </a:solidFill>
                <a:cs typeface="Arial" panose="020B0604020202020204" pitchFamily="34" charset="0"/>
              </a:rPr>
              <a:t>Other health care providers </a:t>
            </a:r>
            <a:r>
              <a:rPr lang="en-US" sz="1200" dirty="0">
                <a:solidFill>
                  <a:srgbClr val="000000">
                    <a:lumMod val="100000"/>
                  </a:srgbClr>
                </a:solidFill>
                <a:cs typeface="Arial" panose="020B0604020202020204" pitchFamily="34" charset="0"/>
              </a:rPr>
              <a:t>who attest to specific public health/safety standards can provide high priority preventative care, pediatric care and treatment for high risk patients</a:t>
            </a:r>
          </a:p>
          <a:p>
            <a:pPr marL="324000" lvl="1" indent="-216000">
              <a:spcAft>
                <a:spcPts val="600"/>
              </a:spcAft>
              <a:buClr>
                <a:srgbClr val="00269E">
                  <a:lumMod val="100000"/>
                </a:srgbClr>
              </a:buClr>
              <a:buSzPct val="100000"/>
              <a:buFont typeface="Trebuchet MS" panose="020B0603020202020204" pitchFamily="34" charset="0"/>
              <a:buChar char="•"/>
              <a:defRPr/>
            </a:pPr>
            <a:r>
              <a:rPr lang="en-US" sz="1200" b="1" dirty="0" smtClean="0">
                <a:solidFill>
                  <a:srgbClr val="000000">
                    <a:lumMod val="100000"/>
                  </a:srgbClr>
                </a:solidFill>
                <a:cs typeface="Arial" panose="020B0604020202020204" pitchFamily="34" charset="0"/>
              </a:rPr>
              <a:t>Retail </a:t>
            </a:r>
            <a:r>
              <a:rPr lang="en-US" sz="1200" dirty="0">
                <a:solidFill>
                  <a:srgbClr val="000000">
                    <a:lumMod val="100000"/>
                  </a:srgbClr>
                </a:solidFill>
                <a:cs typeface="Arial" panose="020B0604020202020204" pitchFamily="34" charset="0"/>
              </a:rPr>
              <a:t>remote fulfilment and curbside pickup </a:t>
            </a:r>
            <a:endParaRPr lang="en-US" sz="1200" b="1" dirty="0">
              <a:solidFill>
                <a:srgbClr val="000000">
                  <a:lumMod val="100000"/>
                </a:srgbClr>
              </a:solidFill>
              <a:cs typeface="Arial" panose="020B0604020202020204" pitchFamily="34" charset="0"/>
            </a:endParaRPr>
          </a:p>
        </p:txBody>
      </p:sp>
      <p:sp>
        <p:nvSpPr>
          <p:cNvPr id="17" name="Rectangle 16">
            <a:extLst>
              <a:ext uri="{FF2B5EF4-FFF2-40B4-BE49-F238E27FC236}">
                <a16:creationId xmlns:a16="http://schemas.microsoft.com/office/drawing/2014/main" id="{32C5647F-7330-4519-8E42-519585C56EF2}"/>
              </a:ext>
            </a:extLst>
          </p:cNvPr>
          <p:cNvSpPr/>
          <p:nvPr/>
        </p:nvSpPr>
        <p:spPr>
          <a:xfrm>
            <a:off x="9191553" y="2937950"/>
            <a:ext cx="2435935" cy="1015663"/>
          </a:xfrm>
          <a:prstGeom prst="rect">
            <a:avLst/>
          </a:prstGeom>
        </p:spPr>
        <p:txBody>
          <a:bodyPr wrap="square">
            <a:spAutoFit/>
          </a:bodyPr>
          <a:lstStyle/>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Offices</a:t>
            </a:r>
            <a:r>
              <a:rPr kumimoji="0" lang="en-US" sz="1200" b="1" i="0" u="none" strike="noStrike" kern="1200" cap="none" spc="0" normalizeH="0" noProof="0" dirty="0">
                <a:ln>
                  <a:noFill/>
                </a:ln>
                <a:solidFill>
                  <a:srgbClr val="000000">
                    <a:lumMod val="100000"/>
                  </a:srgbClr>
                </a:solidFill>
                <a:effectLst/>
                <a:uLnTx/>
                <a:uFillTx/>
                <a:latin typeface="Arial"/>
                <a:ea typeface="+mn-ea"/>
                <a:cs typeface="Arial" panose="020B0604020202020204" pitchFamily="34" charset="0"/>
              </a:rPr>
              <a:t>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in the City of Boston</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 following applicable guidelines for the rest of the </a:t>
            </a:r>
            <a:r>
              <a:rPr kumimoji="0" lang="en-US" sz="1200" b="0" i="0" u="none" strike="noStrike" kern="1200" cap="none" spc="0" normalizeH="0" baseline="0" noProof="0" dirty="0" smtClean="0">
                <a:ln>
                  <a:noFill/>
                </a:ln>
                <a:solidFill>
                  <a:srgbClr val="000000">
                    <a:lumMod val="100000"/>
                  </a:srgbClr>
                </a:solidFill>
                <a:effectLst/>
                <a:uLnTx/>
                <a:uFillTx/>
                <a:latin typeface="Arial"/>
                <a:ea typeface="+mn-ea"/>
                <a:cs typeface="Arial" panose="020B0604020202020204" pitchFamily="34" charset="0"/>
              </a:rPr>
              <a:t>Commonwealth</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t/>
            </a:r>
            <a:b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rPr>
            </a:b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endParaRPr>
          </a:p>
        </p:txBody>
      </p:sp>
      <p:sp>
        <p:nvSpPr>
          <p:cNvPr id="18" name="ee4pHeader2">
            <a:extLst>
              <a:ext uri="{FF2B5EF4-FFF2-40B4-BE49-F238E27FC236}">
                <a16:creationId xmlns:a16="http://schemas.microsoft.com/office/drawing/2014/main" id="{04492AD9-82B0-466F-8FF3-83816BDB3532}"/>
              </a:ext>
            </a:extLst>
          </p:cNvPr>
          <p:cNvSpPr>
            <a:spLocks noChangeArrowheads="1"/>
          </p:cNvSpPr>
          <p:nvPr>
            <p:custDataLst>
              <p:tags r:id="rId6"/>
            </p:custDataLst>
          </p:nvPr>
        </p:nvSpPr>
        <p:spPr bwMode="gray">
          <a:xfrm>
            <a:off x="2250798" y="1692039"/>
            <a:ext cx="2559840" cy="567808"/>
          </a:xfrm>
          <a:prstGeom prst="chevron">
            <a:avLst>
              <a:gd name="adj" fmla="val 12004"/>
            </a:avLst>
          </a:prstGeom>
          <a:solidFill>
            <a:srgbClr val="FFC000"/>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2000"/>
              </a:spcAft>
              <a:buClrTx/>
              <a:buSzTx/>
              <a:buFontTx/>
              <a:buNone/>
              <a:tabLst/>
              <a:defRPr/>
            </a:pPr>
            <a:r>
              <a:rPr kumimoji="0" lang="en-US" sz="1232"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Trebuchet MS" panose="020B0603020202020204" pitchFamily="34" charset="0"/>
              </a:rPr>
              <a:t>Phase 1: Start</a:t>
            </a:r>
          </a:p>
        </p:txBody>
      </p:sp>
      <p:grpSp>
        <p:nvGrpSpPr>
          <p:cNvPr id="27" name="Group 26">
            <a:extLst>
              <a:ext uri="{FF2B5EF4-FFF2-40B4-BE49-F238E27FC236}">
                <a16:creationId xmlns:a16="http://schemas.microsoft.com/office/drawing/2014/main" id="{5A1DD5FB-1237-4BC4-B970-1B95C9CDBD13}"/>
              </a:ext>
            </a:extLst>
          </p:cNvPr>
          <p:cNvGrpSpPr/>
          <p:nvPr/>
        </p:nvGrpSpPr>
        <p:grpSpPr>
          <a:xfrm>
            <a:off x="2267340" y="2433304"/>
            <a:ext cx="2649831" cy="430887"/>
            <a:chOff x="2267340" y="2667227"/>
            <a:chExt cx="2559841" cy="430887"/>
          </a:xfrm>
        </p:grpSpPr>
        <p:cxnSp>
          <p:nvCxnSpPr>
            <p:cNvPr id="20" name="Straight Connector 19">
              <a:extLst>
                <a:ext uri="{FF2B5EF4-FFF2-40B4-BE49-F238E27FC236}">
                  <a16:creationId xmlns:a16="http://schemas.microsoft.com/office/drawing/2014/main" id="{470D2398-843B-4F78-B672-1FAF058E9666}"/>
                </a:ext>
              </a:extLst>
            </p:cNvPr>
            <p:cNvCxnSpPr>
              <a:cxnSpLocks/>
            </p:cNvCxnSpPr>
            <p:nvPr/>
          </p:nvCxnSpPr>
          <p:spPr>
            <a:xfrm flipH="1">
              <a:off x="2267340" y="2882670"/>
              <a:ext cx="2559841" cy="19696"/>
            </a:xfrm>
            <a:prstGeom prst="line">
              <a:avLst/>
            </a:prstGeom>
            <a:ln w="19050" cap="rnd">
              <a:solidFill>
                <a:schemeClr val="tx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F3A85DA-383D-4028-947C-94E63BC4FB93}"/>
                </a:ext>
              </a:extLst>
            </p:cNvPr>
            <p:cNvSpPr/>
            <p:nvPr/>
          </p:nvSpPr>
          <p:spPr>
            <a:xfrm>
              <a:off x="2751978" y="2667227"/>
              <a:ext cx="1590566" cy="430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 On May 18th</a:t>
              </a:r>
            </a:p>
          </p:txBody>
        </p:sp>
      </p:grpSp>
      <p:grpSp>
        <p:nvGrpSpPr>
          <p:cNvPr id="33" name="Group 32">
            <a:extLst>
              <a:ext uri="{FF2B5EF4-FFF2-40B4-BE49-F238E27FC236}">
                <a16:creationId xmlns:a16="http://schemas.microsoft.com/office/drawing/2014/main" id="{0DE3F9D1-9968-4CF7-BF18-9CBD2142A560}"/>
              </a:ext>
            </a:extLst>
          </p:cNvPr>
          <p:cNvGrpSpPr/>
          <p:nvPr/>
        </p:nvGrpSpPr>
        <p:grpSpPr>
          <a:xfrm>
            <a:off x="5071378" y="2418064"/>
            <a:ext cx="4046791" cy="430887"/>
            <a:chOff x="5108030" y="2326974"/>
            <a:chExt cx="3758377" cy="430887"/>
          </a:xfrm>
        </p:grpSpPr>
        <p:cxnSp>
          <p:nvCxnSpPr>
            <p:cNvPr id="22" name="Straight Connector 21">
              <a:extLst>
                <a:ext uri="{FF2B5EF4-FFF2-40B4-BE49-F238E27FC236}">
                  <a16:creationId xmlns:a16="http://schemas.microsoft.com/office/drawing/2014/main" id="{ED919187-9372-4E8D-9CBA-4954C781162F}"/>
                </a:ext>
              </a:extLst>
            </p:cNvPr>
            <p:cNvCxnSpPr>
              <a:cxnSpLocks/>
            </p:cNvCxnSpPr>
            <p:nvPr/>
          </p:nvCxnSpPr>
          <p:spPr>
            <a:xfrm flipH="1">
              <a:off x="5108030" y="2562113"/>
              <a:ext cx="3758377" cy="0"/>
            </a:xfrm>
            <a:prstGeom prst="line">
              <a:avLst/>
            </a:prstGeom>
            <a:ln w="19050" cap="rnd">
              <a:solidFill>
                <a:schemeClr val="tx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58FC306-3AF8-4776-AF88-A7FB957D99DD}"/>
                </a:ext>
              </a:extLst>
            </p:cNvPr>
            <p:cNvSpPr/>
            <p:nvPr/>
          </p:nvSpPr>
          <p:spPr>
            <a:xfrm>
              <a:off x="6191936" y="2326974"/>
              <a:ext cx="1590566" cy="430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 On May 25th</a:t>
              </a:r>
            </a:p>
          </p:txBody>
        </p:sp>
      </p:grpSp>
      <p:grpSp>
        <p:nvGrpSpPr>
          <p:cNvPr id="29" name="Group 28">
            <a:extLst>
              <a:ext uri="{FF2B5EF4-FFF2-40B4-BE49-F238E27FC236}">
                <a16:creationId xmlns:a16="http://schemas.microsoft.com/office/drawing/2014/main" id="{3F221C5D-DB6E-4654-BCCB-494D14A83AF1}"/>
              </a:ext>
            </a:extLst>
          </p:cNvPr>
          <p:cNvGrpSpPr/>
          <p:nvPr/>
        </p:nvGrpSpPr>
        <p:grpSpPr>
          <a:xfrm>
            <a:off x="9272376" y="2418064"/>
            <a:ext cx="2293764" cy="430887"/>
            <a:chOff x="2267340" y="2667227"/>
            <a:chExt cx="2559841" cy="430887"/>
          </a:xfrm>
        </p:grpSpPr>
        <p:cxnSp>
          <p:nvCxnSpPr>
            <p:cNvPr id="30" name="Straight Connector 29">
              <a:extLst>
                <a:ext uri="{FF2B5EF4-FFF2-40B4-BE49-F238E27FC236}">
                  <a16:creationId xmlns:a16="http://schemas.microsoft.com/office/drawing/2014/main" id="{112499BA-5317-4AB9-AC86-E1054A72C294}"/>
                </a:ext>
              </a:extLst>
            </p:cNvPr>
            <p:cNvCxnSpPr>
              <a:cxnSpLocks/>
            </p:cNvCxnSpPr>
            <p:nvPr/>
          </p:nvCxnSpPr>
          <p:spPr>
            <a:xfrm flipH="1">
              <a:off x="2267340" y="2882670"/>
              <a:ext cx="2559841" cy="19696"/>
            </a:xfrm>
            <a:prstGeom prst="line">
              <a:avLst/>
            </a:prstGeom>
            <a:ln w="19050" cap="rnd">
              <a:solidFill>
                <a:schemeClr val="tx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8F365F8-F731-43A3-A7AA-68D852A49DD3}"/>
                </a:ext>
              </a:extLst>
            </p:cNvPr>
            <p:cNvSpPr/>
            <p:nvPr/>
          </p:nvSpPr>
          <p:spPr>
            <a:xfrm>
              <a:off x="2751978" y="2667227"/>
              <a:ext cx="1590566" cy="430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23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 On June 1st</a:t>
              </a:r>
            </a:p>
          </p:txBody>
        </p:sp>
      </p:grpSp>
      <p:sp>
        <p:nvSpPr>
          <p:cNvPr id="35" name="ee4pHeader2">
            <a:extLst>
              <a:ext uri="{FF2B5EF4-FFF2-40B4-BE49-F238E27FC236}">
                <a16:creationId xmlns:a16="http://schemas.microsoft.com/office/drawing/2014/main" id="{3F1D920F-012B-4371-BF37-564163A67178}"/>
              </a:ext>
            </a:extLst>
          </p:cNvPr>
          <p:cNvSpPr>
            <a:spLocks noChangeArrowheads="1"/>
          </p:cNvSpPr>
          <p:nvPr>
            <p:custDataLst>
              <p:tags r:id="rId7"/>
            </p:custDataLst>
          </p:nvPr>
        </p:nvSpPr>
        <p:spPr bwMode="gray">
          <a:xfrm>
            <a:off x="4720856" y="1698044"/>
            <a:ext cx="7109605" cy="542907"/>
          </a:xfrm>
          <a:prstGeom prst="chevron">
            <a:avLst>
              <a:gd name="adj" fmla="val 12004"/>
            </a:avLst>
          </a:prstGeom>
          <a:noFill/>
          <a:ln w="6350" cap="rnd" algn="ctr">
            <a:noFill/>
            <a:round/>
            <a:headEnd/>
            <a:tailEnd/>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6350" cap="rnd" algn="ctr">
                <a:solidFill>
                  <a:srgbClr val="FFC000"/>
                </a:solidFill>
                <a:round/>
                <a:headEnd/>
                <a:tailEnd/>
              </a14:hiddenLine>
            </a:ext>
          </a:extLst>
        </p:spPr>
        <p:txBody>
          <a:bodyPr lIns="182880" tIns="0" rIns="182880" bIns="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The following businesses will be eligible to reopen, subject to their ability to comply with all mandatory safety standards</a:t>
            </a:r>
            <a:r>
              <a:rPr lang="en-US" sz="1200" dirty="0">
                <a:solidFill>
                  <a:srgbClr val="000000">
                    <a:lumMod val="100000"/>
                  </a:srgbClr>
                </a:solidFill>
                <a:latin typeface="Arial" panose="020B0604020202020204" pitchFamily="34" charset="0"/>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 Placeholder 6">
            <a:extLst>
              <a:ext uri="{FF2B5EF4-FFF2-40B4-BE49-F238E27FC236}">
                <a16:creationId xmlns:a16="http://schemas.microsoft.com/office/drawing/2014/main" id="{B798C85E-3B1A-4D0F-B77D-85BD54A06FD0}"/>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4246635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215E6-5EF0-49CC-B1E9-5100C49D8F7D}"/>
              </a:ext>
            </a:extLst>
          </p:cNvPr>
          <p:cNvSpPr txBox="1">
            <a:spLocks/>
          </p:cNvSpPr>
          <p:nvPr/>
        </p:nvSpPr>
        <p:spPr>
          <a:xfrm>
            <a:off x="2267338" y="540651"/>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lang="en-US" sz="1600" b="1" dirty="0">
                <a:solidFill>
                  <a:schemeClr val="tx2"/>
                </a:solidFill>
                <a:latin typeface="Arial"/>
                <a:cs typeface="Arial" panose="020B0604020202020204" pitchFamily="34" charset="0"/>
              </a:rPr>
              <a:t>HEALTH CARE</a:t>
            </a:r>
            <a:endParaRPr kumimoji="0" lang="en-US" sz="700" b="1" i="0" u="none" strike="noStrike" kern="1200" cap="none" spc="0" normalizeH="0" baseline="0" noProof="0" dirty="0">
              <a:ln>
                <a:noFill/>
              </a:ln>
              <a:solidFill>
                <a:schemeClr val="tx2"/>
              </a:solidFill>
              <a:effectLst/>
              <a:uLnTx/>
              <a:uFillTx/>
              <a:latin typeface="Arial"/>
              <a:cs typeface="Arial" panose="020B0604020202020204" pitchFamily="34" charset="0"/>
              <a:sym typeface="+mn-lt"/>
            </a:endParaRPr>
          </a:p>
        </p:txBody>
      </p:sp>
      <p:sp>
        <p:nvSpPr>
          <p:cNvPr id="8" name="Content Placeholder 2">
            <a:extLst>
              <a:ext uri="{FF2B5EF4-FFF2-40B4-BE49-F238E27FC236}">
                <a16:creationId xmlns:a16="http://schemas.microsoft.com/office/drawing/2014/main" id="{8B567060-DE5E-46D4-B7EB-23064BE660E4}"/>
              </a:ext>
            </a:extLst>
          </p:cNvPr>
          <p:cNvSpPr txBox="1">
            <a:spLocks/>
          </p:cNvSpPr>
          <p:nvPr/>
        </p:nvSpPr>
        <p:spPr>
          <a:xfrm>
            <a:off x="2298878" y="888502"/>
            <a:ext cx="9257912" cy="2218995"/>
          </a:xfrm>
          <a:prstGeom prst="rect">
            <a:avLst/>
          </a:prstGeom>
        </p:spPr>
        <p:txBody>
          <a:bodyPr rIns="9144">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buNone/>
              <a:defRPr/>
            </a:pPr>
            <a:r>
              <a:rPr lang="en-US" b="1" dirty="0">
                <a:solidFill>
                  <a:srgbClr val="000000"/>
                </a:solidFill>
                <a:latin typeface="Arial" panose="020B0604020202020204" pitchFamily="34" charset="0"/>
                <a:cs typeface="Arial" panose="020B0604020202020204" pitchFamily="34" charset="0"/>
              </a:rPr>
              <a:t>Effective May </a:t>
            </a:r>
            <a:r>
              <a:rPr lang="en-US" b="1" dirty="0" smtClean="0">
                <a:solidFill>
                  <a:srgbClr val="000000"/>
                </a:solidFill>
                <a:latin typeface="Arial" panose="020B0604020202020204" pitchFamily="34" charset="0"/>
                <a:cs typeface="Arial" panose="020B0604020202020204" pitchFamily="34" charset="0"/>
              </a:rPr>
              <a:t>18</a:t>
            </a:r>
            <a:r>
              <a:rPr lang="en-US" b="1" baseline="30000" dirty="0" smtClean="0">
                <a:solidFill>
                  <a:srgbClr val="000000"/>
                </a:solidFill>
                <a:latin typeface="Arial" panose="020B0604020202020204" pitchFamily="34" charset="0"/>
                <a:cs typeface="Arial" panose="020B0604020202020204" pitchFamily="34" charset="0"/>
              </a:rPr>
              <a:t>th</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hospitals and community health centers who attest to meeting specific capacity criteria and public health/safety standards will be allowed to resume a limited set of in-person preventative, diagnostic and treatment services. </a:t>
            </a:r>
          </a:p>
          <a:p>
            <a:pPr lvl="0">
              <a:buNone/>
              <a:defRPr/>
            </a:pPr>
            <a:r>
              <a:rPr lang="en-US" b="1" dirty="0">
                <a:solidFill>
                  <a:srgbClr val="000000"/>
                </a:solidFill>
                <a:latin typeface="Arial" panose="020B0604020202020204" pitchFamily="34" charset="0"/>
                <a:cs typeface="Arial" panose="020B0604020202020204" pitchFamily="34" charset="0"/>
              </a:rPr>
              <a:t>Effective May </a:t>
            </a:r>
            <a:r>
              <a:rPr lang="en-US" b="1" dirty="0" smtClean="0">
                <a:solidFill>
                  <a:srgbClr val="000000"/>
                </a:solidFill>
                <a:latin typeface="Arial" panose="020B0604020202020204" pitchFamily="34" charset="0"/>
                <a:cs typeface="Arial" panose="020B0604020202020204" pitchFamily="34" charset="0"/>
              </a:rPr>
              <a:t>25</a:t>
            </a:r>
            <a:r>
              <a:rPr lang="en-US" b="1" baseline="30000" dirty="0" smtClean="0">
                <a:solidFill>
                  <a:srgbClr val="000000"/>
                </a:solidFill>
                <a:latin typeface="Arial" panose="020B0604020202020204" pitchFamily="34" charset="0"/>
                <a:cs typeface="Arial" panose="020B0604020202020204" pitchFamily="34" charset="0"/>
              </a:rPr>
              <a:t>th</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other health care providers who attest to meeting these standards may resume limited in-person </a:t>
            </a:r>
            <a:r>
              <a:rPr lang="en-US" dirty="0" smtClean="0">
                <a:solidFill>
                  <a:srgbClr val="000000"/>
                </a:solidFill>
                <a:latin typeface="Arial" panose="020B0604020202020204" pitchFamily="34" charset="0"/>
                <a:cs typeface="Arial" panose="020B0604020202020204" pitchFamily="34" charset="0"/>
              </a:rPr>
              <a:t>services.  </a:t>
            </a:r>
            <a:endParaRPr lang="en-US" dirty="0">
              <a:solidFill>
                <a:srgbClr val="000000"/>
              </a:solidFill>
              <a:latin typeface="Arial" panose="020B0604020202020204" pitchFamily="34" charset="0"/>
              <a:cs typeface="Arial" panose="020B0604020202020204" pitchFamily="34" charset="0"/>
            </a:endParaRPr>
          </a:p>
          <a:p>
            <a:pPr lvl="0">
              <a:buNone/>
              <a:defRPr/>
            </a:pPr>
            <a:r>
              <a:rPr lang="en-US" dirty="0">
                <a:solidFill>
                  <a:srgbClr val="000000"/>
                </a:solidFill>
                <a:latin typeface="Arial" panose="020B0604020202020204" pitchFamily="34" charset="0"/>
                <a:cs typeface="Arial" panose="020B0604020202020204" pitchFamily="34" charset="0"/>
              </a:rPr>
              <a:t>Services that may be performed are limited, </a:t>
            </a:r>
            <a:r>
              <a:rPr lang="en-US" b="1" dirty="0">
                <a:solidFill>
                  <a:srgbClr val="000000"/>
                </a:solidFill>
                <a:latin typeface="Arial" panose="020B0604020202020204" pitchFamily="34" charset="0"/>
                <a:cs typeface="Arial" panose="020B0604020202020204" pitchFamily="34" charset="0"/>
              </a:rPr>
              <a:t>based on the provider’s clinical judgment </a:t>
            </a:r>
            <a:r>
              <a:rPr lang="en-US" dirty="0">
                <a:solidFill>
                  <a:srgbClr val="000000"/>
                </a:solidFill>
                <a:latin typeface="Arial" panose="020B0604020202020204" pitchFamily="34" charset="0"/>
                <a:cs typeface="Arial" panose="020B0604020202020204" pitchFamily="34" charset="0"/>
              </a:rPr>
              <a:t>to </a:t>
            </a:r>
            <a:r>
              <a:rPr lang="en-US" b="1" dirty="0">
                <a:solidFill>
                  <a:srgbClr val="000000"/>
                </a:solidFill>
                <a:latin typeface="Arial" panose="020B0604020202020204" pitchFamily="34" charset="0"/>
                <a:cs typeface="Arial" panose="020B0604020202020204" pitchFamily="34" charset="0"/>
              </a:rPr>
              <a:t>(1) high-priority preventative services, including pediatric care, immunizations, and chronic disease care for high-risk patients </a:t>
            </a:r>
            <a:r>
              <a:rPr lang="en-US" dirty="0">
                <a:solidFill>
                  <a:srgbClr val="000000"/>
                </a:solidFill>
                <a:latin typeface="Arial" panose="020B0604020202020204" pitchFamily="34" charset="0"/>
                <a:cs typeface="Arial" panose="020B0604020202020204" pitchFamily="34" charset="0"/>
              </a:rPr>
              <a:t>and </a:t>
            </a:r>
            <a:r>
              <a:rPr lang="en-US" b="1" dirty="0">
                <a:solidFill>
                  <a:srgbClr val="000000"/>
                </a:solidFill>
                <a:latin typeface="Arial" panose="020B0604020202020204" pitchFamily="34" charset="0"/>
                <a:cs typeface="Arial" panose="020B0604020202020204" pitchFamily="34" charset="0"/>
              </a:rPr>
              <a:t>(2) urgent procedures that cannot be delivered remotely and would lead to high risk or significant worsening of the patient’s condition if deferred</a:t>
            </a:r>
            <a:r>
              <a:rPr lang="en-US" dirty="0">
                <a:solidFill>
                  <a:srgbClr val="000000"/>
                </a:solidFill>
                <a:latin typeface="Arial" panose="020B0604020202020204" pitchFamily="34" charset="0"/>
                <a:cs typeface="Arial" panose="020B0604020202020204" pitchFamily="34" charset="0"/>
              </a:rPr>
              <a:t>.</a:t>
            </a:r>
          </a:p>
          <a:p>
            <a:pPr>
              <a:buNone/>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mn-lt"/>
              </a:rPr>
              <a:t>In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order for the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mn-lt"/>
              </a:rPr>
              <a:t>phased-in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hospital</a:t>
            </a:r>
            <a:r>
              <a:rPr kumimoji="0" lang="en-US" sz="1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 expansion and non-hospital reopening</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 the following statewide metrics must be met. </a:t>
            </a:r>
            <a:r>
              <a:rPr lang="en-US" dirty="0">
                <a:solidFill>
                  <a:srgbClr val="000000"/>
                </a:solidFill>
                <a:latin typeface="Arial" panose="020B0604020202020204" pitchFamily="34" charset="0"/>
                <a:cs typeface="Arial" panose="020B0604020202020204" pitchFamily="34" charset="0"/>
              </a:rPr>
              <a:t>(</a:t>
            </a:r>
            <a:r>
              <a:rPr lang="en-US" dirty="0" smtClean="0">
                <a:solidFill>
                  <a:srgbClr val="000000"/>
                </a:solidFill>
                <a:latin typeface="Arial" panose="020B0604020202020204" pitchFamily="34" charset="0"/>
                <a:cs typeface="Arial" panose="020B0604020202020204" pitchFamily="34" charset="0"/>
              </a:rPr>
              <a:t>1)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mn-lt"/>
              </a:rPr>
              <a:t>30</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 of hospital ICU beds </a:t>
            </a:r>
            <a:r>
              <a:rPr lang="en-US" dirty="0"/>
              <a:t>(including staffed surge capacity) must be available. (2) 30% of total hospital beds (including staffed surge capacity) must be available.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sp>
        <p:nvSpPr>
          <p:cNvPr id="9" name="Rectangle 8">
            <a:extLst>
              <a:ext uri="{FF2B5EF4-FFF2-40B4-BE49-F238E27FC236}">
                <a16:creationId xmlns:a16="http://schemas.microsoft.com/office/drawing/2014/main" id="{39B8F13D-5D96-41A3-9025-68B37A7D47B7}"/>
              </a:ext>
            </a:extLst>
          </p:cNvPr>
          <p:cNvSpPr/>
          <p:nvPr/>
        </p:nvSpPr>
        <p:spPr>
          <a:xfrm>
            <a:off x="7193596" y="4537820"/>
            <a:ext cx="4074187" cy="1487587"/>
          </a:xfrm>
          <a:prstGeom prst="rect">
            <a:avLst/>
          </a:prstGeom>
        </p:spPr>
        <p:txBody>
          <a:bodyPr wrap="square">
            <a:spAutoFit/>
          </a:bodyPr>
          <a:lstStyle/>
          <a:p>
            <a:pPr marL="285750" indent="-285750">
              <a:spcBef>
                <a:spcPts val="0"/>
              </a:spcBef>
              <a:spcAft>
                <a:spcPts val="400"/>
              </a:spcAft>
              <a:buFont typeface="Arial" panose="020B0604020202020204" pitchFamily="34" charset="0"/>
              <a:buChar char="•"/>
            </a:pPr>
            <a:r>
              <a:rPr lang="en-US" sz="1200" dirty="0">
                <a:solidFill>
                  <a:sysClr val="windowText" lastClr="000000"/>
                </a:solidFill>
              </a:rPr>
              <a:t>The procedure cannot be provided through telehealth</a:t>
            </a:r>
          </a:p>
          <a:p>
            <a:pPr marL="285750" indent="-285750">
              <a:spcBef>
                <a:spcPts val="0"/>
              </a:spcBef>
              <a:spcAft>
                <a:spcPts val="400"/>
              </a:spcAft>
              <a:buFont typeface="Arial" panose="020B0604020202020204" pitchFamily="34" charset="0"/>
              <a:buChar char="•"/>
            </a:pPr>
            <a:r>
              <a:rPr lang="en-US" sz="1200" dirty="0">
                <a:solidFill>
                  <a:sysClr val="windowText" lastClr="000000"/>
                </a:solidFill>
              </a:rPr>
              <a:t>The service must be a high-priority preventative service including pediatric care and immunizations</a:t>
            </a:r>
          </a:p>
          <a:p>
            <a:pPr marL="285750" indent="-285750">
              <a:spcBef>
                <a:spcPts val="0"/>
              </a:spcBef>
              <a:spcAft>
                <a:spcPts val="400"/>
              </a:spcAft>
              <a:buFont typeface="Arial" panose="020B0604020202020204" pitchFamily="34" charset="0"/>
              <a:buChar char="•"/>
            </a:pPr>
            <a:r>
              <a:rPr lang="en-US" sz="1200" dirty="0">
                <a:solidFill>
                  <a:sysClr val="windowText" lastClr="000000"/>
                </a:solidFill>
              </a:rPr>
              <a:t>The procedure must be urgent and cannot be delivered remotely and could lead to high risk or significant worsening of the patient’s condition if deferred</a:t>
            </a:r>
          </a:p>
        </p:txBody>
      </p:sp>
      <p:sp>
        <p:nvSpPr>
          <p:cNvPr id="10" name="Rectangle 9">
            <a:extLst>
              <a:ext uri="{FF2B5EF4-FFF2-40B4-BE49-F238E27FC236}">
                <a16:creationId xmlns:a16="http://schemas.microsoft.com/office/drawing/2014/main" id="{7EFA821D-63C9-434A-AC65-D8715FAA4227}"/>
              </a:ext>
            </a:extLst>
          </p:cNvPr>
          <p:cNvSpPr/>
          <p:nvPr/>
        </p:nvSpPr>
        <p:spPr>
          <a:xfrm>
            <a:off x="2385391" y="4329285"/>
            <a:ext cx="4484543" cy="2144177"/>
          </a:xfrm>
          <a:prstGeom prst="rect">
            <a:avLst/>
          </a:prstGeom>
        </p:spPr>
        <p:txBody>
          <a:bodyPr wrap="square">
            <a:spAutoFit/>
          </a:bodyPr>
          <a:lstStyle/>
          <a:p>
            <a:pPr marL="285750" indent="-285750">
              <a:spcBef>
                <a:spcPts val="0"/>
              </a:spcBef>
              <a:spcAft>
                <a:spcPts val="400"/>
              </a:spcAft>
              <a:buFont typeface="Arial" panose="020B0604020202020204" pitchFamily="34" charset="0"/>
              <a:buChar char="•"/>
            </a:pPr>
            <a:r>
              <a:rPr lang="en-US" sz="1200" dirty="0">
                <a:solidFill>
                  <a:sysClr val="windowText" lastClr="000000"/>
                </a:solidFill>
              </a:rPr>
              <a:t>Attest to public health standards and specific guidelines </a:t>
            </a:r>
          </a:p>
          <a:p>
            <a:pPr marL="285750" indent="-285750">
              <a:spcBef>
                <a:spcPts val="0"/>
              </a:spcBef>
              <a:spcAft>
                <a:spcPts val="400"/>
              </a:spcAft>
              <a:buFont typeface="Arial" panose="020B0604020202020204" pitchFamily="34" charset="0"/>
              <a:buChar char="•"/>
            </a:pPr>
            <a:r>
              <a:rPr lang="en-US" sz="1200" dirty="0">
                <a:solidFill>
                  <a:sysClr val="windowText" lastClr="000000"/>
                </a:solidFill>
              </a:rPr>
              <a:t>Adequate PPE on hand, reliable supply chain and other supplies and policies in place, not reliant on the state stockpile for PPE</a:t>
            </a:r>
          </a:p>
          <a:p>
            <a:pPr marL="285750" indent="-285750">
              <a:spcBef>
                <a:spcPts val="0"/>
              </a:spcBef>
              <a:spcAft>
                <a:spcPts val="400"/>
              </a:spcAft>
              <a:buFont typeface="Arial" panose="020B0604020202020204" pitchFamily="34" charset="0"/>
              <a:buChar char="•"/>
            </a:pPr>
            <a:r>
              <a:rPr lang="en-US" sz="1200" dirty="0">
                <a:solidFill>
                  <a:sysClr val="windowText" lastClr="000000"/>
                </a:solidFill>
              </a:rPr>
              <a:t>Infection control readiness (workflow, cleaning, social distancing, etc.)</a:t>
            </a:r>
          </a:p>
          <a:p>
            <a:pPr marL="285750" indent="-285750">
              <a:spcBef>
                <a:spcPts val="0"/>
              </a:spcBef>
              <a:spcAft>
                <a:spcPts val="400"/>
              </a:spcAft>
              <a:buFont typeface="Arial" panose="020B0604020202020204" pitchFamily="34" charset="0"/>
              <a:buChar char="•"/>
            </a:pPr>
            <a:r>
              <a:rPr lang="en-US" sz="1200" dirty="0" smtClean="0">
                <a:solidFill>
                  <a:sysClr val="windowText" lastClr="000000"/>
                </a:solidFill>
              </a:rPr>
              <a:t>Workforce and patient screening and testing protocols</a:t>
            </a:r>
            <a:endParaRPr lang="en-US" sz="1200" dirty="0">
              <a:solidFill>
                <a:srgbClr val="000000"/>
              </a:solidFill>
              <a:latin typeface="Arial"/>
            </a:endParaRPr>
          </a:p>
          <a:p>
            <a:pPr marL="285750" indent="-285750">
              <a:spcBef>
                <a:spcPts val="0"/>
              </a:spcBef>
              <a:spcAft>
                <a:spcPts val="400"/>
              </a:spcAft>
              <a:buFont typeface="Arial" panose="020B0604020202020204" pitchFamily="34" charset="0"/>
              <a:buChar char="•"/>
            </a:pPr>
            <a:r>
              <a:rPr lang="en-US" sz="1200" dirty="0">
                <a:solidFill>
                  <a:sysClr val="windowText" lastClr="000000"/>
                </a:solidFill>
              </a:rPr>
              <a:t>Hospitals must have ≥ 25% ICU and total bed capacity and reopen pediatric ICU and psychiatric beds if they had been repurposed for surge </a:t>
            </a:r>
            <a:r>
              <a:rPr lang="en-US" sz="1200" dirty="0" smtClean="0">
                <a:solidFill>
                  <a:sysClr val="windowText" lastClr="000000"/>
                </a:solidFill>
              </a:rPr>
              <a:t>capacity</a:t>
            </a:r>
            <a:endParaRPr lang="en-US" sz="1200" dirty="0">
              <a:solidFill>
                <a:sysClr val="windowText" lastClr="000000"/>
              </a:solidFill>
            </a:endParaRPr>
          </a:p>
        </p:txBody>
      </p:sp>
      <p:sp>
        <p:nvSpPr>
          <p:cNvPr id="11" name="Content Placeholder 2">
            <a:extLst>
              <a:ext uri="{FF2B5EF4-FFF2-40B4-BE49-F238E27FC236}">
                <a16:creationId xmlns:a16="http://schemas.microsoft.com/office/drawing/2014/main" id="{6E6EC66B-782A-4E47-94F8-DDDA70C87250}"/>
              </a:ext>
            </a:extLst>
          </p:cNvPr>
          <p:cNvSpPr txBox="1">
            <a:spLocks/>
          </p:cNvSpPr>
          <p:nvPr/>
        </p:nvSpPr>
        <p:spPr>
          <a:xfrm>
            <a:off x="2299317" y="3810662"/>
            <a:ext cx="4074187" cy="569303"/>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
                <a:ea typeface="+mn-ea"/>
                <a:cs typeface="Arial" panose="020B0604020202020204" pitchFamily="34" charset="0"/>
              </a:rPr>
              <a:t>Health care providers must meet the following requirements to reopen or expand services: </a:t>
            </a:r>
          </a:p>
        </p:txBody>
      </p:sp>
      <p:sp>
        <p:nvSpPr>
          <p:cNvPr id="12" name="Content Placeholder 2">
            <a:extLst>
              <a:ext uri="{FF2B5EF4-FFF2-40B4-BE49-F238E27FC236}">
                <a16:creationId xmlns:a16="http://schemas.microsoft.com/office/drawing/2014/main" id="{B31E2459-F004-4688-87F0-7F9170B5341B}"/>
              </a:ext>
            </a:extLst>
          </p:cNvPr>
          <p:cNvSpPr txBox="1">
            <a:spLocks/>
          </p:cNvSpPr>
          <p:nvPr/>
        </p:nvSpPr>
        <p:spPr>
          <a:xfrm>
            <a:off x="7193596" y="3799133"/>
            <a:ext cx="4074187" cy="690465"/>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lvl="0">
              <a:defRPr/>
            </a:pPr>
            <a:r>
              <a:rPr lang="en-US" b="1" dirty="0">
                <a:solidFill>
                  <a:srgbClr val="000000"/>
                </a:solidFill>
                <a:latin typeface=""/>
              </a:rPr>
              <a:t>When making a clinical determination, providers  (hospital, physician, other health care provider) are limited by the following criteria:</a:t>
            </a:r>
          </a:p>
        </p:txBody>
      </p:sp>
      <p:grpSp>
        <p:nvGrpSpPr>
          <p:cNvPr id="3" name="Group 2">
            <a:extLst>
              <a:ext uri="{FF2B5EF4-FFF2-40B4-BE49-F238E27FC236}">
                <a16:creationId xmlns:a16="http://schemas.microsoft.com/office/drawing/2014/main" id="{59A96B98-4B01-41F8-AFD4-78CF2BF240F7}"/>
              </a:ext>
            </a:extLst>
          </p:cNvPr>
          <p:cNvGrpSpPr/>
          <p:nvPr/>
        </p:nvGrpSpPr>
        <p:grpSpPr>
          <a:xfrm>
            <a:off x="7221407" y="3189626"/>
            <a:ext cx="1226467" cy="656558"/>
            <a:chOff x="2385391" y="2960037"/>
            <a:chExt cx="1226467" cy="656558"/>
          </a:xfrm>
        </p:grpSpPr>
        <p:pic>
          <p:nvPicPr>
            <p:cNvPr id="13" name="Picture 12">
              <a:extLst>
                <a:ext uri="{FF2B5EF4-FFF2-40B4-BE49-F238E27FC236}">
                  <a16:creationId xmlns:a16="http://schemas.microsoft.com/office/drawing/2014/main" id="{230EC9C3-B659-4E24-AA0B-C1E17F94105F}"/>
                </a:ext>
              </a:extLst>
            </p:cNvPr>
            <p:cNvPicPr>
              <a:picLocks noChangeAspect="1"/>
            </p:cNvPicPr>
            <p:nvPr/>
          </p:nvPicPr>
          <p:blipFill>
            <a:blip r:embed="rId2"/>
            <a:stretch>
              <a:fillRect/>
            </a:stretch>
          </p:blipFill>
          <p:spPr>
            <a:xfrm>
              <a:off x="2385391" y="2960037"/>
              <a:ext cx="644347" cy="656558"/>
            </a:xfrm>
            <a:prstGeom prst="rect">
              <a:avLst/>
            </a:prstGeom>
          </p:spPr>
        </p:pic>
        <p:pic>
          <p:nvPicPr>
            <p:cNvPr id="14" name="Picture 13">
              <a:extLst>
                <a:ext uri="{FF2B5EF4-FFF2-40B4-BE49-F238E27FC236}">
                  <a16:creationId xmlns:a16="http://schemas.microsoft.com/office/drawing/2014/main" id="{853A9C9F-4539-46B7-A588-544FB18ACC3E}"/>
                </a:ext>
              </a:extLst>
            </p:cNvPr>
            <p:cNvPicPr>
              <a:picLocks noChangeAspect="1"/>
            </p:cNvPicPr>
            <p:nvPr/>
          </p:nvPicPr>
          <p:blipFill>
            <a:blip r:embed="rId3"/>
            <a:stretch>
              <a:fillRect/>
            </a:stretch>
          </p:blipFill>
          <p:spPr>
            <a:xfrm>
              <a:off x="2955781" y="2960037"/>
              <a:ext cx="656077" cy="656558"/>
            </a:xfrm>
            <a:prstGeom prst="rect">
              <a:avLst/>
            </a:prstGeom>
          </p:spPr>
        </p:pic>
      </p:grpSp>
      <p:grpSp>
        <p:nvGrpSpPr>
          <p:cNvPr id="15" name="Group 14">
            <a:extLst>
              <a:ext uri="{FF2B5EF4-FFF2-40B4-BE49-F238E27FC236}">
                <a16:creationId xmlns:a16="http://schemas.microsoft.com/office/drawing/2014/main" id="{1EDA6134-E33E-46B0-87E7-8BCA38B62E01}"/>
              </a:ext>
            </a:extLst>
          </p:cNvPr>
          <p:cNvGrpSpPr>
            <a:grpSpLocks noChangeAspect="1"/>
          </p:cNvGrpSpPr>
          <p:nvPr/>
        </p:nvGrpSpPr>
        <p:grpSpPr>
          <a:xfrm>
            <a:off x="2298878" y="3169781"/>
            <a:ext cx="696921" cy="696249"/>
            <a:chOff x="6464300" y="2606675"/>
            <a:chExt cx="1646238" cy="1644650"/>
          </a:xfrm>
        </p:grpSpPr>
        <p:sp>
          <p:nvSpPr>
            <p:cNvPr id="16" name="AutoShape 3">
              <a:extLst>
                <a:ext uri="{FF2B5EF4-FFF2-40B4-BE49-F238E27FC236}">
                  <a16:creationId xmlns:a16="http://schemas.microsoft.com/office/drawing/2014/main" id="{629EE3D6-09EB-4BC6-AFC3-E4658D3B3F57}"/>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6">
              <a:extLst>
                <a:ext uri="{FF2B5EF4-FFF2-40B4-BE49-F238E27FC236}">
                  <a16:creationId xmlns:a16="http://schemas.microsoft.com/office/drawing/2014/main" id="{EA233838-0F5E-48D0-ADB6-DFAB473ECB04}"/>
                </a:ext>
              </a:extLst>
            </p:cNvPr>
            <p:cNvGrpSpPr/>
            <p:nvPr/>
          </p:nvGrpSpPr>
          <p:grpSpPr>
            <a:xfrm>
              <a:off x="6729413" y="2882900"/>
              <a:ext cx="1123838" cy="1123951"/>
              <a:chOff x="6729413" y="2882900"/>
              <a:chExt cx="1123838" cy="1123951"/>
            </a:xfrm>
          </p:grpSpPr>
          <p:sp>
            <p:nvSpPr>
              <p:cNvPr id="18" name="Freeform 10">
                <a:extLst>
                  <a:ext uri="{FF2B5EF4-FFF2-40B4-BE49-F238E27FC236}">
                    <a16:creationId xmlns:a16="http://schemas.microsoft.com/office/drawing/2014/main" id="{18052D4F-FA50-4447-8491-025C31302B42}"/>
                  </a:ext>
                </a:extLst>
              </p:cNvPr>
              <p:cNvSpPr>
                <a:spLocks/>
              </p:cNvSpPr>
              <p:nvPr/>
            </p:nvSpPr>
            <p:spPr bwMode="auto">
              <a:xfrm>
                <a:off x="7097713" y="2882900"/>
                <a:ext cx="639763" cy="595313"/>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C737D8C8-192F-411E-94C0-D35CCF953A7A}"/>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01042">
                  <a:lumMod val="100000"/>
                </a:srgb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22" name="Text Placeholder 6">
            <a:extLst>
              <a:ext uri="{FF2B5EF4-FFF2-40B4-BE49-F238E27FC236}">
                <a16:creationId xmlns:a16="http://schemas.microsoft.com/office/drawing/2014/main" id="{00E24B0D-64B4-4204-A60C-349FA3BCDB72}"/>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1889392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8817"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6" name="Content Placeholder 2">
            <a:extLst>
              <a:ext uri="{FF2B5EF4-FFF2-40B4-BE49-F238E27FC236}">
                <a16:creationId xmlns:a16="http://schemas.microsoft.com/office/drawing/2014/main" id="{7F21356B-62D8-4C55-9E44-63C60EB87BBE}"/>
              </a:ext>
            </a:extLst>
          </p:cNvPr>
          <p:cNvSpPr txBox="1">
            <a:spLocks/>
          </p:cNvSpPr>
          <p:nvPr/>
        </p:nvSpPr>
        <p:spPr>
          <a:xfrm>
            <a:off x="2267339" y="1166453"/>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Mandatory </a:t>
            </a: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self-certification </a:t>
            </a: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for businesses</a:t>
            </a:r>
            <a:endParaRPr kumimoji="0" lang="en-US" sz="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sp>
        <p:nvSpPr>
          <p:cNvPr id="47" name="Content Placeholder 2">
            <a:extLst>
              <a:ext uri="{FF2B5EF4-FFF2-40B4-BE49-F238E27FC236}">
                <a16:creationId xmlns:a16="http://schemas.microsoft.com/office/drawing/2014/main" id="{2875E58B-38CA-40CA-AA2B-10A78449242A}"/>
              </a:ext>
            </a:extLst>
          </p:cNvPr>
          <p:cNvSpPr txBox="1">
            <a:spLocks/>
          </p:cNvSpPr>
          <p:nvPr/>
        </p:nvSpPr>
        <p:spPr>
          <a:xfrm>
            <a:off x="2267338" y="1443724"/>
            <a:ext cx="9097347" cy="605209"/>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In order to reopen, businesses</a:t>
            </a:r>
            <a:r>
              <a:rPr kumimoji="0" lang="en-US" sz="12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must </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develop a written COVID-19 Control Plan outlining how its workplace will prevent the spread of COVID-19. Required Materials are located on mass.gov/reopening, and include:</a:t>
            </a:r>
          </a:p>
        </p:txBody>
      </p:sp>
      <p:sp>
        <p:nvSpPr>
          <p:cNvPr id="41" name="Content Placeholder 2">
            <a:extLst>
              <a:ext uri="{FF2B5EF4-FFF2-40B4-BE49-F238E27FC236}">
                <a16:creationId xmlns:a16="http://schemas.microsoft.com/office/drawing/2014/main" id="{7A2A09C2-15E0-48B0-9712-B48E2252A716}"/>
              </a:ext>
            </a:extLst>
          </p:cNvPr>
          <p:cNvSpPr txBox="1">
            <a:spLocks/>
          </p:cNvSpPr>
          <p:nvPr/>
        </p:nvSpPr>
        <p:spPr>
          <a:xfrm>
            <a:off x="2103762" y="5965761"/>
            <a:ext cx="9450929" cy="470262"/>
          </a:xfrm>
          <a:prstGeom prst="rect">
            <a:avLst/>
          </a:prstGeom>
          <a:solidFill>
            <a:schemeClr val="bg1">
              <a:lumMod val="95000"/>
            </a:schemeClr>
          </a:solidFill>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Note: </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All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reopening businesses </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must meet these requirements before reopening. Businesses that are designated as essential may remain open but are required to complete these steps by May 25, 2020.</a:t>
            </a:r>
          </a:p>
        </p:txBody>
      </p:sp>
      <p:grpSp>
        <p:nvGrpSpPr>
          <p:cNvPr id="4" name="Group 3">
            <a:extLst>
              <a:ext uri="{FF2B5EF4-FFF2-40B4-BE49-F238E27FC236}">
                <a16:creationId xmlns:a16="http://schemas.microsoft.com/office/drawing/2014/main" id="{2171CCCF-BD4F-4384-A770-38C12CDE7B80}"/>
              </a:ext>
            </a:extLst>
          </p:cNvPr>
          <p:cNvGrpSpPr/>
          <p:nvPr/>
        </p:nvGrpSpPr>
        <p:grpSpPr>
          <a:xfrm>
            <a:off x="2379312" y="2018126"/>
            <a:ext cx="8985373" cy="1561286"/>
            <a:chOff x="2379312" y="2080728"/>
            <a:chExt cx="8985373" cy="1561286"/>
          </a:xfrm>
        </p:grpSpPr>
        <p:pic>
          <p:nvPicPr>
            <p:cNvPr id="62" name="Picture 61">
              <a:extLst>
                <a:ext uri="{FF2B5EF4-FFF2-40B4-BE49-F238E27FC236}">
                  <a16:creationId xmlns:a16="http://schemas.microsoft.com/office/drawing/2014/main" id="{20CABAFF-1EF7-4A7D-8806-47838F2EE714}"/>
                </a:ext>
              </a:extLst>
            </p:cNvPr>
            <p:cNvPicPr>
              <a:picLocks noChangeAspect="1"/>
            </p:cNvPicPr>
            <p:nvPr/>
          </p:nvPicPr>
          <p:blipFill>
            <a:blip r:embed="rId10"/>
            <a:stretch>
              <a:fillRect/>
            </a:stretch>
          </p:blipFill>
          <p:spPr>
            <a:xfrm>
              <a:off x="2379312" y="2080728"/>
              <a:ext cx="1123731" cy="1448364"/>
            </a:xfrm>
            <a:prstGeom prst="rect">
              <a:avLst/>
            </a:prstGeom>
            <a:ln w="6858"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pic>
          <p:nvPicPr>
            <p:cNvPr id="63" name="Picture 62">
              <a:extLst>
                <a:ext uri="{FF2B5EF4-FFF2-40B4-BE49-F238E27FC236}">
                  <a16:creationId xmlns:a16="http://schemas.microsoft.com/office/drawing/2014/main" id="{CAA8940B-5DC1-4D6F-8A45-E314A9100D13}"/>
                </a:ext>
              </a:extLst>
            </p:cNvPr>
            <p:cNvPicPr>
              <a:picLocks noChangeAspect="1"/>
            </p:cNvPicPr>
            <p:nvPr/>
          </p:nvPicPr>
          <p:blipFill>
            <a:blip r:embed="rId11"/>
            <a:stretch>
              <a:fillRect/>
            </a:stretch>
          </p:blipFill>
          <p:spPr>
            <a:xfrm>
              <a:off x="2459471" y="2193650"/>
              <a:ext cx="1120245" cy="1448364"/>
            </a:xfrm>
            <a:prstGeom prst="rect">
              <a:avLst/>
            </a:prstGeom>
            <a:ln w="6858"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sp>
          <p:nvSpPr>
            <p:cNvPr id="48" name="Rectangle 47">
              <a:extLst>
                <a:ext uri="{FF2B5EF4-FFF2-40B4-BE49-F238E27FC236}">
                  <a16:creationId xmlns:a16="http://schemas.microsoft.com/office/drawing/2014/main" id="{06FF1451-C00B-42CB-B9DE-1268BD8A0DDF}"/>
                </a:ext>
              </a:extLst>
            </p:cNvPr>
            <p:cNvSpPr/>
            <p:nvPr/>
          </p:nvSpPr>
          <p:spPr>
            <a:xfrm>
              <a:off x="3605063" y="2080728"/>
              <a:ext cx="7759622" cy="63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1C57"/>
                  </a:solidFill>
                  <a:effectLst/>
                  <a:uLnTx/>
                  <a:uFillTx/>
                  <a:latin typeface="Arial"/>
                  <a:ea typeface="+mn-ea"/>
                  <a:cs typeface="+mn-cs"/>
                </a:rPr>
                <a:t>COVID-19 control plan template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Businesses may complete a template, available on the mass.gov/reopening, to fulfill this requirement. This plan </a:t>
              </a:r>
              <a:r>
                <a:rPr kumimoji="0" lang="en-US" sz="12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does not need to be submitted </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to a state agency for approval, but must be retained on the premises of the business and be provided in the event of an inspection.</a:t>
              </a:r>
              <a:endParaRPr kumimoji="0" lang="en-US" sz="1200" b="1" i="0" u="none" strike="noStrike" kern="1200" cap="none" spc="0" normalizeH="0" baseline="0" noProof="0" dirty="0">
                <a:ln>
                  <a:noFill/>
                </a:ln>
                <a:solidFill>
                  <a:srgbClr val="E71C57"/>
                </a:solidFill>
                <a:effectLst/>
                <a:uLnTx/>
                <a:uFillTx/>
                <a:latin typeface="Arial"/>
                <a:ea typeface="+mn-ea"/>
                <a:cs typeface="+mn-cs"/>
              </a:endParaRPr>
            </a:p>
          </p:txBody>
        </p:sp>
      </p:grpSp>
      <p:pic>
        <p:nvPicPr>
          <p:cNvPr id="8" name="Picture 7">
            <a:extLst>
              <a:ext uri="{FF2B5EF4-FFF2-40B4-BE49-F238E27FC236}">
                <a16:creationId xmlns:a16="http://schemas.microsoft.com/office/drawing/2014/main" id="{1F1FDF0D-E510-452B-809C-ED691EE1C175}"/>
              </a:ext>
            </a:extLst>
          </p:cNvPr>
          <p:cNvPicPr>
            <a:picLocks noChangeAspect="1"/>
          </p:cNvPicPr>
          <p:nvPr/>
        </p:nvPicPr>
        <p:blipFill>
          <a:blip r:embed="rId12"/>
          <a:stretch>
            <a:fillRect/>
          </a:stretch>
        </p:blipFill>
        <p:spPr>
          <a:xfrm>
            <a:off x="2459471" y="3964064"/>
            <a:ext cx="1124475" cy="1448364"/>
          </a:xfrm>
          <a:prstGeom prst="rect">
            <a:avLst/>
          </a:prstGeom>
          <a:ln w="6858"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sp>
        <p:nvSpPr>
          <p:cNvPr id="66" name="Rectangle 65">
            <a:extLst>
              <a:ext uri="{FF2B5EF4-FFF2-40B4-BE49-F238E27FC236}">
                <a16:creationId xmlns:a16="http://schemas.microsoft.com/office/drawing/2014/main" id="{0F14FACF-E43F-41A9-A195-DAD7647196DF}"/>
              </a:ext>
            </a:extLst>
          </p:cNvPr>
          <p:cNvSpPr/>
          <p:nvPr/>
        </p:nvSpPr>
        <p:spPr>
          <a:xfrm>
            <a:off x="3605062" y="3922753"/>
            <a:ext cx="2665109" cy="63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1C57"/>
                </a:solidFill>
                <a:effectLst/>
                <a:uLnTx/>
                <a:uFillTx/>
                <a:latin typeface="Arial"/>
                <a:ea typeface="+mn-ea"/>
                <a:cs typeface="+mn-cs"/>
              </a:rPr>
              <a:t>Compliance attestation poster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Businesses are required to sign a poster, attesting that they have completed a COVID-19 control plan, and post it in an area within the business premises that is visible to employees and visitors.</a:t>
            </a:r>
            <a:endParaRPr kumimoji="0" lang="en-US" sz="1200" b="1" i="0" u="none" strike="noStrike" kern="1200" cap="none" spc="0" normalizeH="0" baseline="0" noProof="0" dirty="0">
              <a:ln>
                <a:noFill/>
              </a:ln>
              <a:solidFill>
                <a:srgbClr val="E71C57"/>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EA97F567-4649-4956-88C6-A8FB05292384}"/>
              </a:ext>
            </a:extLst>
          </p:cNvPr>
          <p:cNvSpPr/>
          <p:nvPr/>
        </p:nvSpPr>
        <p:spPr>
          <a:xfrm>
            <a:off x="8876858" y="3922753"/>
            <a:ext cx="2487828" cy="63945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1C57"/>
                </a:solidFill>
                <a:effectLst/>
                <a:uLnTx/>
                <a:uFillTx/>
                <a:latin typeface="Arial"/>
                <a:ea typeface="+mn-ea"/>
                <a:cs typeface="+mn-cs"/>
              </a:rPr>
              <a:t>Other posters</a:t>
            </a: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Businesses are required to post signs and posters describing the rules for maintaining social distancing, hygiene protocols, cleaning, and disinfecting.</a:t>
            </a:r>
            <a:endParaRPr kumimoji="0" lang="en-US" sz="1200" b="1" i="0" u="none" strike="noStrike" kern="1200" cap="none" spc="0" normalizeH="0" baseline="0" noProof="0" dirty="0">
              <a:ln>
                <a:noFill/>
              </a:ln>
              <a:solidFill>
                <a:srgbClr val="E71C5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E71C57"/>
              </a:solidFill>
              <a:effectLst/>
              <a:uLnTx/>
              <a:uFillTx/>
              <a:latin typeface="Arial"/>
              <a:ea typeface="+mn-ea"/>
              <a:cs typeface="+mn-cs"/>
            </a:endParaRPr>
          </a:p>
        </p:txBody>
      </p:sp>
      <p:pic>
        <p:nvPicPr>
          <p:cNvPr id="6" name="Picture 5">
            <a:extLst>
              <a:ext uri="{FF2B5EF4-FFF2-40B4-BE49-F238E27FC236}">
                <a16:creationId xmlns:a16="http://schemas.microsoft.com/office/drawing/2014/main" id="{EDBFF986-D029-4BB4-9E3F-DE97B01C53AE}"/>
              </a:ext>
            </a:extLst>
          </p:cNvPr>
          <p:cNvPicPr>
            <a:picLocks noChangeAspect="1"/>
          </p:cNvPicPr>
          <p:nvPr/>
        </p:nvPicPr>
        <p:blipFill>
          <a:blip r:embed="rId13"/>
          <a:stretch>
            <a:fillRect/>
          </a:stretch>
        </p:blipFill>
        <p:spPr>
          <a:xfrm>
            <a:off x="6816012" y="3964064"/>
            <a:ext cx="936299" cy="1448364"/>
          </a:xfrm>
          <a:prstGeom prst="rect">
            <a:avLst/>
          </a:prstGeom>
          <a:ln w="6858"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000E96EC-1E8D-4089-8FFC-2E5BF21A6C73}"/>
              </a:ext>
            </a:extLst>
          </p:cNvPr>
          <p:cNvPicPr>
            <a:picLocks noChangeAspect="1"/>
          </p:cNvPicPr>
          <p:nvPr/>
        </p:nvPicPr>
        <p:blipFill>
          <a:blip r:embed="rId14"/>
          <a:stretch>
            <a:fillRect/>
          </a:stretch>
        </p:blipFill>
        <p:spPr>
          <a:xfrm>
            <a:off x="7934386" y="3964064"/>
            <a:ext cx="936884" cy="1448364"/>
          </a:xfrm>
          <a:prstGeom prst="rect">
            <a:avLst/>
          </a:prstGeom>
          <a:ln w="6858" cap="flat" cmpd="sng" algn="ctr">
            <a:solidFill>
              <a:srgbClr val="A6A6A6"/>
            </a:solidFill>
            <a:prstDash val="solid"/>
            <a:round/>
            <a:headEnd type="none" w="med" len="med"/>
            <a:tailEnd type="none" w="med" len="med"/>
          </a:ln>
          <a:effectLst>
            <a:outerShdw blurRad="50800" dist="38100" dir="8100000" algn="tr" rotWithShape="0">
              <a:prstClr val="black">
                <a:alpha val="40000"/>
              </a:prstClr>
            </a:outerShdw>
          </a:effectLst>
        </p:spPr>
      </p:pic>
      <p:sp>
        <p:nvSpPr>
          <p:cNvPr id="85" name="Rectangle 84">
            <a:extLst>
              <a:ext uri="{FF2B5EF4-FFF2-40B4-BE49-F238E27FC236}">
                <a16:creationId xmlns:a16="http://schemas.microsoft.com/office/drawing/2014/main" id="{B7ADECE2-6984-4CAA-83CD-23E70927FD87}"/>
              </a:ext>
            </a:extLst>
          </p:cNvPr>
          <p:cNvSpPr/>
          <p:nvPr/>
        </p:nvSpPr>
        <p:spPr>
          <a:xfrm>
            <a:off x="6853044" y="5431465"/>
            <a:ext cx="864383" cy="27971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1C57"/>
                </a:solidFill>
                <a:effectLst/>
                <a:uLnTx/>
                <a:uFillTx/>
                <a:latin typeface="Arial"/>
                <a:ea typeface="+mn-ea"/>
                <a:cs typeface="+mn-cs"/>
              </a:rPr>
              <a:t>Employer</a:t>
            </a:r>
          </a:p>
        </p:txBody>
      </p:sp>
      <p:sp>
        <p:nvSpPr>
          <p:cNvPr id="27" name="Rectangle 26">
            <a:extLst>
              <a:ext uri="{FF2B5EF4-FFF2-40B4-BE49-F238E27FC236}">
                <a16:creationId xmlns:a16="http://schemas.microsoft.com/office/drawing/2014/main" id="{BFEA609D-3180-45C4-BFE4-E7E2937EF3B7}"/>
              </a:ext>
            </a:extLst>
          </p:cNvPr>
          <p:cNvSpPr/>
          <p:nvPr/>
        </p:nvSpPr>
        <p:spPr>
          <a:xfrm>
            <a:off x="7970637" y="5431465"/>
            <a:ext cx="864383" cy="27971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E71C57"/>
                </a:solidFill>
                <a:effectLst/>
                <a:uLnTx/>
                <a:uFillTx/>
                <a:latin typeface="Arial"/>
                <a:ea typeface="+mn-ea"/>
                <a:cs typeface="+mn-cs"/>
              </a:rPr>
              <a:t>Worker</a:t>
            </a:r>
            <a:endParaRPr kumimoji="0" lang="en-US" sz="1200" b="1" i="0" u="none" strike="noStrike" kern="1200" cap="none" spc="0" normalizeH="0" baseline="0" noProof="0" dirty="0">
              <a:ln>
                <a:noFill/>
              </a:ln>
              <a:solidFill>
                <a:srgbClr val="E71C57"/>
              </a:solidFill>
              <a:effectLst/>
              <a:uLnTx/>
              <a:uFillTx/>
              <a:latin typeface="Arial"/>
              <a:ea typeface="+mn-ea"/>
              <a:cs typeface="+mn-cs"/>
            </a:endParaRPr>
          </a:p>
        </p:txBody>
      </p:sp>
      <p:sp>
        <p:nvSpPr>
          <p:cNvPr id="24" name="Content Placeholder 2">
            <a:extLst>
              <a:ext uri="{FF2B5EF4-FFF2-40B4-BE49-F238E27FC236}">
                <a16:creationId xmlns:a16="http://schemas.microsoft.com/office/drawing/2014/main" id="{0C301B3D-F3D7-4B93-9BDC-7F994E3B45D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PHASE 1 – START </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25" name="Text Placeholder 6">
            <a:extLst>
              <a:ext uri="{FF2B5EF4-FFF2-40B4-BE49-F238E27FC236}">
                <a16:creationId xmlns:a16="http://schemas.microsoft.com/office/drawing/2014/main" id="{DB430908-3A02-4A41-A575-8DD3ADFA9E48}"/>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3342400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F32695A6-779A-4785-8BA5-C57C3DF5278B}"/>
              </a:ext>
            </a:extLst>
          </p:cNvPr>
          <p:cNvGraphicFramePr>
            <a:graphicFrameLocks noChangeAspect="1"/>
          </p:cNvGraphicFramePr>
          <p:nvPr>
            <p:custDataLst>
              <p:tags r:id="rId2"/>
            </p:custDataLst>
            <p:extLst>
              <p:ext uri="{D42A27DB-BD31-4B8C-83A1-F6EECF244321}">
                <p14:modId xmlns:p14="http://schemas.microsoft.com/office/powerpoint/2010/main" val="280336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193" name="think-cell Slide" r:id="rId29" imgW="473" imgH="476" progId="TCLayout.ActiveDocument.1">
                  <p:embed/>
                </p:oleObj>
              </mc:Choice>
              <mc:Fallback>
                <p:oleObj name="think-cell Slide" r:id="rId29" imgW="473" imgH="476" progId="TCLayout.ActiveDocument.1">
                  <p:embed/>
                  <p:pic>
                    <p:nvPicPr>
                      <p:cNvPr id="31" name="Object 30" hidden="1">
                        <a:extLst>
                          <a:ext uri="{FF2B5EF4-FFF2-40B4-BE49-F238E27FC236}">
                            <a16:creationId xmlns:a16="http://schemas.microsoft.com/office/drawing/2014/main" id="{F32695A6-779A-4785-8BA5-C57C3DF5278B}"/>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336650-A4A3-4752-BF31-29042E268D48}"/>
              </a:ext>
            </a:extLst>
          </p:cNvPr>
          <p:cNvSpPr/>
          <p:nvPr>
            <p:custDataLst>
              <p:tags r:id="rId3"/>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endParaRPr kumimoji="0" lang="en-US" sz="1000" u="none" strike="noStrike" kern="1200" cap="none" spc="0" normalizeH="0" noProof="0" dirty="0">
              <a:ln>
                <a:noFill/>
              </a:ln>
              <a:solidFill>
                <a:srgbClr val="FFFFFF"/>
              </a:solidFill>
              <a:effectLst/>
              <a:uLnTx/>
              <a:uFillTx/>
              <a:latin typeface="Arial" panose="020B0604020202020204" pitchFamily="34" charset="0"/>
              <a:sym typeface="Arial" panose="020B0604020202020204" pitchFamily="34" charset="0"/>
            </a:endParaRPr>
          </a:p>
        </p:txBody>
      </p:sp>
      <p:cxnSp>
        <p:nvCxnSpPr>
          <p:cNvPr id="7" name="Straight Arrow Connector 6">
            <a:extLst>
              <a:ext uri="{FF2B5EF4-FFF2-40B4-BE49-F238E27FC236}">
                <a16:creationId xmlns:a16="http://schemas.microsoft.com/office/drawing/2014/main" id="{700F43A4-EF6F-467B-819B-E3C1BBECA572}"/>
              </a:ext>
            </a:extLst>
          </p:cNvPr>
          <p:cNvCxnSpPr>
            <a:cxnSpLocks/>
          </p:cNvCxnSpPr>
          <p:nvPr/>
        </p:nvCxnSpPr>
        <p:spPr>
          <a:xfrm>
            <a:off x="2371725" y="1762125"/>
            <a:ext cx="9477375" cy="0"/>
          </a:xfrm>
          <a:prstGeom prst="straightConnector1">
            <a:avLst/>
          </a:prstGeom>
          <a:ln w="38100" cap="rnd" cmpd="sng" algn="ctr">
            <a:solidFill>
              <a:srgbClr val="FFC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43E8D3-A1D0-418F-B334-28ECC5C20A2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THE ROAD WE'VE TRAVELLED TOGETHER</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23" name="Content Placeholder 2">
            <a:extLst>
              <a:ext uri="{FF2B5EF4-FFF2-40B4-BE49-F238E27FC236}">
                <a16:creationId xmlns:a16="http://schemas.microsoft.com/office/drawing/2014/main" id="{C9652C85-5F4A-44B4-85E3-C3FDA6A7C2FE}"/>
              </a:ext>
            </a:extLst>
          </p:cNvPr>
          <p:cNvSpPr txBox="1">
            <a:spLocks/>
          </p:cNvSpPr>
          <p:nvPr/>
        </p:nvSpPr>
        <p:spPr>
          <a:xfrm>
            <a:off x="2267338" y="2434029"/>
            <a:ext cx="5330437" cy="3701298"/>
          </a:xfrm>
          <a:prstGeom prst="rect">
            <a:avLst/>
          </a:prstGeom>
          <a:ln>
            <a:noFill/>
          </a:ln>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Massachusetts has been one of the hardest hit states in the U.S., with over </a:t>
            </a:r>
            <a:r>
              <a:rPr kumimoji="0" lang="en-US"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86,000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confirmed cases and </a:t>
            </a:r>
            <a:r>
              <a:rPr kumimoji="0" lang="en-US"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5,700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deaths through </a:t>
            </a:r>
            <a:r>
              <a:rPr kumimoji="0" lang="en-US" sz="12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May 17, 2020</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On March 23, 2020 Governor Baker issued an executive order closing all non-essential businesses across the Commonwealth in order to reduce the transmission of COVID-19.</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In combatting COVID-19, the Baker-Polito administration has:</a:t>
            </a:r>
            <a:endParaRPr kumimoji="0" lang="en-US" sz="1200" b="0" i="0" u="none" strike="noStrike" kern="1200" cap="none" spc="0" normalizeH="0" baseline="0" noProof="0" dirty="0">
              <a:ln>
                <a:noFill/>
              </a:ln>
              <a:effectLst/>
              <a:highlight>
                <a:srgbClr val="FFFF00"/>
              </a:highlight>
              <a:uLnTx/>
              <a:uFillTx/>
              <a:latin typeface="Arial"/>
              <a:ea typeface="+mn-ea"/>
              <a:cs typeface="Arial" panose="020B0604020202020204" pitchFamily="34" charset="0"/>
              <a:sym typeface="+mn-lt"/>
            </a:endParaRP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en-US" dirty="0"/>
              <a:t>In partnership with healthcare providers and municipalities, conducted more than 460,000 COVID-19 tests, making Massachusetts a top-5 per capita tester</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en-US" dirty="0"/>
              <a:t>Launched a national model for contact tracing</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en-US" dirty="0"/>
              <a:t>Committed over $1 billion in funding to support our health care system </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lang="en-US" dirty="0"/>
              <a:t>Distributed more than 10.5 million pieces of personal protective equipment</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p:txBody>
      </p:sp>
      <p:sp>
        <p:nvSpPr>
          <p:cNvPr id="9" name="TextBox 8">
            <a:extLst>
              <a:ext uri="{FF2B5EF4-FFF2-40B4-BE49-F238E27FC236}">
                <a16:creationId xmlns:a16="http://schemas.microsoft.com/office/drawing/2014/main" id="{5D3A5603-D13F-4438-AF3F-AC09035C5AD5}"/>
              </a:ext>
            </a:extLst>
          </p:cNvPr>
          <p:cNvSpPr txBox="1"/>
          <p:nvPr/>
        </p:nvSpPr>
        <p:spPr>
          <a:xfrm>
            <a:off x="7962900" y="2434029"/>
            <a:ext cx="3517900" cy="5282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a:ea typeface="+mn-ea"/>
                <a:cs typeface="+mn-cs"/>
              </a:rPr>
              <a:t>Number of confirmed COVID-19 cases,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Arial"/>
                <a:ea typeface="+mn-ea"/>
                <a:cs typeface="+mn-cs"/>
              </a:rPr>
              <a:t>per 100k population (thousands)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000000"/>
                </a:solidFill>
                <a:effectLst/>
                <a:uLnTx/>
                <a:uFillTx/>
                <a:latin typeface="Arial"/>
                <a:ea typeface="+mn-ea"/>
                <a:cs typeface="+mn-cs"/>
              </a:rPr>
              <a:t>As of 5/12/2020</a:t>
            </a:r>
          </a:p>
        </p:txBody>
      </p:sp>
      <p:graphicFrame>
        <p:nvGraphicFramePr>
          <p:cNvPr id="57" name="Chart 56">
            <a:extLst>
              <a:ext uri="{FF2B5EF4-FFF2-40B4-BE49-F238E27FC236}">
                <a16:creationId xmlns:a16="http://schemas.microsoft.com/office/drawing/2014/main" id="{E85DE7AA-29D0-45E1-9CFC-A860C3937D40}"/>
              </a:ext>
            </a:extLst>
          </p:cNvPr>
          <p:cNvGraphicFramePr/>
          <p:nvPr>
            <p:custDataLst>
              <p:tags r:id="rId4"/>
            </p:custDataLst>
            <p:extLst>
              <p:ext uri="{D42A27DB-BD31-4B8C-83A1-F6EECF244321}">
                <p14:modId xmlns:p14="http://schemas.microsoft.com/office/powerpoint/2010/main" val="902906489"/>
              </p:ext>
            </p:extLst>
          </p:nvPr>
        </p:nvGraphicFramePr>
        <p:xfrm>
          <a:off x="8956675" y="3255963"/>
          <a:ext cx="2374900" cy="2732087"/>
        </p:xfrm>
        <a:graphic>
          <a:graphicData uri="http://schemas.openxmlformats.org/drawingml/2006/chart">
            <c:chart xmlns:c="http://schemas.openxmlformats.org/drawingml/2006/chart" xmlns:r="http://schemas.openxmlformats.org/officeDocument/2006/relationships" r:id="rId31"/>
          </a:graphicData>
        </a:graphic>
      </p:graphicFrame>
      <p:cxnSp>
        <p:nvCxnSpPr>
          <p:cNvPr id="11" name="Straight Connector 10">
            <a:extLst>
              <a:ext uri="{FF2B5EF4-FFF2-40B4-BE49-F238E27FC236}">
                <a16:creationId xmlns:a16="http://schemas.microsoft.com/office/drawing/2014/main" id="{0637E2F8-531B-4A55-BCBC-43AC7FFA3D4E}"/>
              </a:ext>
            </a:extLst>
          </p:cNvPr>
          <p:cNvCxnSpPr>
            <a:cxnSpLocks/>
          </p:cNvCxnSpPr>
          <p:nvPr>
            <p:custDataLst>
              <p:tags r:id="rId5"/>
            </p:custDataLst>
          </p:nvPr>
        </p:nvCxnSpPr>
        <p:spPr bwMode="gray">
          <a:xfrm>
            <a:off x="9498013" y="3338513"/>
            <a:ext cx="0" cy="2566988"/>
          </a:xfrm>
          <a:prstGeom prst="line">
            <a:avLst/>
          </a:prstGeom>
          <a:ln w="28575" cap="rnd" cmpd="sng" algn="ctr">
            <a:solidFill>
              <a:srgbClr val="7294FF"/>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8E619B7B-DA36-45F5-BD9F-A780931CE3B0}"/>
              </a:ext>
            </a:extLst>
          </p:cNvPr>
          <p:cNvSpPr/>
          <p:nvPr>
            <p:custDataLst>
              <p:tags r:id="rId6"/>
            </p:custDataLst>
          </p:nvPr>
        </p:nvSpPr>
        <p:spPr bwMode="gray">
          <a:xfrm rot="16200000">
            <a:off x="9434513" y="5943600"/>
            <a:ext cx="128588" cy="152400"/>
          </a:xfrm>
          <a:prstGeom prst="rightArrow">
            <a:avLst>
              <a:gd name="adj1" fmla="val 100000"/>
              <a:gd name="adj2" fmla="val 100000"/>
            </a:avLst>
          </a:prstGeom>
          <a:solidFill>
            <a:srgbClr val="80808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ext Placeholder 3">
            <a:extLst>
              <a:ext uri="{FF2B5EF4-FFF2-40B4-BE49-F238E27FC236}">
                <a16:creationId xmlns:a16="http://schemas.microsoft.com/office/drawing/2014/main" id="{728C81B0-2350-46B5-8578-81B710386E3C}"/>
              </a:ext>
            </a:extLst>
          </p:cNvPr>
          <p:cNvSpPr>
            <a:spLocks noGrp="1"/>
          </p:cNvSpPr>
          <p:nvPr>
            <p:custDataLst>
              <p:tags r:id="rId7"/>
            </p:custDataLst>
          </p:nvPr>
        </p:nvSpPr>
        <p:spPr bwMode="gray">
          <a:xfrm>
            <a:off x="9953625" y="4922839"/>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2BE21E5B-D505-427B-97D4-77450AD8464C}" type="datetime'''''''''0.''''''''''''''7'''''''''''''''''''">
              <a:rPr lang="en-US" altLang="en-US" sz="1000" smtClean="0"/>
              <a:pPr/>
              <a:t>0.7</a:t>
            </a:fld>
            <a:endParaRPr lang="en-US" sz="1000" dirty="0"/>
          </a:p>
        </p:txBody>
      </p:sp>
      <p:sp>
        <p:nvSpPr>
          <p:cNvPr id="22" name="Text Placeholder 3">
            <a:extLst>
              <a:ext uri="{FF2B5EF4-FFF2-40B4-BE49-F238E27FC236}">
                <a16:creationId xmlns:a16="http://schemas.microsoft.com/office/drawing/2014/main" id="{66821C70-1F04-4930-9378-5A01BBDDF2C1}"/>
              </a:ext>
            </a:extLst>
          </p:cNvPr>
          <p:cNvSpPr>
            <a:spLocks noGrp="1"/>
          </p:cNvSpPr>
          <p:nvPr>
            <p:custDataLst>
              <p:tags r:id="rId8"/>
            </p:custDataLst>
          </p:nvPr>
        </p:nvSpPr>
        <p:spPr bwMode="gray">
          <a:xfrm>
            <a:off x="8601075" y="5435600"/>
            <a:ext cx="3524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5CABA0D3-A204-49E6-8355-E08E17DCC594}" type="datetime'''''''''''''''''I''''''''''''''l''''l''''''''i''n''ois'">
              <a:rPr lang="en-US" altLang="en-US" sz="1000" smtClean="0">
                <a:solidFill>
                  <a:srgbClr val="000000"/>
                </a:solidFill>
              </a:rPr>
              <a:pPr lvl="0" algn="r">
                <a:spcBef>
                  <a:spcPct val="0"/>
                </a:spcBef>
                <a:spcAft>
                  <a:spcPct val="0"/>
                </a:spcAft>
                <a:defRPr/>
              </a:pPr>
              <a:t>Illinois</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21" name="Text Placeholder 3">
            <a:extLst>
              <a:ext uri="{FF2B5EF4-FFF2-40B4-BE49-F238E27FC236}">
                <a16:creationId xmlns:a16="http://schemas.microsoft.com/office/drawing/2014/main" id="{90CEC6CC-2E81-4774-95F9-339DCE629D79}"/>
              </a:ext>
            </a:extLst>
          </p:cNvPr>
          <p:cNvSpPr>
            <a:spLocks noGrp="1"/>
          </p:cNvSpPr>
          <p:nvPr>
            <p:custDataLst>
              <p:tags r:id="rId9"/>
            </p:custDataLst>
          </p:nvPr>
        </p:nvSpPr>
        <p:spPr bwMode="gray">
          <a:xfrm>
            <a:off x="8110538" y="3895725"/>
            <a:ext cx="8429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3FA7E8DF-0D20-4936-839C-296805B18ECC}" type="datetime'''''''''''''''M''a''s''sa''''''c''h''''''use''''t''ts'''''''''">
              <a:rPr lang="en-US" altLang="en-US" sz="1000" smtClean="0">
                <a:solidFill>
                  <a:srgbClr val="000000"/>
                </a:solidFill>
              </a:rPr>
              <a:pPr lvl="0" algn="r">
                <a:spcBef>
                  <a:spcPct val="0"/>
                </a:spcBef>
                <a:spcAft>
                  <a:spcPct val="0"/>
                </a:spcAft>
                <a:defRPr/>
              </a:pPr>
              <a:t>Massachusetts</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17" name="Text Placeholder 3">
            <a:extLst>
              <a:ext uri="{FF2B5EF4-FFF2-40B4-BE49-F238E27FC236}">
                <a16:creationId xmlns:a16="http://schemas.microsoft.com/office/drawing/2014/main" id="{0C01708B-D90A-4056-B406-448EECDA5E6D}"/>
              </a:ext>
            </a:extLst>
          </p:cNvPr>
          <p:cNvSpPr>
            <a:spLocks noGrp="1"/>
          </p:cNvSpPr>
          <p:nvPr>
            <p:custDataLst>
              <p:tags r:id="rId10"/>
            </p:custDataLst>
          </p:nvPr>
        </p:nvSpPr>
        <p:spPr bwMode="gray">
          <a:xfrm>
            <a:off x="8404225" y="3382963"/>
            <a:ext cx="5492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7D3A6440-08F6-4A63-8854-7D3BE02961F2}" type="datetime'''''N''''''''ew'''''' Y''''o''''''''''''''''''''''rk'''''''''">
              <a:rPr lang="en-US" altLang="en-US" sz="1000" smtClean="0">
                <a:solidFill>
                  <a:srgbClr val="000000"/>
                </a:solidFill>
              </a:rPr>
              <a:pPr lvl="0" algn="r">
                <a:spcBef>
                  <a:spcPct val="0"/>
                </a:spcBef>
                <a:spcAft>
                  <a:spcPct val="0"/>
                </a:spcAft>
                <a:defRPr/>
              </a:pPr>
              <a:t>New York</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20" name="Text Placeholder 3">
            <a:extLst>
              <a:ext uri="{FF2B5EF4-FFF2-40B4-BE49-F238E27FC236}">
                <a16:creationId xmlns:a16="http://schemas.microsoft.com/office/drawing/2014/main" id="{BB852B2E-6549-43CF-B34A-9A8E2385F54B}"/>
              </a:ext>
            </a:extLst>
          </p:cNvPr>
          <p:cNvSpPr>
            <a:spLocks noGrp="1"/>
          </p:cNvSpPr>
          <p:nvPr>
            <p:custDataLst>
              <p:tags r:id="rId11"/>
            </p:custDataLst>
          </p:nvPr>
        </p:nvSpPr>
        <p:spPr bwMode="gray">
          <a:xfrm>
            <a:off x="8291513" y="3638550"/>
            <a:ext cx="6619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27503CA8-3158-47ED-AE4B-715F1977052E}" type="datetime'''Ne''''''''w'''''' Je''''''''r''''''''s''e''''y'">
              <a:rPr lang="en-US" altLang="en-US" sz="1000" smtClean="0">
                <a:solidFill>
                  <a:srgbClr val="000000"/>
                </a:solidFill>
              </a:rPr>
              <a:pPr lvl="0" algn="r">
                <a:spcBef>
                  <a:spcPct val="0"/>
                </a:spcBef>
                <a:spcAft>
                  <a:spcPct val="0"/>
                </a:spcAft>
                <a:defRPr/>
              </a:pPr>
              <a:t>New Jersey</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25" name="Text Placeholder 3">
            <a:extLst>
              <a:ext uri="{FF2B5EF4-FFF2-40B4-BE49-F238E27FC236}">
                <a16:creationId xmlns:a16="http://schemas.microsoft.com/office/drawing/2014/main" id="{0E96E810-DFE2-4722-B6FB-76AF9E7E658C}"/>
              </a:ext>
            </a:extLst>
          </p:cNvPr>
          <p:cNvSpPr>
            <a:spLocks noGrp="1"/>
          </p:cNvSpPr>
          <p:nvPr>
            <p:custDataLst>
              <p:tags r:id="rId12"/>
            </p:custDataLst>
          </p:nvPr>
        </p:nvSpPr>
        <p:spPr bwMode="gray">
          <a:xfrm>
            <a:off x="9156700" y="6135688"/>
            <a:ext cx="68103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sym typeface="+mn-lt"/>
              </a:rPr>
              <a:t>US Average</a:t>
            </a:r>
          </a:p>
        </p:txBody>
      </p:sp>
      <p:sp>
        <p:nvSpPr>
          <p:cNvPr id="15" name="Text Placeholder 3">
            <a:extLst>
              <a:ext uri="{FF2B5EF4-FFF2-40B4-BE49-F238E27FC236}">
                <a16:creationId xmlns:a16="http://schemas.microsoft.com/office/drawing/2014/main" id="{6ACCB17F-F358-4585-A8B9-4A09D98941FB}"/>
              </a:ext>
            </a:extLst>
          </p:cNvPr>
          <p:cNvSpPr>
            <a:spLocks noGrp="1"/>
          </p:cNvSpPr>
          <p:nvPr>
            <p:custDataLst>
              <p:tags r:id="rId13"/>
            </p:custDataLst>
          </p:nvPr>
        </p:nvSpPr>
        <p:spPr bwMode="gray">
          <a:xfrm>
            <a:off x="8286750" y="4410075"/>
            <a:ext cx="6667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C95AAAE7-8F75-4A1C-86B7-1B077C26E55F}" type="datetime'''Co''''''''''n''''ne''''''''c''''''''''t''i''''''cu''''''t'">
              <a:rPr lang="en-US" altLang="en-US" sz="1000" smtClean="0">
                <a:solidFill>
                  <a:srgbClr val="000000"/>
                </a:solidFill>
              </a:rPr>
              <a:pPr lvl="0" algn="r">
                <a:spcBef>
                  <a:spcPct val="0"/>
                </a:spcBef>
                <a:spcAft>
                  <a:spcPct val="0"/>
                </a:spcAft>
                <a:defRPr/>
              </a:pPr>
              <a:t>Connecticut</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14" name="Text Placeholder 3">
            <a:extLst>
              <a:ext uri="{FF2B5EF4-FFF2-40B4-BE49-F238E27FC236}">
                <a16:creationId xmlns:a16="http://schemas.microsoft.com/office/drawing/2014/main" id="{9652A74C-CC43-45E8-BDD0-F3AA0C968A8A}"/>
              </a:ext>
            </a:extLst>
          </p:cNvPr>
          <p:cNvSpPr>
            <a:spLocks noGrp="1"/>
          </p:cNvSpPr>
          <p:nvPr>
            <p:custDataLst>
              <p:tags r:id="rId14"/>
            </p:custDataLst>
          </p:nvPr>
        </p:nvSpPr>
        <p:spPr bwMode="gray">
          <a:xfrm>
            <a:off x="8418513" y="4922838"/>
            <a:ext cx="5349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A8AB49E5-741D-4B10-95BF-A395541E01EE}" type="datetime'''D''''''''el''''a''''''''''''''''''''''w''''''''ar''''e'">
              <a:rPr lang="en-US" altLang="en-US" sz="1000" smtClean="0">
                <a:solidFill>
                  <a:srgbClr val="000000"/>
                </a:solidFill>
              </a:rPr>
              <a:pPr lvl="0" algn="r">
                <a:spcBef>
                  <a:spcPct val="0"/>
                </a:spcBef>
                <a:spcAft>
                  <a:spcPct val="0"/>
                </a:spcAft>
                <a:defRPr/>
              </a:pPr>
              <a:t>Delaware</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16" name="Text Placeholder 3">
            <a:extLst>
              <a:ext uri="{FF2B5EF4-FFF2-40B4-BE49-F238E27FC236}">
                <a16:creationId xmlns:a16="http://schemas.microsoft.com/office/drawing/2014/main" id="{83881833-6BAD-4B33-8608-905B4D8127CC}"/>
              </a:ext>
            </a:extLst>
          </p:cNvPr>
          <p:cNvSpPr>
            <a:spLocks noGrp="1"/>
          </p:cNvSpPr>
          <p:nvPr>
            <p:custDataLst>
              <p:tags r:id="rId15"/>
            </p:custDataLst>
          </p:nvPr>
        </p:nvSpPr>
        <p:spPr bwMode="gray">
          <a:xfrm>
            <a:off x="8210550" y="4152900"/>
            <a:ext cx="7429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82BBD6BC-931A-4BA9-960E-009C8D7AA2B1}" type="datetime'''''''''R''''hod''''''''''e ''''I''''sl''''an''''''''''d'''''">
              <a:rPr lang="en-US" altLang="en-US" sz="1000" smtClean="0">
                <a:solidFill>
                  <a:srgbClr val="000000"/>
                </a:solidFill>
              </a:rPr>
              <a:pPr lvl="0" algn="r">
                <a:spcBef>
                  <a:spcPct val="0"/>
                </a:spcBef>
                <a:spcAft>
                  <a:spcPct val="0"/>
                </a:spcAft>
                <a:defRPr/>
              </a:pPr>
              <a:t>Rhode Island</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19" name="Text Placeholder 3">
            <a:extLst>
              <a:ext uri="{FF2B5EF4-FFF2-40B4-BE49-F238E27FC236}">
                <a16:creationId xmlns:a16="http://schemas.microsoft.com/office/drawing/2014/main" id="{279CD307-5012-4A8D-9625-63050B3614B7}"/>
              </a:ext>
            </a:extLst>
          </p:cNvPr>
          <p:cNvSpPr>
            <a:spLocks noGrp="1"/>
          </p:cNvSpPr>
          <p:nvPr>
            <p:custDataLst>
              <p:tags r:id="rId16"/>
            </p:custDataLst>
          </p:nvPr>
        </p:nvSpPr>
        <p:spPr bwMode="gray">
          <a:xfrm>
            <a:off x="7854950" y="4665663"/>
            <a:ext cx="10985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8FD54EDD-4B9D-4BF4-8993-1FE344B67B7F}" type="datetime'''''Dis''t''rict ''''of'' C''o''''lu''m''''b''''''i''''a'">
              <a:rPr lang="en-US" altLang="en-US" sz="1000" smtClean="0">
                <a:solidFill>
                  <a:srgbClr val="000000"/>
                </a:solidFill>
              </a:rPr>
              <a:pPr lvl="0" algn="r">
                <a:spcBef>
                  <a:spcPct val="0"/>
                </a:spcBef>
                <a:spcAft>
                  <a:spcPct val="0"/>
                </a:spcAft>
                <a:defRPr/>
              </a:pPr>
              <a:t>District of Columbia</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18" name="Text Placeholder 3">
            <a:extLst>
              <a:ext uri="{FF2B5EF4-FFF2-40B4-BE49-F238E27FC236}">
                <a16:creationId xmlns:a16="http://schemas.microsoft.com/office/drawing/2014/main" id="{119A8D42-AF9F-40BF-8D9C-AE423806B2FE}"/>
              </a:ext>
            </a:extLst>
          </p:cNvPr>
          <p:cNvSpPr>
            <a:spLocks noGrp="1"/>
          </p:cNvSpPr>
          <p:nvPr>
            <p:custDataLst>
              <p:tags r:id="rId17"/>
            </p:custDataLst>
          </p:nvPr>
        </p:nvSpPr>
        <p:spPr bwMode="gray">
          <a:xfrm>
            <a:off x="8413750" y="5180013"/>
            <a:ext cx="5397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A27809F7-1C36-4BEA-824A-15925150E687}" type="datetime'Lo''''''''''u''is''ia''''''n''''''''''''''''''''a'''''''''''''">
              <a:rPr lang="en-US" altLang="en-US" sz="1000" smtClean="0">
                <a:solidFill>
                  <a:srgbClr val="000000"/>
                </a:solidFill>
              </a:rPr>
              <a:pPr lvl="0" algn="r">
                <a:spcBef>
                  <a:spcPct val="0"/>
                </a:spcBef>
                <a:spcAft>
                  <a:spcPct val="0"/>
                </a:spcAft>
                <a:defRPr/>
              </a:pPr>
              <a:t>Louisiana</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24" name="Text Placeholder 3">
            <a:extLst>
              <a:ext uri="{FF2B5EF4-FFF2-40B4-BE49-F238E27FC236}">
                <a16:creationId xmlns:a16="http://schemas.microsoft.com/office/drawing/2014/main" id="{A152BC5B-5317-4141-87BE-51EAFD01B4E7}"/>
              </a:ext>
            </a:extLst>
          </p:cNvPr>
          <p:cNvSpPr>
            <a:spLocks noGrp="1"/>
          </p:cNvSpPr>
          <p:nvPr>
            <p:custDataLst>
              <p:tags r:id="rId18"/>
            </p:custDataLst>
          </p:nvPr>
        </p:nvSpPr>
        <p:spPr bwMode="gray">
          <a:xfrm>
            <a:off x="8432800" y="5692775"/>
            <a:ext cx="52070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lgn="r">
              <a:spcBef>
                <a:spcPct val="0"/>
              </a:spcBef>
              <a:spcAft>
                <a:spcPct val="0"/>
              </a:spcAft>
              <a:defRPr/>
            </a:pPr>
            <a:fld id="{F35FC929-5C6D-486E-AF49-9D27A02FEE44}" type="datetime'''M''''''''''''''ar''''''''''''yla''''''''''''n''''d'''">
              <a:rPr lang="en-US" altLang="en-US" sz="1000" smtClean="0">
                <a:solidFill>
                  <a:srgbClr val="000000"/>
                </a:solidFill>
              </a:rPr>
              <a:pPr lvl="0" algn="r">
                <a:spcBef>
                  <a:spcPct val="0"/>
                </a:spcBef>
                <a:spcAft>
                  <a:spcPct val="0"/>
                </a:spcAft>
                <a:defRPr/>
              </a:pPr>
              <a:t>Maryland</a:t>
            </a:fld>
            <a:endParaRPr kumimoji="0" lang="en-US" sz="1000" b="0" i="0" strike="noStrike" kern="1200" spc="0" normalizeH="0" noProof="0" dirty="0">
              <a:ln>
                <a:noFill/>
              </a:ln>
              <a:solidFill>
                <a:srgbClr val="000000"/>
              </a:solidFill>
              <a:effectLst/>
              <a:uLnTx/>
              <a:uFillTx/>
              <a:latin typeface="Arial"/>
              <a:sym typeface="+mn-lt"/>
            </a:endParaRPr>
          </a:p>
        </p:txBody>
      </p:sp>
      <p:sp>
        <p:nvSpPr>
          <p:cNvPr id="36" name="Text Placeholder 3">
            <a:extLst>
              <a:ext uri="{FF2B5EF4-FFF2-40B4-BE49-F238E27FC236}">
                <a16:creationId xmlns:a16="http://schemas.microsoft.com/office/drawing/2014/main" id="{678D336D-943E-426D-87E4-04679F7890FD}"/>
              </a:ext>
            </a:extLst>
          </p:cNvPr>
          <p:cNvSpPr>
            <a:spLocks noGrp="1"/>
          </p:cNvSpPr>
          <p:nvPr>
            <p:custDataLst>
              <p:tags r:id="rId19"/>
            </p:custDataLst>
          </p:nvPr>
        </p:nvSpPr>
        <p:spPr bwMode="gray">
          <a:xfrm>
            <a:off x="11274425" y="3382964"/>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33D83583-18C2-4266-8569-B1B1875C22E6}" type="datetime'''''''''''''''''''''''''1''''.''''''''7'''''''''''''">
              <a:rPr lang="en-US" altLang="en-US" sz="1000" smtClean="0"/>
              <a:pPr/>
              <a:t>1.7</a:t>
            </a:fld>
            <a:endParaRPr lang="en-US" sz="1000" dirty="0"/>
          </a:p>
        </p:txBody>
      </p:sp>
      <p:sp>
        <p:nvSpPr>
          <p:cNvPr id="37" name="Text Placeholder 3">
            <a:extLst>
              <a:ext uri="{FF2B5EF4-FFF2-40B4-BE49-F238E27FC236}">
                <a16:creationId xmlns:a16="http://schemas.microsoft.com/office/drawing/2014/main" id="{782FCE1B-1796-425A-8A37-AA0193D81B2C}"/>
              </a:ext>
            </a:extLst>
          </p:cNvPr>
          <p:cNvSpPr>
            <a:spLocks noGrp="1"/>
          </p:cNvSpPr>
          <p:nvPr>
            <p:custDataLst>
              <p:tags r:id="rId20"/>
            </p:custDataLst>
          </p:nvPr>
        </p:nvSpPr>
        <p:spPr bwMode="gray">
          <a:xfrm>
            <a:off x="11082338" y="3638551"/>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0B1FD4D6-FB47-4704-AF05-95F2331124C7}" type="datetime'''''1''''''''.''''''''''6'''''''''''''''">
              <a:rPr lang="en-US" altLang="en-US" sz="1000" smtClean="0"/>
              <a:pPr/>
              <a:t>1.6</a:t>
            </a:fld>
            <a:endParaRPr lang="en-US" sz="1000" dirty="0"/>
          </a:p>
        </p:txBody>
      </p:sp>
      <p:sp>
        <p:nvSpPr>
          <p:cNvPr id="38" name="Text Placeholder 3">
            <a:extLst>
              <a:ext uri="{FF2B5EF4-FFF2-40B4-BE49-F238E27FC236}">
                <a16:creationId xmlns:a16="http://schemas.microsoft.com/office/drawing/2014/main" id="{0EC56D9C-E8CE-47DA-8B3A-2899337322BC}"/>
              </a:ext>
            </a:extLst>
          </p:cNvPr>
          <p:cNvSpPr>
            <a:spLocks noGrp="1"/>
          </p:cNvSpPr>
          <p:nvPr>
            <p:custDataLst>
              <p:tags r:id="rId21"/>
            </p:custDataLst>
          </p:nvPr>
        </p:nvSpPr>
        <p:spPr bwMode="gray">
          <a:xfrm>
            <a:off x="10529888" y="3895726"/>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723DAE23-05F8-4B43-AD8A-B7C15EE1A0A8}" type="datetime'''''''1''''''''''''''''''''''''''''''''''''''''.''1'''''''">
              <a:rPr lang="en-US" altLang="en-US" sz="1000" smtClean="0"/>
              <a:pPr/>
              <a:t>1.1</a:t>
            </a:fld>
            <a:endParaRPr lang="en-US" sz="1000" dirty="0"/>
          </a:p>
        </p:txBody>
      </p:sp>
      <p:sp>
        <p:nvSpPr>
          <p:cNvPr id="39" name="Text Placeholder 3">
            <a:extLst>
              <a:ext uri="{FF2B5EF4-FFF2-40B4-BE49-F238E27FC236}">
                <a16:creationId xmlns:a16="http://schemas.microsoft.com/office/drawing/2014/main" id="{0DD4026C-0B71-44E9-85BE-D4EC131536E1}"/>
              </a:ext>
            </a:extLst>
          </p:cNvPr>
          <p:cNvSpPr>
            <a:spLocks noGrp="1"/>
          </p:cNvSpPr>
          <p:nvPr>
            <p:custDataLst>
              <p:tags r:id="rId22"/>
            </p:custDataLst>
          </p:nvPr>
        </p:nvSpPr>
        <p:spPr bwMode="gray">
          <a:xfrm>
            <a:off x="10464800" y="4152901"/>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3DECED7D-0F02-4B1C-B2E5-8AA98BE4E824}" type="datetime'1''''''''''''''''''''''''.''1'">
              <a:rPr lang="en-US" altLang="en-US" sz="1000" smtClean="0"/>
              <a:pPr/>
              <a:t>1.1</a:t>
            </a:fld>
            <a:endParaRPr lang="en-US" sz="1000" dirty="0"/>
          </a:p>
        </p:txBody>
      </p:sp>
      <p:sp>
        <p:nvSpPr>
          <p:cNvPr id="40" name="Text Placeholder 3">
            <a:extLst>
              <a:ext uri="{FF2B5EF4-FFF2-40B4-BE49-F238E27FC236}">
                <a16:creationId xmlns:a16="http://schemas.microsoft.com/office/drawing/2014/main" id="{4F0F9152-8ED0-408B-9D26-0C43381365B2}"/>
              </a:ext>
            </a:extLst>
          </p:cNvPr>
          <p:cNvSpPr>
            <a:spLocks noGrp="1"/>
          </p:cNvSpPr>
          <p:nvPr>
            <p:custDataLst>
              <p:tags r:id="rId23"/>
            </p:custDataLst>
          </p:nvPr>
        </p:nvSpPr>
        <p:spPr bwMode="gray">
          <a:xfrm>
            <a:off x="10290175" y="4410076"/>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E0BE34EF-7FCE-4CD5-9FEF-31C3C9D7810A}" type="datetime'''''''''''''1''''''''''''''''''.''''''''''''''''''0'''''''''">
              <a:rPr lang="en-US" altLang="en-US" sz="1000" smtClean="0"/>
              <a:pPr/>
              <a:t>1.0</a:t>
            </a:fld>
            <a:endParaRPr lang="en-US" sz="1000" dirty="0"/>
          </a:p>
        </p:txBody>
      </p:sp>
      <p:sp>
        <p:nvSpPr>
          <p:cNvPr id="41" name="Text Placeholder 3">
            <a:extLst>
              <a:ext uri="{FF2B5EF4-FFF2-40B4-BE49-F238E27FC236}">
                <a16:creationId xmlns:a16="http://schemas.microsoft.com/office/drawing/2014/main" id="{FC4997CB-420C-4A92-B83B-6BF22BB20588}"/>
              </a:ext>
            </a:extLst>
          </p:cNvPr>
          <p:cNvSpPr>
            <a:spLocks noGrp="1"/>
          </p:cNvSpPr>
          <p:nvPr>
            <p:custDataLst>
              <p:tags r:id="rId24"/>
            </p:custDataLst>
          </p:nvPr>
        </p:nvSpPr>
        <p:spPr bwMode="gray">
          <a:xfrm>
            <a:off x="10242550" y="4665664"/>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D96A5448-7659-4A2E-932B-DE738A819BD0}" type="datetime'''''''0''''''.''''''''''''''''9'''''''''''''''''''''''''''''">
              <a:rPr lang="en-US" altLang="en-US" sz="1000" smtClean="0"/>
              <a:pPr/>
              <a:t>0.9</a:t>
            </a:fld>
            <a:endParaRPr lang="en-US" sz="1000" dirty="0"/>
          </a:p>
        </p:txBody>
      </p:sp>
      <p:sp>
        <p:nvSpPr>
          <p:cNvPr id="43" name="Text Placeholder 3">
            <a:extLst>
              <a:ext uri="{FF2B5EF4-FFF2-40B4-BE49-F238E27FC236}">
                <a16:creationId xmlns:a16="http://schemas.microsoft.com/office/drawing/2014/main" id="{A4697510-74B0-445B-802B-0E1358FE7465}"/>
              </a:ext>
            </a:extLst>
          </p:cNvPr>
          <p:cNvSpPr>
            <a:spLocks noGrp="1"/>
          </p:cNvSpPr>
          <p:nvPr>
            <p:custDataLst>
              <p:tags r:id="rId25"/>
            </p:custDataLst>
          </p:nvPr>
        </p:nvSpPr>
        <p:spPr bwMode="gray">
          <a:xfrm>
            <a:off x="9942513" y="5180014"/>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3467534F-AA01-4031-97FB-4F510A375A03}" type="datetime'''''''0''''''''''''''''''''.''''''''''''7'''">
              <a:rPr lang="en-US" altLang="en-US" sz="1000" smtClean="0"/>
              <a:pPr/>
              <a:t>0.7</a:t>
            </a:fld>
            <a:endParaRPr lang="en-US" sz="1000" dirty="0"/>
          </a:p>
        </p:txBody>
      </p:sp>
      <p:sp>
        <p:nvSpPr>
          <p:cNvPr id="44" name="Text Placeholder 3">
            <a:extLst>
              <a:ext uri="{FF2B5EF4-FFF2-40B4-BE49-F238E27FC236}">
                <a16:creationId xmlns:a16="http://schemas.microsoft.com/office/drawing/2014/main" id="{81A82041-227E-47E4-AB42-5416BAE2CE95}"/>
              </a:ext>
            </a:extLst>
          </p:cNvPr>
          <p:cNvSpPr>
            <a:spLocks noGrp="1"/>
          </p:cNvSpPr>
          <p:nvPr>
            <p:custDataLst>
              <p:tags r:id="rId26"/>
            </p:custDataLst>
          </p:nvPr>
        </p:nvSpPr>
        <p:spPr bwMode="gray">
          <a:xfrm>
            <a:off x="9896475" y="5435601"/>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5959E123-BF18-468A-B0C2-82FAD2F05181}" type="datetime'''''''''''''''''''''''''0''''''.''7'''">
              <a:rPr lang="en-US" altLang="en-US" sz="1000" smtClean="0"/>
              <a:pPr/>
              <a:t>0.7</a:t>
            </a:fld>
            <a:endParaRPr lang="en-US" sz="1000" dirty="0"/>
          </a:p>
        </p:txBody>
      </p:sp>
      <p:sp>
        <p:nvSpPr>
          <p:cNvPr id="45" name="Text Placeholder 3">
            <a:extLst>
              <a:ext uri="{FF2B5EF4-FFF2-40B4-BE49-F238E27FC236}">
                <a16:creationId xmlns:a16="http://schemas.microsoft.com/office/drawing/2014/main" id="{B43AF813-12F8-43A5-BC1D-C37ADEDACF9F}"/>
              </a:ext>
            </a:extLst>
          </p:cNvPr>
          <p:cNvSpPr>
            <a:spLocks noGrp="1"/>
          </p:cNvSpPr>
          <p:nvPr>
            <p:custDataLst>
              <p:tags r:id="rId27"/>
            </p:custDataLst>
          </p:nvPr>
        </p:nvSpPr>
        <p:spPr bwMode="gray">
          <a:xfrm>
            <a:off x="9783763" y="5692776"/>
            <a:ext cx="20637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spcBef>
                <a:spcPct val="0"/>
              </a:spcBef>
              <a:spcAft>
                <a:spcPct val="0"/>
              </a:spcAft>
            </a:pPr>
            <a:fld id="{2CA04A27-F24E-4CDA-A9D2-B43F47CD0143}" type="datetime'''''''''''''0''''''''''''''''''''''.''''6'''''''''''''''''''">
              <a:rPr lang="en-US" altLang="en-US" sz="1000" smtClean="0"/>
              <a:pPr/>
              <a:t>0.6</a:t>
            </a:fld>
            <a:endParaRPr lang="en-US" sz="1000" dirty="0"/>
          </a:p>
        </p:txBody>
      </p:sp>
      <p:sp>
        <p:nvSpPr>
          <p:cNvPr id="4" name="Rectangle 3">
            <a:extLst>
              <a:ext uri="{FF2B5EF4-FFF2-40B4-BE49-F238E27FC236}">
                <a16:creationId xmlns:a16="http://schemas.microsoft.com/office/drawing/2014/main" id="{3DC4F26B-2CC1-4B87-870E-E96D89A8D7FE}"/>
              </a:ext>
            </a:extLst>
          </p:cNvPr>
          <p:cNvSpPr/>
          <p:nvPr/>
        </p:nvSpPr>
        <p:spPr>
          <a:xfrm>
            <a:off x="2371725" y="1363032"/>
            <a:ext cx="1527175" cy="763212"/>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200" b="1" dirty="0">
                <a:solidFill>
                  <a:srgbClr val="FFC000"/>
                </a:solidFill>
              </a:rPr>
              <a:t>March 10</a:t>
            </a:r>
          </a:p>
          <a:p>
            <a:pPr lvl="0" algn="ctr"/>
            <a:r>
              <a:rPr lang="en-US" sz="1100" dirty="0"/>
              <a:t>State of Emergency </a:t>
            </a:r>
            <a:br>
              <a:rPr lang="en-US" sz="1100" dirty="0"/>
            </a:br>
            <a:r>
              <a:rPr lang="en-US" sz="1100" dirty="0"/>
              <a:t>declared</a:t>
            </a:r>
          </a:p>
        </p:txBody>
      </p:sp>
      <p:sp>
        <p:nvSpPr>
          <p:cNvPr id="58" name="Rectangle 57">
            <a:extLst>
              <a:ext uri="{FF2B5EF4-FFF2-40B4-BE49-F238E27FC236}">
                <a16:creationId xmlns:a16="http://schemas.microsoft.com/office/drawing/2014/main" id="{6E550AFC-509C-4C79-BDC8-0A8D57E472AC}"/>
              </a:ext>
            </a:extLst>
          </p:cNvPr>
          <p:cNvSpPr/>
          <p:nvPr/>
        </p:nvSpPr>
        <p:spPr>
          <a:xfrm>
            <a:off x="4230882" y="1363032"/>
            <a:ext cx="1527175" cy="763212"/>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200" b="1" dirty="0">
                <a:solidFill>
                  <a:srgbClr val="FFC000"/>
                </a:solidFill>
              </a:rPr>
              <a:t>March 14</a:t>
            </a:r>
          </a:p>
          <a:p>
            <a:pPr lvl="0" algn="ctr"/>
            <a:r>
              <a:rPr lang="en-US" sz="1100" dirty="0"/>
              <a:t>COVID-19 Command Center established</a:t>
            </a:r>
            <a:endParaRPr lang="en-US" sz="1400" dirty="0"/>
          </a:p>
        </p:txBody>
      </p:sp>
      <p:sp>
        <p:nvSpPr>
          <p:cNvPr id="53" name="Rectangle 52">
            <a:extLst>
              <a:ext uri="{FF2B5EF4-FFF2-40B4-BE49-F238E27FC236}">
                <a16:creationId xmlns:a16="http://schemas.microsoft.com/office/drawing/2014/main" id="{58293746-E289-4F40-A39C-280EB851F295}"/>
              </a:ext>
            </a:extLst>
          </p:cNvPr>
          <p:cNvSpPr/>
          <p:nvPr/>
        </p:nvSpPr>
        <p:spPr>
          <a:xfrm>
            <a:off x="6090039" y="1363032"/>
            <a:ext cx="1527175" cy="763212"/>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200" b="1" dirty="0">
                <a:solidFill>
                  <a:srgbClr val="FFC000"/>
                </a:solidFill>
              </a:rPr>
              <a:t>March 23</a:t>
            </a:r>
          </a:p>
          <a:p>
            <a:pPr lvl="0" algn="ctr"/>
            <a:r>
              <a:rPr lang="en-US" sz="1100" dirty="0"/>
              <a:t>Non-essential businesses closed</a:t>
            </a:r>
            <a:endParaRPr lang="en-US" sz="1400" dirty="0"/>
          </a:p>
        </p:txBody>
      </p:sp>
      <p:sp>
        <p:nvSpPr>
          <p:cNvPr id="54" name="Rectangle 53">
            <a:extLst>
              <a:ext uri="{FF2B5EF4-FFF2-40B4-BE49-F238E27FC236}">
                <a16:creationId xmlns:a16="http://schemas.microsoft.com/office/drawing/2014/main" id="{89EE4D66-862A-4B78-AB95-AB791FE80893}"/>
              </a:ext>
            </a:extLst>
          </p:cNvPr>
          <p:cNvSpPr/>
          <p:nvPr/>
        </p:nvSpPr>
        <p:spPr>
          <a:xfrm>
            <a:off x="7949196" y="1363032"/>
            <a:ext cx="1527175" cy="763212"/>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200" b="1" dirty="0">
                <a:solidFill>
                  <a:srgbClr val="FFC000"/>
                </a:solidFill>
              </a:rPr>
              <a:t>April 28</a:t>
            </a:r>
          </a:p>
          <a:p>
            <a:pPr lvl="0" algn="ctr"/>
            <a:r>
              <a:rPr lang="en-US" sz="1100" dirty="0"/>
              <a:t>Business closures extended</a:t>
            </a:r>
            <a:endParaRPr lang="en-US" sz="1400" dirty="0"/>
          </a:p>
        </p:txBody>
      </p:sp>
      <p:sp>
        <p:nvSpPr>
          <p:cNvPr id="55" name="Rectangle 54">
            <a:extLst>
              <a:ext uri="{FF2B5EF4-FFF2-40B4-BE49-F238E27FC236}">
                <a16:creationId xmlns:a16="http://schemas.microsoft.com/office/drawing/2014/main" id="{2CD5D803-65AC-433F-B99E-7069BA454AAA}"/>
              </a:ext>
            </a:extLst>
          </p:cNvPr>
          <p:cNvSpPr/>
          <p:nvPr/>
        </p:nvSpPr>
        <p:spPr>
          <a:xfrm>
            <a:off x="9808355" y="1363032"/>
            <a:ext cx="1527175" cy="763212"/>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200" b="1" dirty="0">
                <a:solidFill>
                  <a:srgbClr val="FFC000"/>
                </a:solidFill>
              </a:rPr>
              <a:t>May 18</a:t>
            </a:r>
            <a:r>
              <a:rPr lang="en-US" sz="1200" b="1" baseline="30000" dirty="0">
                <a:solidFill>
                  <a:srgbClr val="FFC000"/>
                </a:solidFill>
              </a:rPr>
              <a:t>th</a:t>
            </a:r>
            <a:r>
              <a:rPr lang="en-US" sz="1200" b="1" dirty="0">
                <a:solidFill>
                  <a:srgbClr val="FFC000"/>
                </a:solidFill>
              </a:rPr>
              <a:t> </a:t>
            </a:r>
          </a:p>
          <a:p>
            <a:pPr lvl="0" algn="ctr"/>
            <a:r>
              <a:rPr lang="en-US" sz="1100" dirty="0"/>
              <a:t>Reopening announcement</a:t>
            </a:r>
            <a:endParaRPr lang="en-US" sz="1400" dirty="0"/>
          </a:p>
        </p:txBody>
      </p:sp>
      <p:sp>
        <p:nvSpPr>
          <p:cNvPr id="47" name="Text Placeholder 6">
            <a:extLst>
              <a:ext uri="{FF2B5EF4-FFF2-40B4-BE49-F238E27FC236}">
                <a16:creationId xmlns:a16="http://schemas.microsoft.com/office/drawing/2014/main" id="{8E76D591-58AB-4192-89DE-1D7261FC2F31}"/>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854062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E5B6DAD6-9CDB-46EA-BC52-44C0168387C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800" name="think-cell Slide" r:id="rId5" imgW="532" imgH="530" progId="TCLayout.ActiveDocument.1">
                  <p:embed/>
                </p:oleObj>
              </mc:Choice>
              <mc:Fallback>
                <p:oleObj name="think-cell Slide" r:id="rId5" imgW="532" imgH="530" progId="TCLayout.ActiveDocument.1">
                  <p:embed/>
                  <p:pic>
                    <p:nvPicPr>
                      <p:cNvPr id="27" name="Object 26" hidden="1">
                        <a:extLst>
                          <a:ext uri="{FF2B5EF4-FFF2-40B4-BE49-F238E27FC236}">
                            <a16:creationId xmlns:a16="http://schemas.microsoft.com/office/drawing/2014/main" id="{E5B6DAD6-9CDB-46EA-BC52-44C0168387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6" name="Content Placeholder 2">
            <a:extLst>
              <a:ext uri="{FF2B5EF4-FFF2-40B4-BE49-F238E27FC236}">
                <a16:creationId xmlns:a16="http://schemas.microsoft.com/office/drawing/2014/main" id="{3037819C-71F7-480C-8437-D1EC266E650E}"/>
              </a:ext>
            </a:extLst>
          </p:cNvPr>
          <p:cNvSpPr txBox="1">
            <a:spLocks/>
          </p:cNvSpPr>
          <p:nvPr/>
        </p:nvSpPr>
        <p:spPr>
          <a:xfrm>
            <a:off x="2267338" y="1087845"/>
            <a:ext cx="9257912" cy="1051094"/>
          </a:xfrm>
          <a:prstGeom prst="rect">
            <a:avLst/>
          </a:prstGeom>
        </p:spPr>
        <p:txBody>
          <a:bodyPr rIns="9144">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buNone/>
              <a:defRPr/>
            </a:pPr>
            <a:r>
              <a:rPr lang="en-US" dirty="0">
                <a:solidFill>
                  <a:srgbClr val="000000"/>
                </a:solidFill>
                <a:latin typeface="Arial" panose="020B0604020202020204" pitchFamily="34" charset="0"/>
                <a:cs typeface="Arial" panose="020B0604020202020204" pitchFamily="34" charset="0"/>
              </a:rPr>
              <a:t>The Commonwealth's mission in reopening is to increase access to childcare and youth </a:t>
            </a:r>
            <a:r>
              <a:rPr lang="en-US" dirty="0" smtClean="0">
                <a:solidFill>
                  <a:srgbClr val="000000"/>
                </a:solidFill>
                <a:latin typeface="Arial" panose="020B0604020202020204" pitchFamily="34" charset="0"/>
                <a:cs typeface="Arial" panose="020B0604020202020204" pitchFamily="34" charset="0"/>
              </a:rPr>
              <a:t>programs,</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protect </a:t>
            </a:r>
            <a:r>
              <a:rPr lang="en-US" dirty="0">
                <a:solidFill>
                  <a:srgbClr val="000000"/>
                </a:solidFill>
                <a:latin typeface="Arial" panose="020B0604020202020204" pitchFamily="34" charset="0"/>
                <a:cs typeface="Arial" panose="020B0604020202020204" pitchFamily="34" charset="0"/>
              </a:rPr>
              <a:t>children and </a:t>
            </a:r>
            <a:r>
              <a:rPr lang="en-US" dirty="0" smtClean="0">
                <a:solidFill>
                  <a:srgbClr val="000000"/>
                </a:solidFill>
                <a:latin typeface="Arial" panose="020B0604020202020204" pitchFamily="34" charset="0"/>
                <a:cs typeface="Arial" panose="020B0604020202020204" pitchFamily="34" charset="0"/>
              </a:rPr>
              <a:t>staff, and reduce </a:t>
            </a:r>
            <a:r>
              <a:rPr lang="en-US" dirty="0">
                <a:solidFill>
                  <a:srgbClr val="000000"/>
                </a:solidFill>
                <a:latin typeface="Arial" panose="020B0604020202020204" pitchFamily="34" charset="0"/>
                <a:cs typeface="Arial" panose="020B0604020202020204" pitchFamily="34" charset="0"/>
              </a:rPr>
              <a:t>the spread of COVID-19. Child care and summer recreation camps will reopen in a phased </a:t>
            </a:r>
            <a:r>
              <a:rPr lang="en-US" dirty="0" smtClean="0">
                <a:solidFill>
                  <a:srgbClr val="000000"/>
                </a:solidFill>
                <a:latin typeface="Arial" panose="020B0604020202020204" pitchFamily="34" charset="0"/>
                <a:cs typeface="Arial" panose="020B0604020202020204" pitchFamily="34" charset="0"/>
              </a:rPr>
              <a:t>approach. </a:t>
            </a:r>
            <a:r>
              <a:rPr lang="en-US" dirty="0">
                <a:solidFill>
                  <a:srgbClr val="000000"/>
                </a:solidFill>
                <a:latin typeface="Arial" panose="020B0604020202020204" pitchFamily="34" charset="0"/>
                <a:cs typeface="Arial" panose="020B0604020202020204" pitchFamily="34" charset="0"/>
              </a:rPr>
              <a:t>The Departments of Early Education and Care and Public Health are developing guidelines that balance families' need for child care with heath and safety. The initial reopening plan will focus on families who have no safe alternative to group care by increasing emergency child care capacity. EEC will also partner with industries returning to work to develop options specific to their workplaces</a:t>
            </a:r>
            <a:r>
              <a:rPr lang="en-US" dirty="0" smtClean="0">
                <a:solidFill>
                  <a:srgbClr val="00000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a:p>
            <a:pPr lvl="0">
              <a:buNone/>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 </a:t>
            </a:r>
            <a:r>
              <a:rPr kumimoji="0" lang="en-US" sz="1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sym typeface="+mn-lt"/>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sp>
        <p:nvSpPr>
          <p:cNvPr id="4" name="Rectangle 3">
            <a:extLst>
              <a:ext uri="{FF2B5EF4-FFF2-40B4-BE49-F238E27FC236}">
                <a16:creationId xmlns:a16="http://schemas.microsoft.com/office/drawing/2014/main" id="{756AF142-A9F0-4864-9D0D-BAC98E52EF3A}"/>
              </a:ext>
            </a:extLst>
          </p:cNvPr>
          <p:cNvSpPr/>
          <p:nvPr/>
        </p:nvSpPr>
        <p:spPr>
          <a:xfrm>
            <a:off x="7685404" y="3265906"/>
            <a:ext cx="4074187" cy="23637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Prioritizing safe child care options </a:t>
            </a:r>
            <a:r>
              <a:rPr kumimoji="0" lang="en-US" sz="1200" i="0" u="none" strike="noStrike" kern="1200" cap="none" spc="0" normalizeH="0" baseline="0" noProof="0" dirty="0">
                <a:ln>
                  <a:noFill/>
                </a:ln>
                <a:effectLst/>
                <a:uLnTx/>
                <a:uFillTx/>
                <a:latin typeface="Arial"/>
              </a:rPr>
              <a:t>for workers with no safe alternative to group care. Leveraging and building capacity across the emergency child care system.</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i="0" u="none" strike="noStrike" kern="1200" cap="none" spc="0" normalizeH="0" baseline="0" noProof="0" dirty="0">
              <a:ln>
                <a:noFill/>
              </a:ln>
              <a:effectLst/>
              <a:uLnTx/>
              <a:uFillTx/>
              <a:latin typeface="Arial"/>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i="0" u="none" strike="noStrike" kern="1200" cap="none" spc="0" normalizeH="0" baseline="0" noProof="0" dirty="0">
                <a:ln>
                  <a:noFill/>
                </a:ln>
                <a:effectLst/>
                <a:uLnTx/>
                <a:uFillTx/>
                <a:latin typeface="Arial"/>
              </a:rPr>
              <a:t>Partnering with industries returning to work as part of this reopening plan to ensure responsive, innovative options targeted to specific workplaces.</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lang="en-US" sz="1200" dirty="0">
              <a:latin typeface="Arial"/>
            </a:endParaRPr>
          </a:p>
          <a:p>
            <a:pPr lvl="0">
              <a:lnSpc>
                <a:spcPct val="110000"/>
              </a:lnSpc>
              <a:defRPr/>
            </a:pPr>
            <a:r>
              <a:rPr lang="en-US" sz="1200" dirty="0">
                <a:latin typeface="Arial"/>
                <a:sym typeface="+mn-lt"/>
              </a:rPr>
              <a:t>Opening on a phased basis recreational day camps in Phase 2 and residential camps in Phase 3.</a:t>
            </a:r>
          </a:p>
          <a:p>
            <a:pPr lvl="0">
              <a:lnSpc>
                <a:spcPct val="110000"/>
              </a:lnSpc>
              <a:defRPr/>
            </a:pPr>
            <a:endParaRPr kumimoji="0" lang="en-US" sz="1200" i="0" u="none" strike="noStrike" kern="1200" cap="none" spc="0" normalizeH="0" baseline="0" noProof="0" dirty="0">
              <a:ln>
                <a:noFill/>
              </a:ln>
              <a:effectLst/>
              <a:uLnTx/>
              <a:uFillTx/>
              <a:latin typeface="Arial"/>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Releasing </a:t>
            </a:r>
            <a:r>
              <a:rPr lang="en-US" sz="1200" dirty="0">
                <a:solidFill>
                  <a:srgbClr val="000000">
                    <a:lumMod val="100000"/>
                  </a:srgbClr>
                </a:solidFill>
                <a:latin typeface="Arial"/>
              </a:rPr>
              <a:t>detailed guidelines in the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coming weeks.</a:t>
            </a:r>
          </a:p>
        </p:txBody>
      </p:sp>
      <p:graphicFrame>
        <p:nvGraphicFramePr>
          <p:cNvPr id="69" name="Object 68" hidden="1">
            <a:extLst>
              <a:ext uri="{FF2B5EF4-FFF2-40B4-BE49-F238E27FC236}">
                <a16:creationId xmlns:a16="http://schemas.microsoft.com/office/drawing/2014/main" id="{A822FE34-6A41-45AF-84B4-A2F8C59226B5}"/>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801" name="think-cell Slide" r:id="rId7" imgW="328" imgH="328" progId="TCLayout.ActiveDocument.1">
                  <p:embed/>
                </p:oleObj>
              </mc:Choice>
              <mc:Fallback>
                <p:oleObj name="think-cell Slide" r:id="rId7" imgW="328" imgH="328" progId="TCLayout.ActiveDocument.1">
                  <p:embed/>
                  <p:pic>
                    <p:nvPicPr>
                      <p:cNvPr id="69" name="Object 68" hidden="1">
                        <a:extLst>
                          <a:ext uri="{FF2B5EF4-FFF2-40B4-BE49-F238E27FC236}">
                            <a16:creationId xmlns:a16="http://schemas.microsoft.com/office/drawing/2014/main" id="{A822FE34-6A41-45AF-84B4-A2F8C59226B5}"/>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AA9616D8-1CBB-4245-B2C6-DDFA46C96806}"/>
              </a:ext>
            </a:extLst>
          </p:cNvPr>
          <p:cNvSpPr/>
          <p:nvPr/>
        </p:nvSpPr>
        <p:spPr>
          <a:xfrm>
            <a:off x="3010889" y="3271143"/>
            <a:ext cx="3362616"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Childcare operating at reduced capacity and on an emergency basis for children of </a:t>
            </a:r>
            <a:r>
              <a:rPr kumimoji="0" lang="en-US" sz="1200" b="0" i="0" u="none" strike="noStrike" kern="1200" cap="none" spc="0" normalizeH="0" baseline="0" noProof="0" dirty="0">
                <a:ln>
                  <a:noFill/>
                </a:ln>
                <a:solidFill>
                  <a:srgbClr val="000000"/>
                </a:solidFill>
                <a:effectLst/>
                <a:uLnTx/>
                <a:uFillTx/>
                <a:latin typeface="Arial"/>
                <a:ea typeface="+mn-ea"/>
                <a:cs typeface="+mn-cs"/>
              </a:rPr>
              <a:t>workers with no safe alternative to group care during Phase 1.</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Implemented virus mitigation protocols including social distancing, cleaning and disinfecting, group ratio changes, isolation and contact tracing protocols, and extra staffing.</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We continually solicit feedback from providers about operational support needed </a:t>
            </a:r>
            <a:r>
              <a:rPr kumimoji="0" lang="en-US" sz="1200" b="0" i="0" u="none" strike="noStrike" kern="1200" cap="none" spc="0" normalizeH="0" baseline="0" noProof="0" dirty="0">
                <a:ln>
                  <a:noFill/>
                </a:ln>
                <a:solidFill>
                  <a:srgbClr val="000000"/>
                </a:solidFill>
                <a:effectLst/>
                <a:uLnTx/>
                <a:uFillTx/>
                <a:latin typeface="Arial"/>
                <a:ea typeface="+mn-ea"/>
                <a:cs typeface="+mn-cs"/>
              </a:rPr>
              <a:t>to reopen.</a:t>
            </a:r>
          </a:p>
        </p:txBody>
      </p:sp>
      <p:grpSp>
        <p:nvGrpSpPr>
          <p:cNvPr id="37" name="Group 36">
            <a:extLst>
              <a:ext uri="{FF2B5EF4-FFF2-40B4-BE49-F238E27FC236}">
                <a16:creationId xmlns:a16="http://schemas.microsoft.com/office/drawing/2014/main" id="{44733299-4497-40DE-A150-AEE05C025E52}"/>
              </a:ext>
            </a:extLst>
          </p:cNvPr>
          <p:cNvGrpSpPr>
            <a:grpSpLocks noChangeAspect="1"/>
          </p:cNvGrpSpPr>
          <p:nvPr/>
        </p:nvGrpSpPr>
        <p:grpSpPr>
          <a:xfrm>
            <a:off x="2374017" y="4327960"/>
            <a:ext cx="559302" cy="559302"/>
            <a:chOff x="5273675" y="2606675"/>
            <a:chExt cx="1644650" cy="1644650"/>
          </a:xfrm>
        </p:grpSpPr>
        <p:sp>
          <p:nvSpPr>
            <p:cNvPr id="38" name="AutoShape 3">
              <a:extLst>
                <a:ext uri="{FF2B5EF4-FFF2-40B4-BE49-F238E27FC236}">
                  <a16:creationId xmlns:a16="http://schemas.microsoft.com/office/drawing/2014/main" id="{754B9FEA-C67D-4C2C-A855-F139373D915E}"/>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B75A0327-3302-4939-9AC4-50684A03BE18}"/>
                </a:ext>
              </a:extLst>
            </p:cNvPr>
            <p:cNvGrpSpPr/>
            <p:nvPr/>
          </p:nvGrpSpPr>
          <p:grpSpPr>
            <a:xfrm>
              <a:off x="5627688" y="2776538"/>
              <a:ext cx="933450" cy="1303337"/>
              <a:chOff x="5627688" y="2776538"/>
              <a:chExt cx="933450" cy="1303337"/>
            </a:xfrm>
          </p:grpSpPr>
          <p:sp>
            <p:nvSpPr>
              <p:cNvPr id="40" name="Freeform 12">
                <a:extLst>
                  <a:ext uri="{FF2B5EF4-FFF2-40B4-BE49-F238E27FC236}">
                    <a16:creationId xmlns:a16="http://schemas.microsoft.com/office/drawing/2014/main" id="{1848B17B-6FD5-4926-8DFB-9338E8307541}"/>
                  </a:ext>
                </a:extLst>
              </p:cNvPr>
              <p:cNvSpPr>
                <a:spLocks noEditPoints="1"/>
              </p:cNvSpPr>
              <p:nvPr/>
            </p:nvSpPr>
            <p:spPr bwMode="auto">
              <a:xfrm>
                <a:off x="5627688" y="2776538"/>
                <a:ext cx="933450" cy="520700"/>
              </a:xfrm>
              <a:custGeom>
                <a:avLst/>
                <a:gdLst>
                  <a:gd name="T0" fmla="*/ 707 w 1307"/>
                  <a:gd name="T1" fmla="*/ 253 h 731"/>
                  <a:gd name="T2" fmla="*/ 874 w 1307"/>
                  <a:gd name="T3" fmla="*/ 253 h 731"/>
                  <a:gd name="T4" fmla="*/ 1016 w 1307"/>
                  <a:gd name="T5" fmla="*/ 693 h 731"/>
                  <a:gd name="T6" fmla="*/ 1003 w 1307"/>
                  <a:gd name="T7" fmla="*/ 731 h 731"/>
                  <a:gd name="T8" fmla="*/ 997 w 1307"/>
                  <a:gd name="T9" fmla="*/ 730 h 731"/>
                  <a:gd name="T10" fmla="*/ 707 w 1307"/>
                  <a:gd name="T11" fmla="*/ 253 h 731"/>
                  <a:gd name="T12" fmla="*/ 1134 w 1307"/>
                  <a:gd name="T13" fmla="*/ 164 h 731"/>
                  <a:gd name="T14" fmla="*/ 1244 w 1307"/>
                  <a:gd name="T15" fmla="*/ 228 h 731"/>
                  <a:gd name="T16" fmla="*/ 1252 w 1307"/>
                  <a:gd name="T17" fmla="*/ 258 h 731"/>
                  <a:gd name="T18" fmla="*/ 1233 w 1307"/>
                  <a:gd name="T19" fmla="*/ 269 h 731"/>
                  <a:gd name="T20" fmla="*/ 1222 w 1307"/>
                  <a:gd name="T21" fmla="*/ 266 h 731"/>
                  <a:gd name="T22" fmla="*/ 1112 w 1307"/>
                  <a:gd name="T23" fmla="*/ 204 h 731"/>
                  <a:gd name="T24" fmla="*/ 1102 w 1307"/>
                  <a:gd name="T25" fmla="*/ 189 h 731"/>
                  <a:gd name="T26" fmla="*/ 1104 w 1307"/>
                  <a:gd name="T27" fmla="*/ 173 h 731"/>
                  <a:gd name="T28" fmla="*/ 1111 w 1307"/>
                  <a:gd name="T29" fmla="*/ 165 h 731"/>
                  <a:gd name="T30" fmla="*/ 1134 w 1307"/>
                  <a:gd name="T31" fmla="*/ 164 h 731"/>
                  <a:gd name="T32" fmla="*/ 1162 w 1307"/>
                  <a:gd name="T33" fmla="*/ 111 h 731"/>
                  <a:gd name="T34" fmla="*/ 1285 w 1307"/>
                  <a:gd name="T35" fmla="*/ 111 h 731"/>
                  <a:gd name="T36" fmla="*/ 1307 w 1307"/>
                  <a:gd name="T37" fmla="*/ 134 h 731"/>
                  <a:gd name="T38" fmla="*/ 1285 w 1307"/>
                  <a:gd name="T39" fmla="*/ 156 h 731"/>
                  <a:gd name="T40" fmla="*/ 1162 w 1307"/>
                  <a:gd name="T41" fmla="*/ 156 h 731"/>
                  <a:gd name="T42" fmla="*/ 1140 w 1307"/>
                  <a:gd name="T43" fmla="*/ 134 h 731"/>
                  <a:gd name="T44" fmla="*/ 1162 w 1307"/>
                  <a:gd name="T45" fmla="*/ 111 h 731"/>
                  <a:gd name="T46" fmla="*/ 950 w 1307"/>
                  <a:gd name="T47" fmla="*/ 40 h 731"/>
                  <a:gd name="T48" fmla="*/ 954 w 1307"/>
                  <a:gd name="T49" fmla="*/ 41 h 731"/>
                  <a:gd name="T50" fmla="*/ 1062 w 1307"/>
                  <a:gd name="T51" fmla="*/ 96 h 731"/>
                  <a:gd name="T52" fmla="*/ 1067 w 1307"/>
                  <a:gd name="T53" fmla="*/ 103 h 731"/>
                  <a:gd name="T54" fmla="*/ 1067 w 1307"/>
                  <a:gd name="T55" fmla="*/ 159 h 731"/>
                  <a:gd name="T56" fmla="*/ 1061 w 1307"/>
                  <a:gd name="T57" fmla="*/ 167 h 731"/>
                  <a:gd name="T58" fmla="*/ 952 w 1307"/>
                  <a:gd name="T59" fmla="*/ 194 h 731"/>
                  <a:gd name="T60" fmla="*/ 950 w 1307"/>
                  <a:gd name="T61" fmla="*/ 194 h 731"/>
                  <a:gd name="T62" fmla="*/ 942 w 1307"/>
                  <a:gd name="T63" fmla="*/ 186 h 731"/>
                  <a:gd name="T64" fmla="*/ 942 w 1307"/>
                  <a:gd name="T65" fmla="*/ 48 h 731"/>
                  <a:gd name="T66" fmla="*/ 950 w 1307"/>
                  <a:gd name="T67" fmla="*/ 40 h 731"/>
                  <a:gd name="T68" fmla="*/ 407 w 1307"/>
                  <a:gd name="T69" fmla="*/ 32 h 731"/>
                  <a:gd name="T70" fmla="*/ 878 w 1307"/>
                  <a:gd name="T71" fmla="*/ 32 h 731"/>
                  <a:gd name="T72" fmla="*/ 898 w 1307"/>
                  <a:gd name="T73" fmla="*/ 52 h 731"/>
                  <a:gd name="T74" fmla="*/ 898 w 1307"/>
                  <a:gd name="T75" fmla="*/ 180 h 731"/>
                  <a:gd name="T76" fmla="*/ 878 w 1307"/>
                  <a:gd name="T77" fmla="*/ 200 h 731"/>
                  <a:gd name="T78" fmla="*/ 679 w 1307"/>
                  <a:gd name="T79" fmla="*/ 200 h 731"/>
                  <a:gd name="T80" fmla="*/ 570 w 1307"/>
                  <a:gd name="T81" fmla="*/ 492 h 731"/>
                  <a:gd name="T82" fmla="*/ 552 w 1307"/>
                  <a:gd name="T83" fmla="*/ 506 h 731"/>
                  <a:gd name="T84" fmla="*/ 269 w 1307"/>
                  <a:gd name="T85" fmla="*/ 506 h 731"/>
                  <a:gd name="T86" fmla="*/ 249 w 1307"/>
                  <a:gd name="T87" fmla="*/ 487 h 731"/>
                  <a:gd name="T88" fmla="*/ 243 w 1307"/>
                  <a:gd name="T89" fmla="*/ 423 h 731"/>
                  <a:gd name="T90" fmla="*/ 223 w 1307"/>
                  <a:gd name="T91" fmla="*/ 404 h 731"/>
                  <a:gd name="T92" fmla="*/ 48 w 1307"/>
                  <a:gd name="T93" fmla="*/ 404 h 731"/>
                  <a:gd name="T94" fmla="*/ 23 w 1307"/>
                  <a:gd name="T95" fmla="*/ 342 h 731"/>
                  <a:gd name="T96" fmla="*/ 282 w 1307"/>
                  <a:gd name="T97" fmla="*/ 83 h 731"/>
                  <a:gd name="T98" fmla="*/ 407 w 1307"/>
                  <a:gd name="T99" fmla="*/ 32 h 731"/>
                  <a:gd name="T100" fmla="*/ 1239 w 1307"/>
                  <a:gd name="T101" fmla="*/ 2 h 731"/>
                  <a:gd name="T102" fmla="*/ 1252 w 1307"/>
                  <a:gd name="T103" fmla="*/ 12 h 731"/>
                  <a:gd name="T104" fmla="*/ 1243 w 1307"/>
                  <a:gd name="T105" fmla="*/ 42 h 731"/>
                  <a:gd name="T106" fmla="*/ 1134 w 1307"/>
                  <a:gd name="T107" fmla="*/ 104 h 731"/>
                  <a:gd name="T108" fmla="*/ 1123 w 1307"/>
                  <a:gd name="T109" fmla="*/ 107 h 731"/>
                  <a:gd name="T110" fmla="*/ 1112 w 1307"/>
                  <a:gd name="T111" fmla="*/ 104 h 731"/>
                  <a:gd name="T112" fmla="*/ 1104 w 1307"/>
                  <a:gd name="T113" fmla="*/ 95 h 731"/>
                  <a:gd name="T114" fmla="*/ 1103 w 1307"/>
                  <a:gd name="T115" fmla="*/ 75 h 731"/>
                  <a:gd name="T116" fmla="*/ 1112 w 1307"/>
                  <a:gd name="T117" fmla="*/ 65 h 731"/>
                  <a:gd name="T118" fmla="*/ 1222 w 1307"/>
                  <a:gd name="T119" fmla="*/ 3 h 731"/>
                  <a:gd name="T120" fmla="*/ 1239 w 1307"/>
                  <a:gd name="T121" fmla="*/ 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7" h="731">
                    <a:moveTo>
                      <a:pt x="707" y="253"/>
                    </a:moveTo>
                    <a:cubicBezTo>
                      <a:pt x="874" y="253"/>
                      <a:pt x="874" y="253"/>
                      <a:pt x="874" y="253"/>
                    </a:cubicBezTo>
                    <a:cubicBezTo>
                      <a:pt x="874" y="253"/>
                      <a:pt x="862" y="473"/>
                      <a:pt x="1016" y="693"/>
                    </a:cubicBezTo>
                    <a:cubicBezTo>
                      <a:pt x="1027" y="708"/>
                      <a:pt x="1018" y="731"/>
                      <a:pt x="1003" y="731"/>
                    </a:cubicBezTo>
                    <a:cubicBezTo>
                      <a:pt x="1001" y="731"/>
                      <a:pt x="999" y="731"/>
                      <a:pt x="997" y="730"/>
                    </a:cubicBezTo>
                    <a:cubicBezTo>
                      <a:pt x="918" y="693"/>
                      <a:pt x="785" y="582"/>
                      <a:pt x="707" y="253"/>
                    </a:cubicBezTo>
                    <a:close/>
                    <a:moveTo>
                      <a:pt x="1134" y="164"/>
                    </a:moveTo>
                    <a:cubicBezTo>
                      <a:pt x="1244" y="228"/>
                      <a:pt x="1244" y="228"/>
                      <a:pt x="1244" y="228"/>
                    </a:cubicBezTo>
                    <a:cubicBezTo>
                      <a:pt x="1254" y="234"/>
                      <a:pt x="1258" y="248"/>
                      <a:pt x="1252" y="258"/>
                    </a:cubicBezTo>
                    <a:cubicBezTo>
                      <a:pt x="1248" y="265"/>
                      <a:pt x="1241" y="269"/>
                      <a:pt x="1233" y="269"/>
                    </a:cubicBezTo>
                    <a:cubicBezTo>
                      <a:pt x="1229" y="269"/>
                      <a:pt x="1226" y="268"/>
                      <a:pt x="1222" y="266"/>
                    </a:cubicBezTo>
                    <a:cubicBezTo>
                      <a:pt x="1112" y="204"/>
                      <a:pt x="1112" y="204"/>
                      <a:pt x="1112" y="204"/>
                    </a:cubicBezTo>
                    <a:cubicBezTo>
                      <a:pt x="1107" y="201"/>
                      <a:pt x="1103" y="196"/>
                      <a:pt x="1102" y="189"/>
                    </a:cubicBezTo>
                    <a:cubicBezTo>
                      <a:pt x="1100" y="184"/>
                      <a:pt x="1101" y="178"/>
                      <a:pt x="1104" y="173"/>
                    </a:cubicBezTo>
                    <a:cubicBezTo>
                      <a:pt x="1106" y="169"/>
                      <a:pt x="1108" y="167"/>
                      <a:pt x="1111" y="165"/>
                    </a:cubicBezTo>
                    <a:cubicBezTo>
                      <a:pt x="1118" y="161"/>
                      <a:pt x="1126" y="160"/>
                      <a:pt x="1134" y="164"/>
                    </a:cubicBezTo>
                    <a:close/>
                    <a:moveTo>
                      <a:pt x="1162" y="111"/>
                    </a:moveTo>
                    <a:cubicBezTo>
                      <a:pt x="1285" y="111"/>
                      <a:pt x="1285" y="111"/>
                      <a:pt x="1285" y="111"/>
                    </a:cubicBezTo>
                    <a:cubicBezTo>
                      <a:pt x="1297" y="111"/>
                      <a:pt x="1307" y="122"/>
                      <a:pt x="1307" y="134"/>
                    </a:cubicBezTo>
                    <a:cubicBezTo>
                      <a:pt x="1307" y="146"/>
                      <a:pt x="1297" y="156"/>
                      <a:pt x="1285" y="156"/>
                    </a:cubicBezTo>
                    <a:cubicBezTo>
                      <a:pt x="1162" y="156"/>
                      <a:pt x="1162" y="156"/>
                      <a:pt x="1162" y="156"/>
                    </a:cubicBezTo>
                    <a:cubicBezTo>
                      <a:pt x="1150" y="156"/>
                      <a:pt x="1140" y="146"/>
                      <a:pt x="1140" y="134"/>
                    </a:cubicBezTo>
                    <a:cubicBezTo>
                      <a:pt x="1140" y="121"/>
                      <a:pt x="1150" y="111"/>
                      <a:pt x="1162" y="111"/>
                    </a:cubicBezTo>
                    <a:close/>
                    <a:moveTo>
                      <a:pt x="950" y="40"/>
                    </a:moveTo>
                    <a:cubicBezTo>
                      <a:pt x="951" y="40"/>
                      <a:pt x="953" y="40"/>
                      <a:pt x="954" y="41"/>
                    </a:cubicBezTo>
                    <a:cubicBezTo>
                      <a:pt x="1062" y="96"/>
                      <a:pt x="1062" y="96"/>
                      <a:pt x="1062" y="96"/>
                    </a:cubicBezTo>
                    <a:cubicBezTo>
                      <a:pt x="1065" y="97"/>
                      <a:pt x="1067" y="100"/>
                      <a:pt x="1067" y="103"/>
                    </a:cubicBezTo>
                    <a:cubicBezTo>
                      <a:pt x="1067" y="159"/>
                      <a:pt x="1067" y="159"/>
                      <a:pt x="1067" y="159"/>
                    </a:cubicBezTo>
                    <a:cubicBezTo>
                      <a:pt x="1067" y="163"/>
                      <a:pt x="1064" y="166"/>
                      <a:pt x="1061" y="167"/>
                    </a:cubicBezTo>
                    <a:cubicBezTo>
                      <a:pt x="952" y="194"/>
                      <a:pt x="952" y="194"/>
                      <a:pt x="952" y="194"/>
                    </a:cubicBezTo>
                    <a:cubicBezTo>
                      <a:pt x="951" y="194"/>
                      <a:pt x="951" y="194"/>
                      <a:pt x="950" y="194"/>
                    </a:cubicBezTo>
                    <a:cubicBezTo>
                      <a:pt x="946" y="194"/>
                      <a:pt x="942" y="191"/>
                      <a:pt x="942" y="186"/>
                    </a:cubicBezTo>
                    <a:cubicBezTo>
                      <a:pt x="942" y="48"/>
                      <a:pt x="942" y="48"/>
                      <a:pt x="942" y="48"/>
                    </a:cubicBezTo>
                    <a:cubicBezTo>
                      <a:pt x="942" y="43"/>
                      <a:pt x="946" y="40"/>
                      <a:pt x="950" y="40"/>
                    </a:cubicBezTo>
                    <a:close/>
                    <a:moveTo>
                      <a:pt x="407" y="32"/>
                    </a:moveTo>
                    <a:cubicBezTo>
                      <a:pt x="878" y="32"/>
                      <a:pt x="878" y="32"/>
                      <a:pt x="878" y="32"/>
                    </a:cubicBezTo>
                    <a:cubicBezTo>
                      <a:pt x="889" y="32"/>
                      <a:pt x="898" y="41"/>
                      <a:pt x="898" y="52"/>
                    </a:cubicBezTo>
                    <a:cubicBezTo>
                      <a:pt x="898" y="180"/>
                      <a:pt x="898" y="180"/>
                      <a:pt x="898" y="180"/>
                    </a:cubicBezTo>
                    <a:cubicBezTo>
                      <a:pt x="898" y="191"/>
                      <a:pt x="889" y="200"/>
                      <a:pt x="878" y="200"/>
                    </a:cubicBezTo>
                    <a:cubicBezTo>
                      <a:pt x="679" y="200"/>
                      <a:pt x="679" y="200"/>
                      <a:pt x="679" y="200"/>
                    </a:cubicBezTo>
                    <a:cubicBezTo>
                      <a:pt x="570" y="492"/>
                      <a:pt x="570" y="492"/>
                      <a:pt x="570" y="492"/>
                    </a:cubicBezTo>
                    <a:cubicBezTo>
                      <a:pt x="568" y="500"/>
                      <a:pt x="560" y="506"/>
                      <a:pt x="552" y="506"/>
                    </a:cubicBezTo>
                    <a:cubicBezTo>
                      <a:pt x="269" y="506"/>
                      <a:pt x="269" y="506"/>
                      <a:pt x="269" y="506"/>
                    </a:cubicBezTo>
                    <a:cubicBezTo>
                      <a:pt x="258" y="506"/>
                      <a:pt x="250" y="498"/>
                      <a:pt x="249" y="487"/>
                    </a:cubicBezTo>
                    <a:cubicBezTo>
                      <a:pt x="243" y="423"/>
                      <a:pt x="243" y="423"/>
                      <a:pt x="243" y="423"/>
                    </a:cubicBezTo>
                    <a:cubicBezTo>
                      <a:pt x="243" y="412"/>
                      <a:pt x="234" y="404"/>
                      <a:pt x="223" y="404"/>
                    </a:cubicBezTo>
                    <a:cubicBezTo>
                      <a:pt x="48" y="404"/>
                      <a:pt x="48" y="404"/>
                      <a:pt x="48" y="404"/>
                    </a:cubicBezTo>
                    <a:cubicBezTo>
                      <a:pt x="16" y="404"/>
                      <a:pt x="0" y="365"/>
                      <a:pt x="23" y="342"/>
                    </a:cubicBezTo>
                    <a:cubicBezTo>
                      <a:pt x="282" y="83"/>
                      <a:pt x="282" y="83"/>
                      <a:pt x="282" y="83"/>
                    </a:cubicBezTo>
                    <a:cubicBezTo>
                      <a:pt x="316" y="51"/>
                      <a:pt x="360" y="32"/>
                      <a:pt x="407" y="32"/>
                    </a:cubicBezTo>
                    <a:close/>
                    <a:moveTo>
                      <a:pt x="1239" y="2"/>
                    </a:moveTo>
                    <a:cubicBezTo>
                      <a:pt x="1244" y="3"/>
                      <a:pt x="1249" y="7"/>
                      <a:pt x="1252" y="12"/>
                    </a:cubicBezTo>
                    <a:cubicBezTo>
                      <a:pt x="1258" y="23"/>
                      <a:pt x="1254" y="36"/>
                      <a:pt x="1243" y="42"/>
                    </a:cubicBezTo>
                    <a:cubicBezTo>
                      <a:pt x="1134" y="104"/>
                      <a:pt x="1134" y="104"/>
                      <a:pt x="1134" y="104"/>
                    </a:cubicBezTo>
                    <a:cubicBezTo>
                      <a:pt x="1130" y="106"/>
                      <a:pt x="1127" y="107"/>
                      <a:pt x="1123" y="107"/>
                    </a:cubicBezTo>
                    <a:cubicBezTo>
                      <a:pt x="1119" y="107"/>
                      <a:pt x="1115" y="106"/>
                      <a:pt x="1112" y="104"/>
                    </a:cubicBezTo>
                    <a:cubicBezTo>
                      <a:pt x="1109" y="102"/>
                      <a:pt x="1106" y="99"/>
                      <a:pt x="1104" y="95"/>
                    </a:cubicBezTo>
                    <a:cubicBezTo>
                      <a:pt x="1100" y="89"/>
                      <a:pt x="1100" y="81"/>
                      <a:pt x="1103" y="75"/>
                    </a:cubicBezTo>
                    <a:cubicBezTo>
                      <a:pt x="1105" y="71"/>
                      <a:pt x="1108" y="68"/>
                      <a:pt x="1112" y="65"/>
                    </a:cubicBezTo>
                    <a:cubicBezTo>
                      <a:pt x="1222" y="3"/>
                      <a:pt x="1222" y="3"/>
                      <a:pt x="1222" y="3"/>
                    </a:cubicBezTo>
                    <a:cubicBezTo>
                      <a:pt x="1228" y="1"/>
                      <a:pt x="1234" y="0"/>
                      <a:pt x="1239" y="2"/>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13">
                <a:extLst>
                  <a:ext uri="{FF2B5EF4-FFF2-40B4-BE49-F238E27FC236}">
                    <a16:creationId xmlns:a16="http://schemas.microsoft.com/office/drawing/2014/main" id="{9FABEBC4-F93C-42A6-9892-7A9BC2C9065C}"/>
                  </a:ext>
                </a:extLst>
              </p:cNvPr>
              <p:cNvSpPr>
                <a:spLocks noEditPoints="1"/>
              </p:cNvSpPr>
              <p:nvPr/>
            </p:nvSpPr>
            <p:spPr bwMode="auto">
              <a:xfrm>
                <a:off x="5629275" y="3168650"/>
                <a:ext cx="576263" cy="911225"/>
              </a:xfrm>
              <a:custGeom>
                <a:avLst/>
                <a:gdLst>
                  <a:gd name="T0" fmla="*/ 806 w 807"/>
                  <a:gd name="T1" fmla="*/ 902 h 1276"/>
                  <a:gd name="T2" fmla="*/ 804 w 807"/>
                  <a:gd name="T3" fmla="*/ 872 h 1276"/>
                  <a:gd name="T4" fmla="*/ 803 w 807"/>
                  <a:gd name="T5" fmla="*/ 848 h 1276"/>
                  <a:gd name="T6" fmla="*/ 800 w 807"/>
                  <a:gd name="T7" fmla="*/ 811 h 1276"/>
                  <a:gd name="T8" fmla="*/ 798 w 807"/>
                  <a:gd name="T9" fmla="*/ 782 h 1276"/>
                  <a:gd name="T10" fmla="*/ 794 w 807"/>
                  <a:gd name="T11" fmla="*/ 753 h 1276"/>
                  <a:gd name="T12" fmla="*/ 791 w 807"/>
                  <a:gd name="T13" fmla="*/ 725 h 1276"/>
                  <a:gd name="T14" fmla="*/ 788 w 807"/>
                  <a:gd name="T15" fmla="*/ 704 h 1276"/>
                  <a:gd name="T16" fmla="*/ 787 w 807"/>
                  <a:gd name="T17" fmla="*/ 696 h 1276"/>
                  <a:gd name="T18" fmla="*/ 591 w 807"/>
                  <a:gd name="T19" fmla="*/ 14 h 1276"/>
                  <a:gd name="T20" fmla="*/ 236 w 807"/>
                  <a:gd name="T21" fmla="*/ 0 h 1276"/>
                  <a:gd name="T22" fmla="*/ 85 w 807"/>
                  <a:gd name="T23" fmla="*/ 379 h 1276"/>
                  <a:gd name="T24" fmla="*/ 71 w 807"/>
                  <a:gd name="T25" fmla="*/ 430 h 1276"/>
                  <a:gd name="T26" fmla="*/ 64 w 807"/>
                  <a:gd name="T27" fmla="*/ 461 h 1276"/>
                  <a:gd name="T28" fmla="*/ 57 w 807"/>
                  <a:gd name="T29" fmla="*/ 492 h 1276"/>
                  <a:gd name="T30" fmla="*/ 47 w 807"/>
                  <a:gd name="T31" fmla="*/ 537 h 1276"/>
                  <a:gd name="T32" fmla="*/ 39 w 807"/>
                  <a:gd name="T33" fmla="*/ 578 h 1276"/>
                  <a:gd name="T34" fmla="*/ 31 w 807"/>
                  <a:gd name="T35" fmla="*/ 621 h 1276"/>
                  <a:gd name="T36" fmla="*/ 23 w 807"/>
                  <a:gd name="T37" fmla="*/ 672 h 1276"/>
                  <a:gd name="T38" fmla="*/ 20 w 807"/>
                  <a:gd name="T39" fmla="*/ 693 h 1276"/>
                  <a:gd name="T40" fmla="*/ 16 w 807"/>
                  <a:gd name="T41" fmla="*/ 721 h 1276"/>
                  <a:gd name="T42" fmla="*/ 12 w 807"/>
                  <a:gd name="T43" fmla="*/ 758 h 1276"/>
                  <a:gd name="T44" fmla="*/ 9 w 807"/>
                  <a:gd name="T45" fmla="*/ 791 h 1276"/>
                  <a:gd name="T46" fmla="*/ 8 w 807"/>
                  <a:gd name="T47" fmla="*/ 796 h 1276"/>
                  <a:gd name="T48" fmla="*/ 3 w 807"/>
                  <a:gd name="T49" fmla="*/ 860 h 1276"/>
                  <a:gd name="T50" fmla="*/ 3 w 807"/>
                  <a:gd name="T51" fmla="*/ 866 h 1276"/>
                  <a:gd name="T52" fmla="*/ 1 w 807"/>
                  <a:gd name="T53" fmla="*/ 900 h 1276"/>
                  <a:gd name="T54" fmla="*/ 0 w 807"/>
                  <a:gd name="T55" fmla="*/ 947 h 1276"/>
                  <a:gd name="T56" fmla="*/ 0 w 807"/>
                  <a:gd name="T57" fmla="*/ 969 h 1276"/>
                  <a:gd name="T58" fmla="*/ 1 w 807"/>
                  <a:gd name="T59" fmla="*/ 996 h 1276"/>
                  <a:gd name="T60" fmla="*/ 7 w 807"/>
                  <a:gd name="T61" fmla="*/ 1023 h 1276"/>
                  <a:gd name="T62" fmla="*/ 120 w 807"/>
                  <a:gd name="T63" fmla="*/ 1197 h 1276"/>
                  <a:gd name="T64" fmla="*/ 137 w 807"/>
                  <a:gd name="T65" fmla="*/ 1217 h 1276"/>
                  <a:gd name="T66" fmla="*/ 157 w 807"/>
                  <a:gd name="T67" fmla="*/ 1238 h 1276"/>
                  <a:gd name="T68" fmla="*/ 186 w 807"/>
                  <a:gd name="T69" fmla="*/ 1259 h 1276"/>
                  <a:gd name="T70" fmla="*/ 192 w 807"/>
                  <a:gd name="T71" fmla="*/ 1263 h 1276"/>
                  <a:gd name="T72" fmla="*/ 203 w 807"/>
                  <a:gd name="T73" fmla="*/ 1269 h 1276"/>
                  <a:gd name="T74" fmla="*/ 211 w 807"/>
                  <a:gd name="T75" fmla="*/ 1273 h 1276"/>
                  <a:gd name="T76" fmla="*/ 221 w 807"/>
                  <a:gd name="T77" fmla="*/ 1276 h 1276"/>
                  <a:gd name="T78" fmla="*/ 588 w 807"/>
                  <a:gd name="T79" fmla="*/ 1276 h 1276"/>
                  <a:gd name="T80" fmla="*/ 596 w 807"/>
                  <a:gd name="T81" fmla="*/ 1273 h 1276"/>
                  <a:gd name="T82" fmla="*/ 613 w 807"/>
                  <a:gd name="T83" fmla="*/ 1264 h 1276"/>
                  <a:gd name="T84" fmla="*/ 624 w 807"/>
                  <a:gd name="T85" fmla="*/ 1257 h 1276"/>
                  <a:gd name="T86" fmla="*/ 635 w 807"/>
                  <a:gd name="T87" fmla="*/ 1249 h 1276"/>
                  <a:gd name="T88" fmla="*/ 641 w 807"/>
                  <a:gd name="T89" fmla="*/ 1245 h 1276"/>
                  <a:gd name="T90" fmla="*/ 653 w 807"/>
                  <a:gd name="T91" fmla="*/ 1233 h 1276"/>
                  <a:gd name="T92" fmla="*/ 668 w 807"/>
                  <a:gd name="T93" fmla="*/ 1218 h 1276"/>
                  <a:gd name="T94" fmla="*/ 687 w 807"/>
                  <a:gd name="T95" fmla="*/ 1197 h 1276"/>
                  <a:gd name="T96" fmla="*/ 769 w 807"/>
                  <a:gd name="T97" fmla="*/ 1080 h 1276"/>
                  <a:gd name="T98" fmla="*/ 803 w 807"/>
                  <a:gd name="T99" fmla="*/ 1017 h 1276"/>
                  <a:gd name="T100" fmla="*/ 807 w 807"/>
                  <a:gd name="T101" fmla="*/ 983 h 1276"/>
                  <a:gd name="T102" fmla="*/ 807 w 807"/>
                  <a:gd name="T103" fmla="*/ 976 h 1276"/>
                  <a:gd name="T104" fmla="*/ 807 w 807"/>
                  <a:gd name="T105" fmla="*/ 950 h 1276"/>
                  <a:gd name="T106" fmla="*/ 806 w 807"/>
                  <a:gd name="T107" fmla="*/ 931 h 1276"/>
                  <a:gd name="T108" fmla="*/ 241 w 807"/>
                  <a:gd name="T109" fmla="*/ 313 h 1276"/>
                  <a:gd name="T110" fmla="*/ 325 w 807"/>
                  <a:gd name="T111" fmla="*/ 44 h 1276"/>
                  <a:gd name="T112" fmla="*/ 498 w 807"/>
                  <a:gd name="T113" fmla="*/ 44 h 1276"/>
                  <a:gd name="T114" fmla="*/ 456 w 807"/>
                  <a:gd name="T115" fmla="*/ 406 h 1276"/>
                  <a:gd name="T116" fmla="*/ 352 w 807"/>
                  <a:gd name="T117" fmla="*/ 35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7" h="1276">
                    <a:moveTo>
                      <a:pt x="806" y="931"/>
                    </a:moveTo>
                    <a:cubicBezTo>
                      <a:pt x="806" y="924"/>
                      <a:pt x="806" y="916"/>
                      <a:pt x="806" y="909"/>
                    </a:cubicBezTo>
                    <a:cubicBezTo>
                      <a:pt x="806" y="907"/>
                      <a:pt x="806" y="904"/>
                      <a:pt x="806" y="902"/>
                    </a:cubicBezTo>
                    <a:cubicBezTo>
                      <a:pt x="806" y="900"/>
                      <a:pt x="806" y="899"/>
                      <a:pt x="806" y="898"/>
                    </a:cubicBezTo>
                    <a:cubicBezTo>
                      <a:pt x="806" y="898"/>
                      <a:pt x="806" y="898"/>
                      <a:pt x="806" y="897"/>
                    </a:cubicBezTo>
                    <a:cubicBezTo>
                      <a:pt x="805" y="889"/>
                      <a:pt x="805" y="880"/>
                      <a:pt x="804" y="872"/>
                    </a:cubicBezTo>
                    <a:cubicBezTo>
                      <a:pt x="804" y="871"/>
                      <a:pt x="804" y="871"/>
                      <a:pt x="804" y="871"/>
                    </a:cubicBezTo>
                    <a:cubicBezTo>
                      <a:pt x="804" y="870"/>
                      <a:pt x="804" y="869"/>
                      <a:pt x="804" y="868"/>
                    </a:cubicBezTo>
                    <a:cubicBezTo>
                      <a:pt x="804" y="861"/>
                      <a:pt x="804" y="855"/>
                      <a:pt x="803" y="848"/>
                    </a:cubicBezTo>
                    <a:cubicBezTo>
                      <a:pt x="803" y="848"/>
                      <a:pt x="803" y="848"/>
                      <a:pt x="803" y="847"/>
                    </a:cubicBezTo>
                    <a:cubicBezTo>
                      <a:pt x="802" y="837"/>
                      <a:pt x="801" y="825"/>
                      <a:pt x="800" y="814"/>
                    </a:cubicBezTo>
                    <a:cubicBezTo>
                      <a:pt x="800" y="813"/>
                      <a:pt x="800" y="812"/>
                      <a:pt x="800" y="811"/>
                    </a:cubicBezTo>
                    <a:cubicBezTo>
                      <a:pt x="800" y="807"/>
                      <a:pt x="800" y="803"/>
                      <a:pt x="799" y="799"/>
                    </a:cubicBezTo>
                    <a:cubicBezTo>
                      <a:pt x="799" y="795"/>
                      <a:pt x="798" y="791"/>
                      <a:pt x="798" y="787"/>
                    </a:cubicBezTo>
                    <a:cubicBezTo>
                      <a:pt x="798" y="786"/>
                      <a:pt x="798" y="784"/>
                      <a:pt x="798" y="782"/>
                    </a:cubicBezTo>
                    <a:cubicBezTo>
                      <a:pt x="797" y="780"/>
                      <a:pt x="797" y="778"/>
                      <a:pt x="797" y="775"/>
                    </a:cubicBezTo>
                    <a:cubicBezTo>
                      <a:pt x="796" y="771"/>
                      <a:pt x="796" y="767"/>
                      <a:pt x="796" y="763"/>
                    </a:cubicBezTo>
                    <a:cubicBezTo>
                      <a:pt x="795" y="760"/>
                      <a:pt x="795" y="757"/>
                      <a:pt x="794" y="753"/>
                    </a:cubicBezTo>
                    <a:cubicBezTo>
                      <a:pt x="794" y="753"/>
                      <a:pt x="794" y="752"/>
                      <a:pt x="794" y="751"/>
                    </a:cubicBezTo>
                    <a:cubicBezTo>
                      <a:pt x="793" y="744"/>
                      <a:pt x="793" y="737"/>
                      <a:pt x="792" y="730"/>
                    </a:cubicBezTo>
                    <a:cubicBezTo>
                      <a:pt x="791" y="728"/>
                      <a:pt x="791" y="726"/>
                      <a:pt x="791" y="725"/>
                    </a:cubicBezTo>
                    <a:cubicBezTo>
                      <a:pt x="791" y="724"/>
                      <a:pt x="791" y="724"/>
                      <a:pt x="791" y="724"/>
                    </a:cubicBezTo>
                    <a:cubicBezTo>
                      <a:pt x="790" y="718"/>
                      <a:pt x="790" y="713"/>
                      <a:pt x="789" y="708"/>
                    </a:cubicBezTo>
                    <a:cubicBezTo>
                      <a:pt x="789" y="707"/>
                      <a:pt x="788" y="705"/>
                      <a:pt x="788" y="704"/>
                    </a:cubicBezTo>
                    <a:cubicBezTo>
                      <a:pt x="788" y="702"/>
                      <a:pt x="788" y="701"/>
                      <a:pt x="788" y="699"/>
                    </a:cubicBezTo>
                    <a:cubicBezTo>
                      <a:pt x="788" y="698"/>
                      <a:pt x="787" y="698"/>
                      <a:pt x="787" y="697"/>
                    </a:cubicBezTo>
                    <a:cubicBezTo>
                      <a:pt x="787" y="697"/>
                      <a:pt x="787" y="697"/>
                      <a:pt x="787" y="696"/>
                    </a:cubicBezTo>
                    <a:cubicBezTo>
                      <a:pt x="786" y="689"/>
                      <a:pt x="785" y="681"/>
                      <a:pt x="784" y="673"/>
                    </a:cubicBezTo>
                    <a:cubicBezTo>
                      <a:pt x="784" y="672"/>
                      <a:pt x="784" y="672"/>
                      <a:pt x="784" y="671"/>
                    </a:cubicBezTo>
                    <a:cubicBezTo>
                      <a:pt x="750" y="443"/>
                      <a:pt x="686" y="224"/>
                      <a:pt x="591" y="14"/>
                    </a:cubicBezTo>
                    <a:cubicBezTo>
                      <a:pt x="591" y="13"/>
                      <a:pt x="591" y="13"/>
                      <a:pt x="590" y="13"/>
                    </a:cubicBezTo>
                    <a:cubicBezTo>
                      <a:pt x="587" y="5"/>
                      <a:pt x="579" y="0"/>
                      <a:pt x="570" y="0"/>
                    </a:cubicBezTo>
                    <a:cubicBezTo>
                      <a:pt x="512" y="0"/>
                      <a:pt x="287" y="0"/>
                      <a:pt x="236" y="0"/>
                    </a:cubicBezTo>
                    <a:cubicBezTo>
                      <a:pt x="228" y="0"/>
                      <a:pt x="220" y="5"/>
                      <a:pt x="217" y="12"/>
                    </a:cubicBezTo>
                    <a:cubicBezTo>
                      <a:pt x="167" y="123"/>
                      <a:pt x="125" y="236"/>
                      <a:pt x="92" y="352"/>
                    </a:cubicBezTo>
                    <a:cubicBezTo>
                      <a:pt x="90" y="361"/>
                      <a:pt x="87" y="370"/>
                      <a:pt x="85" y="379"/>
                    </a:cubicBezTo>
                    <a:cubicBezTo>
                      <a:pt x="83" y="386"/>
                      <a:pt x="81" y="394"/>
                      <a:pt x="79" y="402"/>
                    </a:cubicBezTo>
                    <a:cubicBezTo>
                      <a:pt x="78" y="402"/>
                      <a:pt x="78" y="403"/>
                      <a:pt x="78" y="404"/>
                    </a:cubicBezTo>
                    <a:cubicBezTo>
                      <a:pt x="76" y="413"/>
                      <a:pt x="74" y="421"/>
                      <a:pt x="71" y="430"/>
                    </a:cubicBezTo>
                    <a:cubicBezTo>
                      <a:pt x="69" y="438"/>
                      <a:pt x="68" y="445"/>
                      <a:pt x="66" y="453"/>
                    </a:cubicBezTo>
                    <a:cubicBezTo>
                      <a:pt x="66" y="454"/>
                      <a:pt x="66" y="454"/>
                      <a:pt x="65" y="454"/>
                    </a:cubicBezTo>
                    <a:cubicBezTo>
                      <a:pt x="65" y="456"/>
                      <a:pt x="64" y="459"/>
                      <a:pt x="64" y="461"/>
                    </a:cubicBezTo>
                    <a:cubicBezTo>
                      <a:pt x="63" y="465"/>
                      <a:pt x="62" y="468"/>
                      <a:pt x="61" y="472"/>
                    </a:cubicBezTo>
                    <a:cubicBezTo>
                      <a:pt x="60" y="477"/>
                      <a:pt x="59" y="482"/>
                      <a:pt x="58" y="486"/>
                    </a:cubicBezTo>
                    <a:cubicBezTo>
                      <a:pt x="57" y="488"/>
                      <a:pt x="57" y="490"/>
                      <a:pt x="57" y="492"/>
                    </a:cubicBezTo>
                    <a:cubicBezTo>
                      <a:pt x="56" y="493"/>
                      <a:pt x="56" y="494"/>
                      <a:pt x="56" y="495"/>
                    </a:cubicBezTo>
                    <a:cubicBezTo>
                      <a:pt x="53" y="508"/>
                      <a:pt x="50" y="522"/>
                      <a:pt x="47" y="535"/>
                    </a:cubicBezTo>
                    <a:cubicBezTo>
                      <a:pt x="47" y="536"/>
                      <a:pt x="47" y="536"/>
                      <a:pt x="47" y="537"/>
                    </a:cubicBezTo>
                    <a:cubicBezTo>
                      <a:pt x="46" y="541"/>
                      <a:pt x="45" y="546"/>
                      <a:pt x="44" y="550"/>
                    </a:cubicBezTo>
                    <a:cubicBezTo>
                      <a:pt x="43" y="558"/>
                      <a:pt x="41" y="566"/>
                      <a:pt x="40" y="573"/>
                    </a:cubicBezTo>
                    <a:cubicBezTo>
                      <a:pt x="40" y="575"/>
                      <a:pt x="39" y="577"/>
                      <a:pt x="39" y="578"/>
                    </a:cubicBezTo>
                    <a:cubicBezTo>
                      <a:pt x="38" y="581"/>
                      <a:pt x="38" y="583"/>
                      <a:pt x="38" y="586"/>
                    </a:cubicBezTo>
                    <a:cubicBezTo>
                      <a:pt x="35" y="597"/>
                      <a:pt x="33" y="608"/>
                      <a:pt x="32" y="620"/>
                    </a:cubicBezTo>
                    <a:cubicBezTo>
                      <a:pt x="31" y="620"/>
                      <a:pt x="31" y="621"/>
                      <a:pt x="31" y="621"/>
                    </a:cubicBezTo>
                    <a:cubicBezTo>
                      <a:pt x="30" y="631"/>
                      <a:pt x="28" y="641"/>
                      <a:pt x="26" y="650"/>
                    </a:cubicBezTo>
                    <a:cubicBezTo>
                      <a:pt x="26" y="653"/>
                      <a:pt x="26" y="656"/>
                      <a:pt x="25" y="658"/>
                    </a:cubicBezTo>
                    <a:cubicBezTo>
                      <a:pt x="25" y="663"/>
                      <a:pt x="24" y="668"/>
                      <a:pt x="23" y="672"/>
                    </a:cubicBezTo>
                    <a:cubicBezTo>
                      <a:pt x="22" y="678"/>
                      <a:pt x="22" y="683"/>
                      <a:pt x="21" y="688"/>
                    </a:cubicBezTo>
                    <a:cubicBezTo>
                      <a:pt x="21" y="689"/>
                      <a:pt x="21" y="689"/>
                      <a:pt x="21" y="689"/>
                    </a:cubicBezTo>
                    <a:cubicBezTo>
                      <a:pt x="20" y="691"/>
                      <a:pt x="20" y="692"/>
                      <a:pt x="20" y="693"/>
                    </a:cubicBezTo>
                    <a:cubicBezTo>
                      <a:pt x="20" y="697"/>
                      <a:pt x="19" y="701"/>
                      <a:pt x="18" y="705"/>
                    </a:cubicBezTo>
                    <a:cubicBezTo>
                      <a:pt x="18" y="709"/>
                      <a:pt x="18" y="712"/>
                      <a:pt x="17" y="716"/>
                    </a:cubicBezTo>
                    <a:cubicBezTo>
                      <a:pt x="17" y="717"/>
                      <a:pt x="17" y="719"/>
                      <a:pt x="16" y="721"/>
                    </a:cubicBezTo>
                    <a:cubicBezTo>
                      <a:pt x="16" y="727"/>
                      <a:pt x="16" y="727"/>
                      <a:pt x="16" y="727"/>
                    </a:cubicBezTo>
                    <a:cubicBezTo>
                      <a:pt x="15" y="736"/>
                      <a:pt x="13" y="745"/>
                      <a:pt x="12" y="754"/>
                    </a:cubicBezTo>
                    <a:cubicBezTo>
                      <a:pt x="12" y="756"/>
                      <a:pt x="12" y="757"/>
                      <a:pt x="12" y="758"/>
                    </a:cubicBezTo>
                    <a:cubicBezTo>
                      <a:pt x="12" y="760"/>
                      <a:pt x="12" y="761"/>
                      <a:pt x="12" y="762"/>
                    </a:cubicBezTo>
                    <a:cubicBezTo>
                      <a:pt x="11" y="770"/>
                      <a:pt x="10" y="779"/>
                      <a:pt x="9" y="787"/>
                    </a:cubicBezTo>
                    <a:cubicBezTo>
                      <a:pt x="9" y="788"/>
                      <a:pt x="9" y="790"/>
                      <a:pt x="9" y="791"/>
                    </a:cubicBezTo>
                    <a:cubicBezTo>
                      <a:pt x="9" y="791"/>
                      <a:pt x="9" y="791"/>
                      <a:pt x="9" y="792"/>
                    </a:cubicBezTo>
                    <a:cubicBezTo>
                      <a:pt x="8" y="793"/>
                      <a:pt x="8" y="794"/>
                      <a:pt x="8" y="795"/>
                    </a:cubicBezTo>
                    <a:cubicBezTo>
                      <a:pt x="8" y="796"/>
                      <a:pt x="8" y="796"/>
                      <a:pt x="8" y="796"/>
                    </a:cubicBezTo>
                    <a:cubicBezTo>
                      <a:pt x="8" y="803"/>
                      <a:pt x="7" y="810"/>
                      <a:pt x="6" y="818"/>
                    </a:cubicBezTo>
                    <a:cubicBezTo>
                      <a:pt x="6" y="825"/>
                      <a:pt x="5" y="832"/>
                      <a:pt x="5" y="840"/>
                    </a:cubicBezTo>
                    <a:cubicBezTo>
                      <a:pt x="4" y="846"/>
                      <a:pt x="4" y="853"/>
                      <a:pt x="3" y="860"/>
                    </a:cubicBezTo>
                    <a:cubicBezTo>
                      <a:pt x="3" y="861"/>
                      <a:pt x="3" y="861"/>
                      <a:pt x="3" y="861"/>
                    </a:cubicBezTo>
                    <a:cubicBezTo>
                      <a:pt x="3" y="862"/>
                      <a:pt x="3" y="863"/>
                      <a:pt x="3" y="864"/>
                    </a:cubicBezTo>
                    <a:cubicBezTo>
                      <a:pt x="3" y="865"/>
                      <a:pt x="3" y="866"/>
                      <a:pt x="3" y="866"/>
                    </a:cubicBezTo>
                    <a:cubicBezTo>
                      <a:pt x="2" y="876"/>
                      <a:pt x="2" y="885"/>
                      <a:pt x="2" y="894"/>
                    </a:cubicBezTo>
                    <a:cubicBezTo>
                      <a:pt x="2" y="895"/>
                      <a:pt x="2" y="896"/>
                      <a:pt x="2" y="897"/>
                    </a:cubicBezTo>
                    <a:cubicBezTo>
                      <a:pt x="1" y="899"/>
                      <a:pt x="1" y="898"/>
                      <a:pt x="1" y="900"/>
                    </a:cubicBezTo>
                    <a:cubicBezTo>
                      <a:pt x="1" y="907"/>
                      <a:pt x="1" y="913"/>
                      <a:pt x="1" y="920"/>
                    </a:cubicBezTo>
                    <a:cubicBezTo>
                      <a:pt x="1" y="928"/>
                      <a:pt x="0" y="938"/>
                      <a:pt x="0" y="946"/>
                    </a:cubicBezTo>
                    <a:cubicBezTo>
                      <a:pt x="0" y="946"/>
                      <a:pt x="0" y="946"/>
                      <a:pt x="0" y="947"/>
                    </a:cubicBezTo>
                    <a:cubicBezTo>
                      <a:pt x="0" y="949"/>
                      <a:pt x="0" y="951"/>
                      <a:pt x="0" y="953"/>
                    </a:cubicBezTo>
                    <a:cubicBezTo>
                      <a:pt x="0" y="958"/>
                      <a:pt x="0" y="963"/>
                      <a:pt x="0" y="968"/>
                    </a:cubicBezTo>
                    <a:cubicBezTo>
                      <a:pt x="0" y="969"/>
                      <a:pt x="0" y="969"/>
                      <a:pt x="0" y="969"/>
                    </a:cubicBezTo>
                    <a:cubicBezTo>
                      <a:pt x="0" y="969"/>
                      <a:pt x="0" y="969"/>
                      <a:pt x="0" y="970"/>
                    </a:cubicBezTo>
                    <a:cubicBezTo>
                      <a:pt x="0" y="970"/>
                      <a:pt x="0" y="971"/>
                      <a:pt x="0" y="972"/>
                    </a:cubicBezTo>
                    <a:cubicBezTo>
                      <a:pt x="0" y="980"/>
                      <a:pt x="0" y="988"/>
                      <a:pt x="1" y="996"/>
                    </a:cubicBezTo>
                    <a:cubicBezTo>
                      <a:pt x="1" y="1001"/>
                      <a:pt x="1" y="1006"/>
                      <a:pt x="2" y="1010"/>
                    </a:cubicBezTo>
                    <a:cubicBezTo>
                      <a:pt x="2" y="1013"/>
                      <a:pt x="3" y="1015"/>
                      <a:pt x="4" y="1017"/>
                    </a:cubicBezTo>
                    <a:cubicBezTo>
                      <a:pt x="5" y="1019"/>
                      <a:pt x="5" y="1021"/>
                      <a:pt x="7" y="1023"/>
                    </a:cubicBezTo>
                    <a:cubicBezTo>
                      <a:pt x="11" y="1030"/>
                      <a:pt x="15" y="1037"/>
                      <a:pt x="20" y="1044"/>
                    </a:cubicBezTo>
                    <a:cubicBezTo>
                      <a:pt x="50" y="1092"/>
                      <a:pt x="80" y="1141"/>
                      <a:pt x="113" y="1187"/>
                    </a:cubicBezTo>
                    <a:cubicBezTo>
                      <a:pt x="115" y="1191"/>
                      <a:pt x="118" y="1194"/>
                      <a:pt x="120" y="1197"/>
                    </a:cubicBezTo>
                    <a:cubicBezTo>
                      <a:pt x="120" y="1198"/>
                      <a:pt x="121" y="1198"/>
                      <a:pt x="122" y="1199"/>
                    </a:cubicBezTo>
                    <a:cubicBezTo>
                      <a:pt x="124" y="1202"/>
                      <a:pt x="126" y="1205"/>
                      <a:pt x="129" y="1208"/>
                    </a:cubicBezTo>
                    <a:cubicBezTo>
                      <a:pt x="131" y="1211"/>
                      <a:pt x="134" y="1214"/>
                      <a:pt x="137" y="1217"/>
                    </a:cubicBezTo>
                    <a:cubicBezTo>
                      <a:pt x="137" y="1218"/>
                      <a:pt x="138" y="1219"/>
                      <a:pt x="138" y="1219"/>
                    </a:cubicBezTo>
                    <a:cubicBezTo>
                      <a:pt x="144" y="1225"/>
                      <a:pt x="149" y="1231"/>
                      <a:pt x="155" y="1236"/>
                    </a:cubicBezTo>
                    <a:cubicBezTo>
                      <a:pt x="156" y="1237"/>
                      <a:pt x="156" y="1237"/>
                      <a:pt x="157" y="1238"/>
                    </a:cubicBezTo>
                    <a:cubicBezTo>
                      <a:pt x="163" y="1243"/>
                      <a:pt x="169" y="1248"/>
                      <a:pt x="175" y="1252"/>
                    </a:cubicBezTo>
                    <a:cubicBezTo>
                      <a:pt x="176" y="1253"/>
                      <a:pt x="177" y="1253"/>
                      <a:pt x="177" y="1254"/>
                    </a:cubicBezTo>
                    <a:cubicBezTo>
                      <a:pt x="180" y="1256"/>
                      <a:pt x="183" y="1258"/>
                      <a:pt x="186" y="1259"/>
                    </a:cubicBezTo>
                    <a:cubicBezTo>
                      <a:pt x="186" y="1260"/>
                      <a:pt x="187" y="1260"/>
                      <a:pt x="187" y="1260"/>
                    </a:cubicBezTo>
                    <a:cubicBezTo>
                      <a:pt x="188" y="1261"/>
                      <a:pt x="189" y="1261"/>
                      <a:pt x="189" y="1261"/>
                    </a:cubicBezTo>
                    <a:cubicBezTo>
                      <a:pt x="190" y="1262"/>
                      <a:pt x="191" y="1263"/>
                      <a:pt x="192" y="1263"/>
                    </a:cubicBezTo>
                    <a:cubicBezTo>
                      <a:pt x="193" y="1264"/>
                      <a:pt x="194" y="1264"/>
                      <a:pt x="195" y="1265"/>
                    </a:cubicBezTo>
                    <a:cubicBezTo>
                      <a:pt x="195" y="1265"/>
                      <a:pt x="195" y="1265"/>
                      <a:pt x="196" y="1265"/>
                    </a:cubicBezTo>
                    <a:cubicBezTo>
                      <a:pt x="198" y="1267"/>
                      <a:pt x="200" y="1268"/>
                      <a:pt x="203" y="1269"/>
                    </a:cubicBezTo>
                    <a:cubicBezTo>
                      <a:pt x="204" y="1269"/>
                      <a:pt x="205" y="1270"/>
                      <a:pt x="206" y="1270"/>
                    </a:cubicBezTo>
                    <a:cubicBezTo>
                      <a:pt x="207" y="1271"/>
                      <a:pt x="207" y="1271"/>
                      <a:pt x="208" y="1271"/>
                    </a:cubicBezTo>
                    <a:cubicBezTo>
                      <a:pt x="209" y="1272"/>
                      <a:pt x="210" y="1272"/>
                      <a:pt x="211" y="1273"/>
                    </a:cubicBezTo>
                    <a:cubicBezTo>
                      <a:pt x="212" y="1273"/>
                      <a:pt x="212" y="1273"/>
                      <a:pt x="213" y="1273"/>
                    </a:cubicBezTo>
                    <a:cubicBezTo>
                      <a:pt x="215" y="1274"/>
                      <a:pt x="217" y="1275"/>
                      <a:pt x="220" y="1276"/>
                    </a:cubicBezTo>
                    <a:cubicBezTo>
                      <a:pt x="220" y="1276"/>
                      <a:pt x="220" y="1276"/>
                      <a:pt x="221" y="1276"/>
                    </a:cubicBezTo>
                    <a:cubicBezTo>
                      <a:pt x="222" y="1276"/>
                      <a:pt x="222" y="1276"/>
                      <a:pt x="222" y="1276"/>
                    </a:cubicBezTo>
                    <a:cubicBezTo>
                      <a:pt x="222" y="1276"/>
                      <a:pt x="222" y="1276"/>
                      <a:pt x="585" y="1276"/>
                    </a:cubicBezTo>
                    <a:cubicBezTo>
                      <a:pt x="586" y="1276"/>
                      <a:pt x="587" y="1276"/>
                      <a:pt x="588" y="1276"/>
                    </a:cubicBezTo>
                    <a:cubicBezTo>
                      <a:pt x="589" y="1276"/>
                      <a:pt x="590" y="1275"/>
                      <a:pt x="591" y="1275"/>
                    </a:cubicBezTo>
                    <a:cubicBezTo>
                      <a:pt x="591" y="1274"/>
                      <a:pt x="592" y="1274"/>
                      <a:pt x="593" y="1274"/>
                    </a:cubicBezTo>
                    <a:cubicBezTo>
                      <a:pt x="594" y="1274"/>
                      <a:pt x="595" y="1273"/>
                      <a:pt x="596" y="1273"/>
                    </a:cubicBezTo>
                    <a:cubicBezTo>
                      <a:pt x="599" y="1271"/>
                      <a:pt x="602" y="1270"/>
                      <a:pt x="605" y="1269"/>
                    </a:cubicBezTo>
                    <a:cubicBezTo>
                      <a:pt x="605" y="1268"/>
                      <a:pt x="606" y="1268"/>
                      <a:pt x="607" y="1267"/>
                    </a:cubicBezTo>
                    <a:cubicBezTo>
                      <a:pt x="609" y="1266"/>
                      <a:pt x="611" y="1265"/>
                      <a:pt x="613" y="1264"/>
                    </a:cubicBezTo>
                    <a:cubicBezTo>
                      <a:pt x="614" y="1264"/>
                      <a:pt x="614" y="1264"/>
                      <a:pt x="614" y="1264"/>
                    </a:cubicBezTo>
                    <a:cubicBezTo>
                      <a:pt x="614" y="1263"/>
                      <a:pt x="615" y="1263"/>
                      <a:pt x="615" y="1263"/>
                    </a:cubicBezTo>
                    <a:cubicBezTo>
                      <a:pt x="618" y="1261"/>
                      <a:pt x="621" y="1259"/>
                      <a:pt x="624" y="1257"/>
                    </a:cubicBezTo>
                    <a:cubicBezTo>
                      <a:pt x="624" y="1257"/>
                      <a:pt x="624" y="1257"/>
                      <a:pt x="625" y="1257"/>
                    </a:cubicBezTo>
                    <a:cubicBezTo>
                      <a:pt x="625" y="1256"/>
                      <a:pt x="625" y="1256"/>
                      <a:pt x="625" y="1256"/>
                    </a:cubicBezTo>
                    <a:cubicBezTo>
                      <a:pt x="629" y="1254"/>
                      <a:pt x="632" y="1252"/>
                      <a:pt x="635" y="1249"/>
                    </a:cubicBezTo>
                    <a:cubicBezTo>
                      <a:pt x="635" y="1249"/>
                      <a:pt x="635" y="1249"/>
                      <a:pt x="636" y="1249"/>
                    </a:cubicBezTo>
                    <a:cubicBezTo>
                      <a:pt x="636" y="1248"/>
                      <a:pt x="637" y="1248"/>
                      <a:pt x="638" y="1247"/>
                    </a:cubicBezTo>
                    <a:cubicBezTo>
                      <a:pt x="639" y="1246"/>
                      <a:pt x="640" y="1245"/>
                      <a:pt x="641" y="1245"/>
                    </a:cubicBezTo>
                    <a:cubicBezTo>
                      <a:pt x="642" y="1244"/>
                      <a:pt x="643" y="1242"/>
                      <a:pt x="645" y="1241"/>
                    </a:cubicBezTo>
                    <a:cubicBezTo>
                      <a:pt x="646" y="1240"/>
                      <a:pt x="646" y="1240"/>
                      <a:pt x="646" y="1240"/>
                    </a:cubicBezTo>
                    <a:cubicBezTo>
                      <a:pt x="649" y="1238"/>
                      <a:pt x="651" y="1236"/>
                      <a:pt x="653" y="1233"/>
                    </a:cubicBezTo>
                    <a:cubicBezTo>
                      <a:pt x="656" y="1231"/>
                      <a:pt x="658" y="1229"/>
                      <a:pt x="660" y="1227"/>
                    </a:cubicBezTo>
                    <a:cubicBezTo>
                      <a:pt x="661" y="1226"/>
                      <a:pt x="661" y="1226"/>
                      <a:pt x="662" y="1225"/>
                    </a:cubicBezTo>
                    <a:cubicBezTo>
                      <a:pt x="664" y="1223"/>
                      <a:pt x="666" y="1221"/>
                      <a:pt x="668" y="1218"/>
                    </a:cubicBezTo>
                    <a:cubicBezTo>
                      <a:pt x="669" y="1218"/>
                      <a:pt x="669" y="1218"/>
                      <a:pt x="669" y="1217"/>
                    </a:cubicBezTo>
                    <a:cubicBezTo>
                      <a:pt x="672" y="1214"/>
                      <a:pt x="675" y="1211"/>
                      <a:pt x="678" y="1208"/>
                    </a:cubicBezTo>
                    <a:cubicBezTo>
                      <a:pt x="681" y="1204"/>
                      <a:pt x="684" y="1200"/>
                      <a:pt x="687" y="1197"/>
                    </a:cubicBezTo>
                    <a:cubicBezTo>
                      <a:pt x="705" y="1175"/>
                      <a:pt x="722" y="1152"/>
                      <a:pt x="738" y="1128"/>
                    </a:cubicBezTo>
                    <a:cubicBezTo>
                      <a:pt x="745" y="1118"/>
                      <a:pt x="752" y="1107"/>
                      <a:pt x="758" y="1097"/>
                    </a:cubicBezTo>
                    <a:cubicBezTo>
                      <a:pt x="762" y="1091"/>
                      <a:pt x="765" y="1085"/>
                      <a:pt x="769" y="1080"/>
                    </a:cubicBezTo>
                    <a:cubicBezTo>
                      <a:pt x="771" y="1076"/>
                      <a:pt x="773" y="1072"/>
                      <a:pt x="776" y="1067"/>
                    </a:cubicBezTo>
                    <a:cubicBezTo>
                      <a:pt x="779" y="1062"/>
                      <a:pt x="782" y="1056"/>
                      <a:pt x="785" y="1051"/>
                    </a:cubicBezTo>
                    <a:cubicBezTo>
                      <a:pt x="791" y="1040"/>
                      <a:pt x="797" y="1029"/>
                      <a:pt x="803" y="1017"/>
                    </a:cubicBezTo>
                    <a:cubicBezTo>
                      <a:pt x="804" y="1016"/>
                      <a:pt x="805" y="1014"/>
                      <a:pt x="805" y="1013"/>
                    </a:cubicBezTo>
                    <a:cubicBezTo>
                      <a:pt x="806" y="1011"/>
                      <a:pt x="806" y="1009"/>
                      <a:pt x="806" y="1008"/>
                    </a:cubicBezTo>
                    <a:cubicBezTo>
                      <a:pt x="806" y="999"/>
                      <a:pt x="806" y="991"/>
                      <a:pt x="807" y="983"/>
                    </a:cubicBezTo>
                    <a:cubicBezTo>
                      <a:pt x="807" y="982"/>
                      <a:pt x="807" y="982"/>
                      <a:pt x="807" y="982"/>
                    </a:cubicBezTo>
                    <a:cubicBezTo>
                      <a:pt x="807" y="981"/>
                      <a:pt x="807" y="979"/>
                      <a:pt x="807" y="977"/>
                    </a:cubicBezTo>
                    <a:cubicBezTo>
                      <a:pt x="807" y="976"/>
                      <a:pt x="807" y="976"/>
                      <a:pt x="807" y="976"/>
                    </a:cubicBezTo>
                    <a:cubicBezTo>
                      <a:pt x="807" y="973"/>
                      <a:pt x="807" y="970"/>
                      <a:pt x="807" y="967"/>
                    </a:cubicBezTo>
                    <a:cubicBezTo>
                      <a:pt x="807" y="964"/>
                      <a:pt x="807" y="960"/>
                      <a:pt x="807" y="956"/>
                    </a:cubicBezTo>
                    <a:cubicBezTo>
                      <a:pt x="807" y="954"/>
                      <a:pt x="807" y="952"/>
                      <a:pt x="807" y="950"/>
                    </a:cubicBezTo>
                    <a:cubicBezTo>
                      <a:pt x="807" y="946"/>
                      <a:pt x="807" y="941"/>
                      <a:pt x="807" y="936"/>
                    </a:cubicBezTo>
                    <a:cubicBezTo>
                      <a:pt x="807" y="935"/>
                      <a:pt x="807" y="935"/>
                      <a:pt x="807" y="935"/>
                    </a:cubicBezTo>
                    <a:cubicBezTo>
                      <a:pt x="807" y="934"/>
                      <a:pt x="807" y="932"/>
                      <a:pt x="806" y="931"/>
                    </a:cubicBezTo>
                    <a:close/>
                    <a:moveTo>
                      <a:pt x="386" y="376"/>
                    </a:moveTo>
                    <a:cubicBezTo>
                      <a:pt x="375" y="370"/>
                      <a:pt x="363" y="364"/>
                      <a:pt x="352" y="357"/>
                    </a:cubicBezTo>
                    <a:cubicBezTo>
                      <a:pt x="315" y="335"/>
                      <a:pt x="279" y="317"/>
                      <a:pt x="241" y="313"/>
                    </a:cubicBezTo>
                    <a:cubicBezTo>
                      <a:pt x="213" y="311"/>
                      <a:pt x="180" y="314"/>
                      <a:pt x="146" y="326"/>
                    </a:cubicBezTo>
                    <a:cubicBezTo>
                      <a:pt x="175" y="230"/>
                      <a:pt x="210" y="136"/>
                      <a:pt x="251" y="44"/>
                    </a:cubicBezTo>
                    <a:cubicBezTo>
                      <a:pt x="251" y="44"/>
                      <a:pt x="251" y="44"/>
                      <a:pt x="325" y="44"/>
                    </a:cubicBezTo>
                    <a:cubicBezTo>
                      <a:pt x="341" y="44"/>
                      <a:pt x="362" y="44"/>
                      <a:pt x="386" y="44"/>
                    </a:cubicBezTo>
                    <a:cubicBezTo>
                      <a:pt x="430" y="44"/>
                      <a:pt x="430" y="44"/>
                      <a:pt x="430" y="44"/>
                    </a:cubicBezTo>
                    <a:cubicBezTo>
                      <a:pt x="430" y="44"/>
                      <a:pt x="430" y="44"/>
                      <a:pt x="498" y="44"/>
                    </a:cubicBezTo>
                    <a:cubicBezTo>
                      <a:pt x="513" y="44"/>
                      <a:pt x="533" y="44"/>
                      <a:pt x="556" y="44"/>
                    </a:cubicBezTo>
                    <a:cubicBezTo>
                      <a:pt x="610" y="165"/>
                      <a:pt x="654" y="290"/>
                      <a:pt x="687" y="418"/>
                    </a:cubicBezTo>
                    <a:cubicBezTo>
                      <a:pt x="637" y="436"/>
                      <a:pt x="560" y="444"/>
                      <a:pt x="456" y="406"/>
                    </a:cubicBezTo>
                    <a:cubicBezTo>
                      <a:pt x="448" y="403"/>
                      <a:pt x="439" y="400"/>
                      <a:pt x="430" y="396"/>
                    </a:cubicBezTo>
                    <a:cubicBezTo>
                      <a:pt x="386" y="376"/>
                      <a:pt x="386" y="376"/>
                      <a:pt x="386" y="376"/>
                    </a:cubicBezTo>
                    <a:cubicBezTo>
                      <a:pt x="375" y="370"/>
                      <a:pt x="363" y="364"/>
                      <a:pt x="352" y="357"/>
                    </a:cubicBezTo>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47" name="Content Placeholder 2">
            <a:extLst>
              <a:ext uri="{FF2B5EF4-FFF2-40B4-BE49-F238E27FC236}">
                <a16:creationId xmlns:a16="http://schemas.microsoft.com/office/drawing/2014/main" id="{2E24C823-0EE0-40ED-815F-ED87628945D5}"/>
              </a:ext>
            </a:extLst>
          </p:cNvPr>
          <p:cNvSpPr txBox="1">
            <a:spLocks/>
          </p:cNvSpPr>
          <p:nvPr/>
        </p:nvSpPr>
        <p:spPr>
          <a:xfrm>
            <a:off x="2299317" y="2455945"/>
            <a:ext cx="4074187" cy="690465"/>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rPr>
              <a:t>Since March, </a:t>
            </a:r>
            <a:r>
              <a:rPr kumimoji="0" lang="en-US" sz="1200" b="1" i="0" u="none" strike="noStrike" kern="1200" cap="none" spc="0" normalizeH="0" baseline="0" noProof="0" dirty="0">
                <a:ln>
                  <a:noFill/>
                </a:ln>
                <a:solidFill>
                  <a:srgbClr val="000000"/>
                </a:solidFill>
                <a:effectLst/>
                <a:uLnTx/>
                <a:uFillTx/>
                <a:latin typeface=""/>
                <a:ea typeface="+mn-ea"/>
                <a:cs typeface="Arial" panose="020B0604020202020204" pitchFamily="34" charset="0"/>
              </a:rPr>
              <a:t>emergency child care </a:t>
            </a:r>
            <a:r>
              <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rPr>
              <a:t>has been available to children of workers, with extra virus mitigation </a:t>
            </a:r>
            <a:r>
              <a:rPr kumimoji="0" lang="en-US" sz="1200" i="0" u="none" strike="noStrike" kern="1200" cap="none" spc="0" normalizeH="0" baseline="0" noProof="0" dirty="0" smtClean="0">
                <a:ln>
                  <a:noFill/>
                </a:ln>
                <a:solidFill>
                  <a:srgbClr val="000000"/>
                </a:solidFill>
                <a:effectLst/>
                <a:uLnTx/>
                <a:uFillTx/>
                <a:latin typeface=""/>
                <a:ea typeface="+mn-ea"/>
                <a:cs typeface="Arial" panose="020B0604020202020204" pitchFamily="34" charset="0"/>
              </a:rPr>
              <a:t>protocols</a:t>
            </a:r>
            <a:endPar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endParaRPr>
          </a:p>
        </p:txBody>
      </p:sp>
      <p:sp>
        <p:nvSpPr>
          <p:cNvPr id="48" name="Content Placeholder 2">
            <a:extLst>
              <a:ext uri="{FF2B5EF4-FFF2-40B4-BE49-F238E27FC236}">
                <a16:creationId xmlns:a16="http://schemas.microsoft.com/office/drawing/2014/main" id="{5617F3FC-2005-4A1C-988C-7271254100F6}"/>
              </a:ext>
            </a:extLst>
          </p:cNvPr>
          <p:cNvSpPr txBox="1">
            <a:spLocks/>
          </p:cNvSpPr>
          <p:nvPr/>
        </p:nvSpPr>
        <p:spPr>
          <a:xfrm>
            <a:off x="7193596" y="2455945"/>
            <a:ext cx="4074187" cy="690465"/>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rPr>
              <a:t>Going forward, we are continuing to tailor strategies to ensure </a:t>
            </a:r>
            <a:r>
              <a:rPr kumimoji="0" lang="en-US" sz="1200" b="1" i="0" u="none" strike="noStrike" kern="1200" cap="none" spc="0" normalizeH="0" baseline="0" noProof="0" dirty="0">
                <a:ln>
                  <a:noFill/>
                </a:ln>
                <a:solidFill>
                  <a:srgbClr val="000000"/>
                </a:solidFill>
                <a:effectLst/>
                <a:uLnTx/>
                <a:uFillTx/>
                <a:latin typeface=""/>
                <a:ea typeface="+mn-ea"/>
                <a:cs typeface="Arial" panose="020B0604020202020204" pitchFamily="34" charset="0"/>
              </a:rPr>
              <a:t>safe child care </a:t>
            </a:r>
            <a:r>
              <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rPr>
              <a:t>and </a:t>
            </a:r>
            <a:r>
              <a:rPr kumimoji="0" lang="en-US" sz="1200" b="1" i="0" u="none" strike="noStrike" kern="1200" cap="none" spc="0" normalizeH="0" baseline="0" noProof="0" dirty="0">
                <a:ln>
                  <a:noFill/>
                </a:ln>
                <a:solidFill>
                  <a:srgbClr val="000000"/>
                </a:solidFill>
                <a:effectLst/>
                <a:uLnTx/>
                <a:uFillTx/>
                <a:latin typeface=""/>
                <a:ea typeface="+mn-ea"/>
                <a:cs typeface="Arial" panose="020B0604020202020204" pitchFamily="34" charset="0"/>
              </a:rPr>
              <a:t>recreational summer camp </a:t>
            </a:r>
            <a:r>
              <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rPr>
              <a:t>options for Massachusetts </a:t>
            </a:r>
            <a:r>
              <a:rPr kumimoji="0" lang="en-US" sz="1200" i="0" u="none" strike="noStrike" kern="1200" cap="none" spc="0" normalizeH="0" baseline="0" noProof="0" dirty="0" smtClean="0">
                <a:ln>
                  <a:noFill/>
                </a:ln>
                <a:solidFill>
                  <a:srgbClr val="000000"/>
                </a:solidFill>
                <a:effectLst/>
                <a:uLnTx/>
                <a:uFillTx/>
                <a:latin typeface=""/>
                <a:ea typeface="+mn-ea"/>
                <a:cs typeface="Arial" panose="020B0604020202020204" pitchFamily="34" charset="0"/>
              </a:rPr>
              <a:t>families</a:t>
            </a:r>
            <a:endParaRPr kumimoji="0" lang="en-US" sz="1200" i="0" u="none" strike="noStrike" kern="1200" cap="none" spc="0" normalizeH="0" baseline="0" noProof="0" dirty="0">
              <a:ln>
                <a:noFill/>
              </a:ln>
              <a:solidFill>
                <a:srgbClr val="000000"/>
              </a:solidFill>
              <a:effectLst/>
              <a:uLnTx/>
              <a:uFillTx/>
              <a:latin typeface=""/>
              <a:ea typeface="+mn-ea"/>
              <a:cs typeface="Arial" panose="020B0604020202020204" pitchFamily="34" charset="0"/>
            </a:endParaRPr>
          </a:p>
        </p:txBody>
      </p:sp>
      <p:grpSp>
        <p:nvGrpSpPr>
          <p:cNvPr id="16" name="Group 15">
            <a:extLst>
              <a:ext uri="{FF2B5EF4-FFF2-40B4-BE49-F238E27FC236}">
                <a16:creationId xmlns:a16="http://schemas.microsoft.com/office/drawing/2014/main" id="{8AC68325-5F10-4D99-BF9A-5E12A50D7A91}"/>
              </a:ext>
            </a:extLst>
          </p:cNvPr>
          <p:cNvGrpSpPr>
            <a:grpSpLocks noChangeAspect="1"/>
          </p:cNvGrpSpPr>
          <p:nvPr/>
        </p:nvGrpSpPr>
        <p:grpSpPr>
          <a:xfrm>
            <a:off x="2374017" y="5389497"/>
            <a:ext cx="559302" cy="559302"/>
            <a:chOff x="5273675" y="2606675"/>
            <a:chExt cx="1644650" cy="1644650"/>
          </a:xfrm>
        </p:grpSpPr>
        <p:sp>
          <p:nvSpPr>
            <p:cNvPr id="17" name="AutoShape 3">
              <a:extLst>
                <a:ext uri="{FF2B5EF4-FFF2-40B4-BE49-F238E27FC236}">
                  <a16:creationId xmlns:a16="http://schemas.microsoft.com/office/drawing/2014/main" id="{38768677-76ED-4B5C-B4A9-81151198CA49}"/>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ECFFE7E2-C00D-45B6-AD3D-CBC0EADC2401}"/>
                </a:ext>
              </a:extLst>
            </p:cNvPr>
            <p:cNvGrpSpPr/>
            <p:nvPr/>
          </p:nvGrpSpPr>
          <p:grpSpPr>
            <a:xfrm>
              <a:off x="5646738" y="2776538"/>
              <a:ext cx="898525" cy="1304925"/>
              <a:chOff x="5646738" y="2776538"/>
              <a:chExt cx="898525" cy="1304925"/>
            </a:xfrm>
          </p:grpSpPr>
          <p:sp>
            <p:nvSpPr>
              <p:cNvPr id="19" name="Freeform 27">
                <a:extLst>
                  <a:ext uri="{FF2B5EF4-FFF2-40B4-BE49-F238E27FC236}">
                    <a16:creationId xmlns:a16="http://schemas.microsoft.com/office/drawing/2014/main" id="{EFC3757A-35B0-4151-A418-EBC18A0B914F}"/>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26">
                <a:extLst>
                  <a:ext uri="{FF2B5EF4-FFF2-40B4-BE49-F238E27FC236}">
                    <a16:creationId xmlns:a16="http://schemas.microsoft.com/office/drawing/2014/main" id="{FEF14387-977F-474D-A098-800FFBA7CB79}"/>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pic>
        <p:nvPicPr>
          <p:cNvPr id="28" name="Picture 27">
            <a:extLst>
              <a:ext uri="{FF2B5EF4-FFF2-40B4-BE49-F238E27FC236}">
                <a16:creationId xmlns:a16="http://schemas.microsoft.com/office/drawing/2014/main" id="{527784BB-9A27-4763-8E87-932F2028CF1A}"/>
              </a:ext>
            </a:extLst>
          </p:cNvPr>
          <p:cNvPicPr>
            <a:picLocks noChangeAspect="1"/>
          </p:cNvPicPr>
          <p:nvPr/>
        </p:nvPicPr>
        <p:blipFill>
          <a:blip r:embed="rId9"/>
          <a:stretch>
            <a:fillRect/>
          </a:stretch>
        </p:blipFill>
        <p:spPr>
          <a:xfrm>
            <a:off x="2373963" y="3265906"/>
            <a:ext cx="559410" cy="559820"/>
          </a:xfrm>
          <a:prstGeom prst="rect">
            <a:avLst/>
          </a:prstGeom>
        </p:spPr>
      </p:pic>
      <p:sp>
        <p:nvSpPr>
          <p:cNvPr id="22" name="Content Placeholder 2">
            <a:extLst>
              <a:ext uri="{FF2B5EF4-FFF2-40B4-BE49-F238E27FC236}">
                <a16:creationId xmlns:a16="http://schemas.microsoft.com/office/drawing/2014/main" id="{162B4853-C6D0-4F9C-AF9A-F80150D75114}"/>
              </a:ext>
            </a:extLst>
          </p:cNvPr>
          <p:cNvSpPr txBox="1">
            <a:spLocks/>
          </p:cNvSpPr>
          <p:nvPr/>
        </p:nvSpPr>
        <p:spPr>
          <a:xfrm>
            <a:off x="2267338" y="754844"/>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CARING FOR CHILDREN</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25" name="Text Placeholder 6">
            <a:extLst>
              <a:ext uri="{FF2B5EF4-FFF2-40B4-BE49-F238E27FC236}">
                <a16:creationId xmlns:a16="http://schemas.microsoft.com/office/drawing/2014/main" id="{CC6C5433-D3B5-4FA5-8193-329BCB3F8667}"/>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grpSp>
        <p:nvGrpSpPr>
          <p:cNvPr id="26" name="Group 25">
            <a:extLst>
              <a:ext uri="{FF2B5EF4-FFF2-40B4-BE49-F238E27FC236}">
                <a16:creationId xmlns:a16="http://schemas.microsoft.com/office/drawing/2014/main" id="{A177A8F2-D06D-465F-B294-F86ABE4A6CCB}"/>
              </a:ext>
            </a:extLst>
          </p:cNvPr>
          <p:cNvGrpSpPr>
            <a:grpSpLocks noChangeAspect="1"/>
          </p:cNvGrpSpPr>
          <p:nvPr/>
        </p:nvGrpSpPr>
        <p:grpSpPr>
          <a:xfrm>
            <a:off x="7193596" y="5314291"/>
            <a:ext cx="558784" cy="559302"/>
            <a:chOff x="5273802" y="2606040"/>
            <a:chExt cx="1644396" cy="1645920"/>
          </a:xfrm>
        </p:grpSpPr>
        <p:sp>
          <p:nvSpPr>
            <p:cNvPr id="29" name="AutoShape 13">
              <a:extLst>
                <a:ext uri="{FF2B5EF4-FFF2-40B4-BE49-F238E27FC236}">
                  <a16:creationId xmlns:a16="http://schemas.microsoft.com/office/drawing/2014/main" id="{9B74CA62-3A3D-4893-AD07-A5E63C2F3114}"/>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70437FD1-DBA8-4BD9-86C4-6897F4F9E28B}"/>
                </a:ext>
              </a:extLst>
            </p:cNvPr>
            <p:cNvGrpSpPr/>
            <p:nvPr/>
          </p:nvGrpSpPr>
          <p:grpSpPr>
            <a:xfrm>
              <a:off x="5716143" y="2779014"/>
              <a:ext cx="755142" cy="1294257"/>
              <a:chOff x="5716143" y="2779014"/>
              <a:chExt cx="755142" cy="1294257"/>
            </a:xfrm>
          </p:grpSpPr>
          <p:sp>
            <p:nvSpPr>
              <p:cNvPr id="31" name="Freeform 15">
                <a:extLst>
                  <a:ext uri="{FF2B5EF4-FFF2-40B4-BE49-F238E27FC236}">
                    <a16:creationId xmlns:a16="http://schemas.microsoft.com/office/drawing/2014/main" id="{7F7F7CF2-9F5D-457D-8059-02F2B52DD69F}"/>
                  </a:ext>
                </a:extLst>
              </p:cNvPr>
              <p:cNvSpPr>
                <a:spLocks noEditPoints="1"/>
              </p:cNvSpPr>
              <p:nvPr/>
            </p:nvSpPr>
            <p:spPr bwMode="auto">
              <a:xfrm>
                <a:off x="5716143" y="2779014"/>
                <a:ext cx="755142" cy="1294257"/>
              </a:xfrm>
              <a:custGeom>
                <a:avLst/>
                <a:gdLst>
                  <a:gd name="T0" fmla="*/ 882 w 1058"/>
                  <a:gd name="T1" fmla="*/ 301 h 1812"/>
                  <a:gd name="T2" fmla="*/ 882 w 1058"/>
                  <a:gd name="T3" fmla="*/ 22 h 1812"/>
                  <a:gd name="T4" fmla="*/ 882 w 1058"/>
                  <a:gd name="T5" fmla="*/ 19 h 1812"/>
                  <a:gd name="T6" fmla="*/ 881 w 1058"/>
                  <a:gd name="T7" fmla="*/ 17 h 1812"/>
                  <a:gd name="T8" fmla="*/ 881 w 1058"/>
                  <a:gd name="T9" fmla="*/ 15 h 1812"/>
                  <a:gd name="T10" fmla="*/ 880 w 1058"/>
                  <a:gd name="T11" fmla="*/ 13 h 1812"/>
                  <a:gd name="T12" fmla="*/ 879 w 1058"/>
                  <a:gd name="T13" fmla="*/ 12 h 1812"/>
                  <a:gd name="T14" fmla="*/ 878 w 1058"/>
                  <a:gd name="T15" fmla="*/ 10 h 1812"/>
                  <a:gd name="T16" fmla="*/ 877 w 1058"/>
                  <a:gd name="T17" fmla="*/ 8 h 1812"/>
                  <a:gd name="T18" fmla="*/ 876 w 1058"/>
                  <a:gd name="T19" fmla="*/ 7 h 1812"/>
                  <a:gd name="T20" fmla="*/ 874 w 1058"/>
                  <a:gd name="T21" fmla="*/ 5 h 1812"/>
                  <a:gd name="T22" fmla="*/ 872 w 1058"/>
                  <a:gd name="T23" fmla="*/ 4 h 1812"/>
                  <a:gd name="T24" fmla="*/ 871 w 1058"/>
                  <a:gd name="T25" fmla="*/ 3 h 1812"/>
                  <a:gd name="T26" fmla="*/ 869 w 1058"/>
                  <a:gd name="T27" fmla="*/ 2 h 1812"/>
                  <a:gd name="T28" fmla="*/ 867 w 1058"/>
                  <a:gd name="T29" fmla="*/ 1 h 1812"/>
                  <a:gd name="T30" fmla="*/ 865 w 1058"/>
                  <a:gd name="T31" fmla="*/ 0 h 1812"/>
                  <a:gd name="T32" fmla="*/ 862 w 1058"/>
                  <a:gd name="T33" fmla="*/ 0 h 1812"/>
                  <a:gd name="T34" fmla="*/ 860 w 1058"/>
                  <a:gd name="T35" fmla="*/ 0 h 1812"/>
                  <a:gd name="T36" fmla="*/ 22 w 1058"/>
                  <a:gd name="T37" fmla="*/ 0 h 1812"/>
                  <a:gd name="T38" fmla="*/ 0 w 1058"/>
                  <a:gd name="T39" fmla="*/ 1489 h 1812"/>
                  <a:gd name="T40" fmla="*/ 176 w 1058"/>
                  <a:gd name="T41" fmla="*/ 1511 h 1812"/>
                  <a:gd name="T42" fmla="*/ 198 w 1058"/>
                  <a:gd name="T43" fmla="*/ 1812 h 1812"/>
                  <a:gd name="T44" fmla="*/ 1058 w 1058"/>
                  <a:gd name="T45" fmla="*/ 1790 h 1812"/>
                  <a:gd name="T46" fmla="*/ 1036 w 1058"/>
                  <a:gd name="T47" fmla="*/ 301 h 1812"/>
                  <a:gd name="T48" fmla="*/ 838 w 1058"/>
                  <a:gd name="T49" fmla="*/ 56 h 1812"/>
                  <a:gd name="T50" fmla="*/ 300 w 1058"/>
                  <a:gd name="T51" fmla="*/ 301 h 1812"/>
                  <a:gd name="T52" fmla="*/ 44 w 1058"/>
                  <a:gd name="T53" fmla="*/ 44 h 1812"/>
                  <a:gd name="T54" fmla="*/ 189 w 1058"/>
                  <a:gd name="T55" fmla="*/ 303 h 1812"/>
                  <a:gd name="T56" fmla="*/ 187 w 1058"/>
                  <a:gd name="T57" fmla="*/ 304 h 1812"/>
                  <a:gd name="T58" fmla="*/ 186 w 1058"/>
                  <a:gd name="T59" fmla="*/ 305 h 1812"/>
                  <a:gd name="T60" fmla="*/ 184 w 1058"/>
                  <a:gd name="T61" fmla="*/ 306 h 1812"/>
                  <a:gd name="T62" fmla="*/ 183 w 1058"/>
                  <a:gd name="T63" fmla="*/ 307 h 1812"/>
                  <a:gd name="T64" fmla="*/ 181 w 1058"/>
                  <a:gd name="T65" fmla="*/ 309 h 1812"/>
                  <a:gd name="T66" fmla="*/ 180 w 1058"/>
                  <a:gd name="T67" fmla="*/ 311 h 1812"/>
                  <a:gd name="T68" fmla="*/ 179 w 1058"/>
                  <a:gd name="T69" fmla="*/ 313 h 1812"/>
                  <a:gd name="T70" fmla="*/ 178 w 1058"/>
                  <a:gd name="T71" fmla="*/ 315 h 1812"/>
                  <a:gd name="T72" fmla="*/ 177 w 1058"/>
                  <a:gd name="T73" fmla="*/ 317 h 1812"/>
                  <a:gd name="T74" fmla="*/ 177 w 1058"/>
                  <a:gd name="T75" fmla="*/ 319 h 1812"/>
                  <a:gd name="T76" fmla="*/ 176 w 1058"/>
                  <a:gd name="T77" fmla="*/ 321 h 1812"/>
                  <a:gd name="T78" fmla="*/ 176 w 1058"/>
                  <a:gd name="T79" fmla="*/ 323 h 1812"/>
                  <a:gd name="T80" fmla="*/ 44 w 1058"/>
                  <a:gd name="T81" fmla="*/ 1467 h 1812"/>
                  <a:gd name="T82" fmla="*/ 220 w 1058"/>
                  <a:gd name="T83" fmla="*/ 1768 h 1812"/>
                  <a:gd name="T84" fmla="*/ 1014 w 1058"/>
                  <a:gd name="T85" fmla="*/ 34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1812">
                    <a:moveTo>
                      <a:pt x="1036" y="301"/>
                    </a:moveTo>
                    <a:cubicBezTo>
                      <a:pt x="882" y="301"/>
                      <a:pt x="882" y="301"/>
                      <a:pt x="882" y="301"/>
                    </a:cubicBezTo>
                    <a:cubicBezTo>
                      <a:pt x="882" y="22"/>
                      <a:pt x="882" y="22"/>
                      <a:pt x="882" y="22"/>
                    </a:cubicBezTo>
                    <a:cubicBezTo>
                      <a:pt x="882" y="22"/>
                      <a:pt x="882" y="22"/>
                      <a:pt x="882" y="22"/>
                    </a:cubicBezTo>
                    <a:cubicBezTo>
                      <a:pt x="882" y="21"/>
                      <a:pt x="882" y="21"/>
                      <a:pt x="882" y="20"/>
                    </a:cubicBezTo>
                    <a:cubicBezTo>
                      <a:pt x="882" y="20"/>
                      <a:pt x="882" y="20"/>
                      <a:pt x="882" y="19"/>
                    </a:cubicBezTo>
                    <a:cubicBezTo>
                      <a:pt x="881" y="19"/>
                      <a:pt x="881" y="19"/>
                      <a:pt x="881" y="18"/>
                    </a:cubicBezTo>
                    <a:cubicBezTo>
                      <a:pt x="881" y="18"/>
                      <a:pt x="881" y="17"/>
                      <a:pt x="881" y="17"/>
                    </a:cubicBezTo>
                    <a:cubicBezTo>
                      <a:pt x="881" y="17"/>
                      <a:pt x="881" y="17"/>
                      <a:pt x="881" y="16"/>
                    </a:cubicBezTo>
                    <a:cubicBezTo>
                      <a:pt x="881" y="16"/>
                      <a:pt x="881" y="15"/>
                      <a:pt x="881" y="15"/>
                    </a:cubicBezTo>
                    <a:cubicBezTo>
                      <a:pt x="880" y="15"/>
                      <a:pt x="880" y="14"/>
                      <a:pt x="880" y="14"/>
                    </a:cubicBezTo>
                    <a:cubicBezTo>
                      <a:pt x="880" y="14"/>
                      <a:pt x="880" y="13"/>
                      <a:pt x="880" y="13"/>
                    </a:cubicBezTo>
                    <a:cubicBezTo>
                      <a:pt x="880" y="13"/>
                      <a:pt x="880" y="13"/>
                      <a:pt x="880" y="13"/>
                    </a:cubicBezTo>
                    <a:cubicBezTo>
                      <a:pt x="880" y="13"/>
                      <a:pt x="880" y="12"/>
                      <a:pt x="879" y="12"/>
                    </a:cubicBezTo>
                    <a:cubicBezTo>
                      <a:pt x="879" y="12"/>
                      <a:pt x="879" y="11"/>
                      <a:pt x="879" y="11"/>
                    </a:cubicBezTo>
                    <a:cubicBezTo>
                      <a:pt x="879" y="11"/>
                      <a:pt x="878" y="10"/>
                      <a:pt x="878" y="10"/>
                    </a:cubicBezTo>
                    <a:cubicBezTo>
                      <a:pt x="878" y="10"/>
                      <a:pt x="878" y="9"/>
                      <a:pt x="878" y="9"/>
                    </a:cubicBezTo>
                    <a:cubicBezTo>
                      <a:pt x="877" y="9"/>
                      <a:pt x="877" y="9"/>
                      <a:pt x="877" y="8"/>
                    </a:cubicBezTo>
                    <a:cubicBezTo>
                      <a:pt x="877" y="8"/>
                      <a:pt x="877" y="8"/>
                      <a:pt x="876" y="8"/>
                    </a:cubicBezTo>
                    <a:cubicBezTo>
                      <a:pt x="876" y="7"/>
                      <a:pt x="876" y="7"/>
                      <a:pt x="876" y="7"/>
                    </a:cubicBezTo>
                    <a:cubicBezTo>
                      <a:pt x="875" y="6"/>
                      <a:pt x="875" y="6"/>
                      <a:pt x="875" y="6"/>
                    </a:cubicBezTo>
                    <a:cubicBezTo>
                      <a:pt x="875" y="6"/>
                      <a:pt x="874" y="5"/>
                      <a:pt x="874" y="5"/>
                    </a:cubicBezTo>
                    <a:cubicBezTo>
                      <a:pt x="874" y="5"/>
                      <a:pt x="874" y="5"/>
                      <a:pt x="873" y="5"/>
                    </a:cubicBezTo>
                    <a:cubicBezTo>
                      <a:pt x="873" y="4"/>
                      <a:pt x="873" y="4"/>
                      <a:pt x="872" y="4"/>
                    </a:cubicBezTo>
                    <a:cubicBezTo>
                      <a:pt x="872" y="4"/>
                      <a:pt x="872" y="3"/>
                      <a:pt x="872" y="3"/>
                    </a:cubicBezTo>
                    <a:cubicBezTo>
                      <a:pt x="871" y="3"/>
                      <a:pt x="871" y="3"/>
                      <a:pt x="871" y="3"/>
                    </a:cubicBezTo>
                    <a:cubicBezTo>
                      <a:pt x="870" y="3"/>
                      <a:pt x="870" y="2"/>
                      <a:pt x="870" y="2"/>
                    </a:cubicBezTo>
                    <a:cubicBezTo>
                      <a:pt x="869" y="2"/>
                      <a:pt x="869" y="2"/>
                      <a:pt x="869" y="2"/>
                    </a:cubicBezTo>
                    <a:cubicBezTo>
                      <a:pt x="868" y="2"/>
                      <a:pt x="868" y="1"/>
                      <a:pt x="868" y="1"/>
                    </a:cubicBezTo>
                    <a:cubicBezTo>
                      <a:pt x="867" y="1"/>
                      <a:pt x="867" y="1"/>
                      <a:pt x="867" y="1"/>
                    </a:cubicBezTo>
                    <a:cubicBezTo>
                      <a:pt x="866" y="1"/>
                      <a:pt x="866" y="1"/>
                      <a:pt x="866" y="1"/>
                    </a:cubicBezTo>
                    <a:cubicBezTo>
                      <a:pt x="865" y="1"/>
                      <a:pt x="865" y="0"/>
                      <a:pt x="865" y="0"/>
                    </a:cubicBezTo>
                    <a:cubicBezTo>
                      <a:pt x="864" y="0"/>
                      <a:pt x="864" y="0"/>
                      <a:pt x="864" y="0"/>
                    </a:cubicBezTo>
                    <a:cubicBezTo>
                      <a:pt x="863" y="0"/>
                      <a:pt x="863" y="0"/>
                      <a:pt x="862" y="0"/>
                    </a:cubicBezTo>
                    <a:cubicBezTo>
                      <a:pt x="862" y="0"/>
                      <a:pt x="862" y="0"/>
                      <a:pt x="862" y="0"/>
                    </a:cubicBezTo>
                    <a:cubicBezTo>
                      <a:pt x="861" y="0"/>
                      <a:pt x="861" y="0"/>
                      <a:pt x="860" y="0"/>
                    </a:cubicBezTo>
                    <a:cubicBezTo>
                      <a:pt x="860" y="0"/>
                      <a:pt x="860" y="0"/>
                      <a:pt x="860" y="0"/>
                    </a:cubicBezTo>
                    <a:cubicBezTo>
                      <a:pt x="22" y="0"/>
                      <a:pt x="22" y="0"/>
                      <a:pt x="22" y="0"/>
                    </a:cubicBezTo>
                    <a:cubicBezTo>
                      <a:pt x="10" y="0"/>
                      <a:pt x="0" y="10"/>
                      <a:pt x="0" y="22"/>
                    </a:cubicBezTo>
                    <a:cubicBezTo>
                      <a:pt x="0" y="1489"/>
                      <a:pt x="0" y="1489"/>
                      <a:pt x="0" y="1489"/>
                    </a:cubicBezTo>
                    <a:cubicBezTo>
                      <a:pt x="0" y="1502"/>
                      <a:pt x="10" y="1511"/>
                      <a:pt x="22" y="1511"/>
                    </a:cubicBezTo>
                    <a:cubicBezTo>
                      <a:pt x="176" y="1511"/>
                      <a:pt x="176" y="1511"/>
                      <a:pt x="176" y="1511"/>
                    </a:cubicBezTo>
                    <a:cubicBezTo>
                      <a:pt x="176" y="1790"/>
                      <a:pt x="176" y="1790"/>
                      <a:pt x="176" y="1790"/>
                    </a:cubicBezTo>
                    <a:cubicBezTo>
                      <a:pt x="176" y="1802"/>
                      <a:pt x="186" y="1812"/>
                      <a:pt x="198" y="1812"/>
                    </a:cubicBezTo>
                    <a:cubicBezTo>
                      <a:pt x="1036" y="1812"/>
                      <a:pt x="1036" y="1812"/>
                      <a:pt x="1036" y="1812"/>
                    </a:cubicBezTo>
                    <a:cubicBezTo>
                      <a:pt x="1048" y="1812"/>
                      <a:pt x="1058" y="1802"/>
                      <a:pt x="1058" y="1790"/>
                    </a:cubicBezTo>
                    <a:cubicBezTo>
                      <a:pt x="1058" y="323"/>
                      <a:pt x="1058" y="323"/>
                      <a:pt x="1058" y="323"/>
                    </a:cubicBezTo>
                    <a:cubicBezTo>
                      <a:pt x="1058" y="311"/>
                      <a:pt x="1048" y="301"/>
                      <a:pt x="1036" y="301"/>
                    </a:cubicBezTo>
                    <a:close/>
                    <a:moveTo>
                      <a:pt x="300" y="301"/>
                    </a:moveTo>
                    <a:cubicBezTo>
                      <a:pt x="838" y="56"/>
                      <a:pt x="838" y="56"/>
                      <a:pt x="838" y="56"/>
                    </a:cubicBezTo>
                    <a:cubicBezTo>
                      <a:pt x="838" y="301"/>
                      <a:pt x="838" y="301"/>
                      <a:pt x="838" y="301"/>
                    </a:cubicBezTo>
                    <a:lnTo>
                      <a:pt x="300" y="301"/>
                    </a:lnTo>
                    <a:close/>
                    <a:moveTo>
                      <a:pt x="44" y="1467"/>
                    </a:moveTo>
                    <a:cubicBezTo>
                      <a:pt x="44" y="44"/>
                      <a:pt x="44" y="44"/>
                      <a:pt x="44" y="44"/>
                    </a:cubicBezTo>
                    <a:cubicBezTo>
                      <a:pt x="758" y="44"/>
                      <a:pt x="758" y="44"/>
                      <a:pt x="758" y="44"/>
                    </a:cubicBezTo>
                    <a:cubicBezTo>
                      <a:pt x="189" y="303"/>
                      <a:pt x="189" y="303"/>
                      <a:pt x="189" y="303"/>
                    </a:cubicBezTo>
                    <a:cubicBezTo>
                      <a:pt x="189" y="303"/>
                      <a:pt x="189" y="303"/>
                      <a:pt x="189" y="303"/>
                    </a:cubicBezTo>
                    <a:cubicBezTo>
                      <a:pt x="188" y="303"/>
                      <a:pt x="188" y="303"/>
                      <a:pt x="187" y="304"/>
                    </a:cubicBezTo>
                    <a:cubicBezTo>
                      <a:pt x="187" y="304"/>
                      <a:pt x="187" y="304"/>
                      <a:pt x="187" y="304"/>
                    </a:cubicBezTo>
                    <a:cubicBezTo>
                      <a:pt x="186" y="304"/>
                      <a:pt x="186" y="305"/>
                      <a:pt x="186" y="305"/>
                    </a:cubicBezTo>
                    <a:cubicBezTo>
                      <a:pt x="185" y="305"/>
                      <a:pt x="185" y="305"/>
                      <a:pt x="185" y="305"/>
                    </a:cubicBezTo>
                    <a:cubicBezTo>
                      <a:pt x="185" y="306"/>
                      <a:pt x="184" y="306"/>
                      <a:pt x="184" y="306"/>
                    </a:cubicBezTo>
                    <a:cubicBezTo>
                      <a:pt x="184" y="306"/>
                      <a:pt x="183" y="307"/>
                      <a:pt x="183" y="307"/>
                    </a:cubicBezTo>
                    <a:cubicBezTo>
                      <a:pt x="183" y="307"/>
                      <a:pt x="183" y="307"/>
                      <a:pt x="183" y="307"/>
                    </a:cubicBezTo>
                    <a:cubicBezTo>
                      <a:pt x="182" y="308"/>
                      <a:pt x="182" y="308"/>
                      <a:pt x="182" y="308"/>
                    </a:cubicBezTo>
                    <a:cubicBezTo>
                      <a:pt x="181" y="309"/>
                      <a:pt x="181" y="309"/>
                      <a:pt x="181" y="309"/>
                    </a:cubicBezTo>
                    <a:cubicBezTo>
                      <a:pt x="181" y="309"/>
                      <a:pt x="181" y="310"/>
                      <a:pt x="180" y="310"/>
                    </a:cubicBezTo>
                    <a:cubicBezTo>
                      <a:pt x="180" y="310"/>
                      <a:pt x="180" y="311"/>
                      <a:pt x="180" y="311"/>
                    </a:cubicBezTo>
                    <a:cubicBezTo>
                      <a:pt x="180" y="311"/>
                      <a:pt x="179" y="311"/>
                      <a:pt x="179" y="312"/>
                    </a:cubicBezTo>
                    <a:cubicBezTo>
                      <a:pt x="179" y="312"/>
                      <a:pt x="179" y="312"/>
                      <a:pt x="179" y="313"/>
                    </a:cubicBezTo>
                    <a:cubicBezTo>
                      <a:pt x="179" y="313"/>
                      <a:pt x="178" y="313"/>
                      <a:pt x="178" y="314"/>
                    </a:cubicBezTo>
                    <a:cubicBezTo>
                      <a:pt x="178" y="314"/>
                      <a:pt x="178" y="314"/>
                      <a:pt x="178" y="315"/>
                    </a:cubicBezTo>
                    <a:cubicBezTo>
                      <a:pt x="178" y="315"/>
                      <a:pt x="178" y="315"/>
                      <a:pt x="178" y="316"/>
                    </a:cubicBezTo>
                    <a:cubicBezTo>
                      <a:pt x="177" y="316"/>
                      <a:pt x="177" y="316"/>
                      <a:pt x="177" y="317"/>
                    </a:cubicBezTo>
                    <a:cubicBezTo>
                      <a:pt x="177" y="317"/>
                      <a:pt x="177" y="317"/>
                      <a:pt x="177" y="318"/>
                    </a:cubicBezTo>
                    <a:cubicBezTo>
                      <a:pt x="177" y="318"/>
                      <a:pt x="177" y="318"/>
                      <a:pt x="177" y="319"/>
                    </a:cubicBezTo>
                    <a:cubicBezTo>
                      <a:pt x="177" y="319"/>
                      <a:pt x="177" y="319"/>
                      <a:pt x="177" y="320"/>
                    </a:cubicBezTo>
                    <a:cubicBezTo>
                      <a:pt x="177" y="320"/>
                      <a:pt x="176" y="320"/>
                      <a:pt x="176" y="321"/>
                    </a:cubicBezTo>
                    <a:cubicBezTo>
                      <a:pt x="176" y="321"/>
                      <a:pt x="176" y="322"/>
                      <a:pt x="176" y="322"/>
                    </a:cubicBezTo>
                    <a:cubicBezTo>
                      <a:pt x="176" y="322"/>
                      <a:pt x="176" y="323"/>
                      <a:pt x="176" y="323"/>
                    </a:cubicBezTo>
                    <a:cubicBezTo>
                      <a:pt x="176" y="1467"/>
                      <a:pt x="176" y="1467"/>
                      <a:pt x="176" y="1467"/>
                    </a:cubicBezTo>
                    <a:lnTo>
                      <a:pt x="44" y="1467"/>
                    </a:lnTo>
                    <a:close/>
                    <a:moveTo>
                      <a:pt x="1014" y="1768"/>
                    </a:moveTo>
                    <a:cubicBezTo>
                      <a:pt x="220" y="1768"/>
                      <a:pt x="220" y="1768"/>
                      <a:pt x="220" y="1768"/>
                    </a:cubicBezTo>
                    <a:cubicBezTo>
                      <a:pt x="220" y="345"/>
                      <a:pt x="220" y="345"/>
                      <a:pt x="220" y="345"/>
                    </a:cubicBezTo>
                    <a:cubicBezTo>
                      <a:pt x="1014" y="345"/>
                      <a:pt x="1014" y="345"/>
                      <a:pt x="1014" y="345"/>
                    </a:cubicBezTo>
                    <a:lnTo>
                      <a:pt x="1014" y="176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6">
                <a:extLst>
                  <a:ext uri="{FF2B5EF4-FFF2-40B4-BE49-F238E27FC236}">
                    <a16:creationId xmlns:a16="http://schemas.microsoft.com/office/drawing/2014/main" id="{C1C4C3D2-0BAC-41A2-868C-05126BB71481}"/>
                  </a:ext>
                </a:extLst>
              </p:cNvPr>
              <p:cNvSpPr>
                <a:spLocks noEditPoints="1"/>
              </p:cNvSpPr>
              <p:nvPr/>
            </p:nvSpPr>
            <p:spPr bwMode="auto">
              <a:xfrm>
                <a:off x="5931789" y="3151251"/>
                <a:ext cx="449580" cy="780669"/>
              </a:xfrm>
              <a:custGeom>
                <a:avLst/>
                <a:gdLst>
                  <a:gd name="T0" fmla="*/ 629 w 630"/>
                  <a:gd name="T1" fmla="*/ 10 h 1093"/>
                  <a:gd name="T2" fmla="*/ 629 w 630"/>
                  <a:gd name="T3" fmla="*/ 215 h 1093"/>
                  <a:gd name="T4" fmla="*/ 619 w 630"/>
                  <a:gd name="T5" fmla="*/ 225 h 1093"/>
                  <a:gd name="T6" fmla="*/ 11 w 630"/>
                  <a:gd name="T7" fmla="*/ 225 h 1093"/>
                  <a:gd name="T8" fmla="*/ 1 w 630"/>
                  <a:gd name="T9" fmla="*/ 215 h 1093"/>
                  <a:gd name="T10" fmla="*/ 1 w 630"/>
                  <a:gd name="T11" fmla="*/ 10 h 1093"/>
                  <a:gd name="T12" fmla="*/ 11 w 630"/>
                  <a:gd name="T13" fmla="*/ 0 h 1093"/>
                  <a:gd name="T14" fmla="*/ 619 w 630"/>
                  <a:gd name="T15" fmla="*/ 0 h 1093"/>
                  <a:gd name="T16" fmla="*/ 629 w 630"/>
                  <a:gd name="T17" fmla="*/ 10 h 1093"/>
                  <a:gd name="T18" fmla="*/ 630 w 630"/>
                  <a:gd name="T19" fmla="*/ 412 h 1093"/>
                  <a:gd name="T20" fmla="*/ 608 w 630"/>
                  <a:gd name="T21" fmla="*/ 390 h 1093"/>
                  <a:gd name="T22" fmla="*/ 22 w 630"/>
                  <a:gd name="T23" fmla="*/ 390 h 1093"/>
                  <a:gd name="T24" fmla="*/ 0 w 630"/>
                  <a:gd name="T25" fmla="*/ 412 h 1093"/>
                  <a:gd name="T26" fmla="*/ 22 w 630"/>
                  <a:gd name="T27" fmla="*/ 434 h 1093"/>
                  <a:gd name="T28" fmla="*/ 608 w 630"/>
                  <a:gd name="T29" fmla="*/ 434 h 1093"/>
                  <a:gd name="T30" fmla="*/ 630 w 630"/>
                  <a:gd name="T31" fmla="*/ 412 h 1093"/>
                  <a:gd name="T32" fmla="*/ 630 w 630"/>
                  <a:gd name="T33" fmla="*/ 544 h 1093"/>
                  <a:gd name="T34" fmla="*/ 608 w 630"/>
                  <a:gd name="T35" fmla="*/ 522 h 1093"/>
                  <a:gd name="T36" fmla="*/ 22 w 630"/>
                  <a:gd name="T37" fmla="*/ 522 h 1093"/>
                  <a:gd name="T38" fmla="*/ 0 w 630"/>
                  <a:gd name="T39" fmla="*/ 544 h 1093"/>
                  <a:gd name="T40" fmla="*/ 22 w 630"/>
                  <a:gd name="T41" fmla="*/ 566 h 1093"/>
                  <a:gd name="T42" fmla="*/ 608 w 630"/>
                  <a:gd name="T43" fmla="*/ 566 h 1093"/>
                  <a:gd name="T44" fmla="*/ 630 w 630"/>
                  <a:gd name="T45" fmla="*/ 544 h 1093"/>
                  <a:gd name="T46" fmla="*/ 630 w 630"/>
                  <a:gd name="T47" fmla="*/ 676 h 1093"/>
                  <a:gd name="T48" fmla="*/ 608 w 630"/>
                  <a:gd name="T49" fmla="*/ 654 h 1093"/>
                  <a:gd name="T50" fmla="*/ 22 w 630"/>
                  <a:gd name="T51" fmla="*/ 654 h 1093"/>
                  <a:gd name="T52" fmla="*/ 0 w 630"/>
                  <a:gd name="T53" fmla="*/ 676 h 1093"/>
                  <a:gd name="T54" fmla="*/ 22 w 630"/>
                  <a:gd name="T55" fmla="*/ 698 h 1093"/>
                  <a:gd name="T56" fmla="*/ 608 w 630"/>
                  <a:gd name="T57" fmla="*/ 698 h 1093"/>
                  <a:gd name="T58" fmla="*/ 630 w 630"/>
                  <a:gd name="T59" fmla="*/ 676 h 1093"/>
                  <a:gd name="T60" fmla="*/ 630 w 630"/>
                  <a:gd name="T61" fmla="*/ 807 h 1093"/>
                  <a:gd name="T62" fmla="*/ 608 w 630"/>
                  <a:gd name="T63" fmla="*/ 785 h 1093"/>
                  <a:gd name="T64" fmla="*/ 22 w 630"/>
                  <a:gd name="T65" fmla="*/ 785 h 1093"/>
                  <a:gd name="T66" fmla="*/ 0 w 630"/>
                  <a:gd name="T67" fmla="*/ 807 h 1093"/>
                  <a:gd name="T68" fmla="*/ 22 w 630"/>
                  <a:gd name="T69" fmla="*/ 829 h 1093"/>
                  <a:gd name="T70" fmla="*/ 608 w 630"/>
                  <a:gd name="T71" fmla="*/ 829 h 1093"/>
                  <a:gd name="T72" fmla="*/ 630 w 630"/>
                  <a:gd name="T73" fmla="*/ 807 h 1093"/>
                  <a:gd name="T74" fmla="*/ 630 w 630"/>
                  <a:gd name="T75" fmla="*/ 939 h 1093"/>
                  <a:gd name="T76" fmla="*/ 608 w 630"/>
                  <a:gd name="T77" fmla="*/ 917 h 1093"/>
                  <a:gd name="T78" fmla="*/ 22 w 630"/>
                  <a:gd name="T79" fmla="*/ 917 h 1093"/>
                  <a:gd name="T80" fmla="*/ 0 w 630"/>
                  <a:gd name="T81" fmla="*/ 939 h 1093"/>
                  <a:gd name="T82" fmla="*/ 22 w 630"/>
                  <a:gd name="T83" fmla="*/ 961 h 1093"/>
                  <a:gd name="T84" fmla="*/ 608 w 630"/>
                  <a:gd name="T85" fmla="*/ 961 h 1093"/>
                  <a:gd name="T86" fmla="*/ 630 w 630"/>
                  <a:gd name="T87" fmla="*/ 939 h 1093"/>
                  <a:gd name="T88" fmla="*/ 630 w 630"/>
                  <a:gd name="T89" fmla="*/ 1071 h 1093"/>
                  <a:gd name="T90" fmla="*/ 608 w 630"/>
                  <a:gd name="T91" fmla="*/ 1049 h 1093"/>
                  <a:gd name="T92" fmla="*/ 22 w 630"/>
                  <a:gd name="T93" fmla="*/ 1049 h 1093"/>
                  <a:gd name="T94" fmla="*/ 0 w 630"/>
                  <a:gd name="T95" fmla="*/ 1071 h 1093"/>
                  <a:gd name="T96" fmla="*/ 22 w 630"/>
                  <a:gd name="T97" fmla="*/ 1093 h 1093"/>
                  <a:gd name="T98" fmla="*/ 608 w 630"/>
                  <a:gd name="T99" fmla="*/ 1093 h 1093"/>
                  <a:gd name="T100" fmla="*/ 630 w 630"/>
                  <a:gd name="T101" fmla="*/ 1071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0" h="1093">
                    <a:moveTo>
                      <a:pt x="629" y="10"/>
                    </a:moveTo>
                    <a:cubicBezTo>
                      <a:pt x="629" y="215"/>
                      <a:pt x="629" y="215"/>
                      <a:pt x="629" y="215"/>
                    </a:cubicBezTo>
                    <a:cubicBezTo>
                      <a:pt x="629" y="220"/>
                      <a:pt x="625" y="225"/>
                      <a:pt x="619" y="225"/>
                    </a:cubicBezTo>
                    <a:cubicBezTo>
                      <a:pt x="11" y="225"/>
                      <a:pt x="11" y="225"/>
                      <a:pt x="11" y="225"/>
                    </a:cubicBezTo>
                    <a:cubicBezTo>
                      <a:pt x="5" y="225"/>
                      <a:pt x="1" y="220"/>
                      <a:pt x="1" y="215"/>
                    </a:cubicBezTo>
                    <a:cubicBezTo>
                      <a:pt x="1" y="10"/>
                      <a:pt x="1" y="10"/>
                      <a:pt x="1" y="10"/>
                    </a:cubicBezTo>
                    <a:cubicBezTo>
                      <a:pt x="1" y="4"/>
                      <a:pt x="5" y="0"/>
                      <a:pt x="11" y="0"/>
                    </a:cubicBezTo>
                    <a:cubicBezTo>
                      <a:pt x="619" y="0"/>
                      <a:pt x="619" y="0"/>
                      <a:pt x="619" y="0"/>
                    </a:cubicBezTo>
                    <a:cubicBezTo>
                      <a:pt x="625" y="0"/>
                      <a:pt x="629" y="4"/>
                      <a:pt x="629" y="10"/>
                    </a:cubicBezTo>
                    <a:close/>
                    <a:moveTo>
                      <a:pt x="630" y="412"/>
                    </a:moveTo>
                    <a:cubicBezTo>
                      <a:pt x="630" y="400"/>
                      <a:pt x="620" y="390"/>
                      <a:pt x="608" y="390"/>
                    </a:cubicBezTo>
                    <a:cubicBezTo>
                      <a:pt x="22" y="390"/>
                      <a:pt x="22" y="390"/>
                      <a:pt x="22" y="390"/>
                    </a:cubicBezTo>
                    <a:cubicBezTo>
                      <a:pt x="10" y="390"/>
                      <a:pt x="0" y="400"/>
                      <a:pt x="0" y="412"/>
                    </a:cubicBezTo>
                    <a:cubicBezTo>
                      <a:pt x="0" y="424"/>
                      <a:pt x="10" y="434"/>
                      <a:pt x="22" y="434"/>
                    </a:cubicBezTo>
                    <a:cubicBezTo>
                      <a:pt x="608" y="434"/>
                      <a:pt x="608" y="434"/>
                      <a:pt x="608" y="434"/>
                    </a:cubicBezTo>
                    <a:cubicBezTo>
                      <a:pt x="620" y="434"/>
                      <a:pt x="630" y="424"/>
                      <a:pt x="630" y="412"/>
                    </a:cubicBezTo>
                    <a:close/>
                    <a:moveTo>
                      <a:pt x="630" y="544"/>
                    </a:moveTo>
                    <a:cubicBezTo>
                      <a:pt x="630" y="532"/>
                      <a:pt x="620" y="522"/>
                      <a:pt x="608" y="522"/>
                    </a:cubicBezTo>
                    <a:cubicBezTo>
                      <a:pt x="22" y="522"/>
                      <a:pt x="22" y="522"/>
                      <a:pt x="22" y="522"/>
                    </a:cubicBezTo>
                    <a:cubicBezTo>
                      <a:pt x="10" y="522"/>
                      <a:pt x="0" y="532"/>
                      <a:pt x="0" y="544"/>
                    </a:cubicBezTo>
                    <a:cubicBezTo>
                      <a:pt x="0" y="556"/>
                      <a:pt x="10" y="566"/>
                      <a:pt x="22" y="566"/>
                    </a:cubicBezTo>
                    <a:cubicBezTo>
                      <a:pt x="608" y="566"/>
                      <a:pt x="608" y="566"/>
                      <a:pt x="608" y="566"/>
                    </a:cubicBezTo>
                    <a:cubicBezTo>
                      <a:pt x="620" y="566"/>
                      <a:pt x="630" y="556"/>
                      <a:pt x="630" y="544"/>
                    </a:cubicBezTo>
                    <a:close/>
                    <a:moveTo>
                      <a:pt x="630" y="676"/>
                    </a:moveTo>
                    <a:cubicBezTo>
                      <a:pt x="630" y="663"/>
                      <a:pt x="620" y="654"/>
                      <a:pt x="608" y="654"/>
                    </a:cubicBezTo>
                    <a:cubicBezTo>
                      <a:pt x="22" y="654"/>
                      <a:pt x="22" y="654"/>
                      <a:pt x="22" y="654"/>
                    </a:cubicBezTo>
                    <a:cubicBezTo>
                      <a:pt x="10" y="654"/>
                      <a:pt x="0" y="663"/>
                      <a:pt x="0" y="676"/>
                    </a:cubicBezTo>
                    <a:cubicBezTo>
                      <a:pt x="0" y="688"/>
                      <a:pt x="10" y="698"/>
                      <a:pt x="22" y="698"/>
                    </a:cubicBezTo>
                    <a:cubicBezTo>
                      <a:pt x="608" y="698"/>
                      <a:pt x="608" y="698"/>
                      <a:pt x="608" y="698"/>
                    </a:cubicBezTo>
                    <a:cubicBezTo>
                      <a:pt x="620" y="698"/>
                      <a:pt x="630" y="688"/>
                      <a:pt x="630" y="676"/>
                    </a:cubicBezTo>
                    <a:close/>
                    <a:moveTo>
                      <a:pt x="630" y="807"/>
                    </a:moveTo>
                    <a:cubicBezTo>
                      <a:pt x="630" y="795"/>
                      <a:pt x="620" y="785"/>
                      <a:pt x="608" y="785"/>
                    </a:cubicBezTo>
                    <a:cubicBezTo>
                      <a:pt x="22" y="785"/>
                      <a:pt x="22" y="785"/>
                      <a:pt x="22" y="785"/>
                    </a:cubicBezTo>
                    <a:cubicBezTo>
                      <a:pt x="10" y="785"/>
                      <a:pt x="0" y="795"/>
                      <a:pt x="0" y="807"/>
                    </a:cubicBezTo>
                    <a:cubicBezTo>
                      <a:pt x="0" y="820"/>
                      <a:pt x="10" y="829"/>
                      <a:pt x="22" y="829"/>
                    </a:cubicBezTo>
                    <a:cubicBezTo>
                      <a:pt x="608" y="829"/>
                      <a:pt x="608" y="829"/>
                      <a:pt x="608" y="829"/>
                    </a:cubicBezTo>
                    <a:cubicBezTo>
                      <a:pt x="620" y="829"/>
                      <a:pt x="630" y="820"/>
                      <a:pt x="630" y="807"/>
                    </a:cubicBezTo>
                    <a:close/>
                    <a:moveTo>
                      <a:pt x="630" y="939"/>
                    </a:moveTo>
                    <a:cubicBezTo>
                      <a:pt x="630" y="927"/>
                      <a:pt x="620" y="917"/>
                      <a:pt x="608" y="917"/>
                    </a:cubicBezTo>
                    <a:cubicBezTo>
                      <a:pt x="22" y="917"/>
                      <a:pt x="22" y="917"/>
                      <a:pt x="22" y="917"/>
                    </a:cubicBezTo>
                    <a:cubicBezTo>
                      <a:pt x="10" y="917"/>
                      <a:pt x="0" y="927"/>
                      <a:pt x="0" y="939"/>
                    </a:cubicBezTo>
                    <a:cubicBezTo>
                      <a:pt x="0" y="952"/>
                      <a:pt x="10" y="961"/>
                      <a:pt x="22" y="961"/>
                    </a:cubicBezTo>
                    <a:cubicBezTo>
                      <a:pt x="608" y="961"/>
                      <a:pt x="608" y="961"/>
                      <a:pt x="608" y="961"/>
                    </a:cubicBezTo>
                    <a:cubicBezTo>
                      <a:pt x="620" y="961"/>
                      <a:pt x="630" y="952"/>
                      <a:pt x="630" y="939"/>
                    </a:cubicBezTo>
                    <a:close/>
                    <a:moveTo>
                      <a:pt x="630" y="1071"/>
                    </a:moveTo>
                    <a:cubicBezTo>
                      <a:pt x="630" y="1059"/>
                      <a:pt x="620" y="1049"/>
                      <a:pt x="608" y="1049"/>
                    </a:cubicBezTo>
                    <a:cubicBezTo>
                      <a:pt x="22" y="1049"/>
                      <a:pt x="22" y="1049"/>
                      <a:pt x="22" y="1049"/>
                    </a:cubicBezTo>
                    <a:cubicBezTo>
                      <a:pt x="10" y="1049"/>
                      <a:pt x="0" y="1059"/>
                      <a:pt x="0" y="1071"/>
                    </a:cubicBezTo>
                    <a:cubicBezTo>
                      <a:pt x="0" y="1083"/>
                      <a:pt x="10" y="1093"/>
                      <a:pt x="22" y="1093"/>
                    </a:cubicBezTo>
                    <a:cubicBezTo>
                      <a:pt x="608" y="1093"/>
                      <a:pt x="608" y="1093"/>
                      <a:pt x="608" y="1093"/>
                    </a:cubicBezTo>
                    <a:cubicBezTo>
                      <a:pt x="620" y="1093"/>
                      <a:pt x="630" y="1083"/>
                      <a:pt x="630" y="107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3" name="Group 32">
            <a:extLst>
              <a:ext uri="{FF2B5EF4-FFF2-40B4-BE49-F238E27FC236}">
                <a16:creationId xmlns:a16="http://schemas.microsoft.com/office/drawing/2014/main" id="{38D13FCE-8ACC-434D-9758-F85582988963}"/>
              </a:ext>
            </a:extLst>
          </p:cNvPr>
          <p:cNvGrpSpPr>
            <a:grpSpLocks noChangeAspect="1"/>
          </p:cNvGrpSpPr>
          <p:nvPr/>
        </p:nvGrpSpPr>
        <p:grpSpPr>
          <a:xfrm>
            <a:off x="7137265" y="4704782"/>
            <a:ext cx="559842" cy="559302"/>
            <a:chOff x="6464300" y="2606675"/>
            <a:chExt cx="1646238" cy="1644650"/>
          </a:xfrm>
        </p:grpSpPr>
        <p:sp>
          <p:nvSpPr>
            <p:cNvPr id="34" name="AutoShape 3">
              <a:extLst>
                <a:ext uri="{FF2B5EF4-FFF2-40B4-BE49-F238E27FC236}">
                  <a16:creationId xmlns:a16="http://schemas.microsoft.com/office/drawing/2014/main" id="{D4505EC8-0E12-4D73-8504-5D07EA9BD76E}"/>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244DD0CE-1BA6-41D6-8F39-883E93703772}"/>
                </a:ext>
              </a:extLst>
            </p:cNvPr>
            <p:cNvGrpSpPr/>
            <p:nvPr/>
          </p:nvGrpSpPr>
          <p:grpSpPr>
            <a:xfrm>
              <a:off x="6634163" y="2962275"/>
              <a:ext cx="1304925" cy="931863"/>
              <a:chOff x="6634163" y="2962275"/>
              <a:chExt cx="1304925" cy="931863"/>
            </a:xfrm>
          </p:grpSpPr>
          <p:sp>
            <p:nvSpPr>
              <p:cNvPr id="42" name="Freeform 10">
                <a:extLst>
                  <a:ext uri="{FF2B5EF4-FFF2-40B4-BE49-F238E27FC236}">
                    <a16:creationId xmlns:a16="http://schemas.microsoft.com/office/drawing/2014/main" id="{C7F397AA-1383-41DC-AB4A-90F34FBCF79D}"/>
                  </a:ext>
                </a:extLst>
              </p:cNvPr>
              <p:cNvSpPr>
                <a:spLocks/>
              </p:cNvSpPr>
              <p:nvPr/>
            </p:nvSpPr>
            <p:spPr bwMode="auto">
              <a:xfrm>
                <a:off x="6634163" y="2962275"/>
                <a:ext cx="1304925" cy="931863"/>
              </a:xfrm>
              <a:custGeom>
                <a:avLst/>
                <a:gdLst>
                  <a:gd name="connsiteX0" fmla="*/ 844550 w 1304925"/>
                  <a:gd name="connsiteY0" fmla="*/ 827088 h 931863"/>
                  <a:gd name="connsiteX1" fmla="*/ 876300 w 1304925"/>
                  <a:gd name="connsiteY1" fmla="*/ 827088 h 931863"/>
                  <a:gd name="connsiteX2" fmla="*/ 876300 w 1304925"/>
                  <a:gd name="connsiteY2" fmla="*/ 855766 h 931863"/>
                  <a:gd name="connsiteX3" fmla="*/ 860425 w 1304925"/>
                  <a:gd name="connsiteY3" fmla="*/ 871538 h 931863"/>
                  <a:gd name="connsiteX4" fmla="*/ 844550 w 1304925"/>
                  <a:gd name="connsiteY4" fmla="*/ 855766 h 931863"/>
                  <a:gd name="connsiteX5" fmla="*/ 844550 w 1304925"/>
                  <a:gd name="connsiteY5" fmla="*/ 827088 h 931863"/>
                  <a:gd name="connsiteX6" fmla="*/ 636587 w 1304925"/>
                  <a:gd name="connsiteY6" fmla="*/ 827088 h 931863"/>
                  <a:gd name="connsiteX7" fmla="*/ 668337 w 1304925"/>
                  <a:gd name="connsiteY7" fmla="*/ 827088 h 931863"/>
                  <a:gd name="connsiteX8" fmla="*/ 668337 w 1304925"/>
                  <a:gd name="connsiteY8" fmla="*/ 855766 h 931863"/>
                  <a:gd name="connsiteX9" fmla="*/ 652462 w 1304925"/>
                  <a:gd name="connsiteY9" fmla="*/ 871538 h 931863"/>
                  <a:gd name="connsiteX10" fmla="*/ 636587 w 1304925"/>
                  <a:gd name="connsiteY10" fmla="*/ 855766 h 931863"/>
                  <a:gd name="connsiteX11" fmla="*/ 636587 w 1304925"/>
                  <a:gd name="connsiteY11" fmla="*/ 827088 h 931863"/>
                  <a:gd name="connsiteX12" fmla="*/ 430212 w 1304925"/>
                  <a:gd name="connsiteY12" fmla="*/ 827088 h 931863"/>
                  <a:gd name="connsiteX13" fmla="*/ 460375 w 1304925"/>
                  <a:gd name="connsiteY13" fmla="*/ 827088 h 931863"/>
                  <a:gd name="connsiteX14" fmla="*/ 460375 w 1304925"/>
                  <a:gd name="connsiteY14" fmla="*/ 855766 h 931863"/>
                  <a:gd name="connsiteX15" fmla="*/ 445294 w 1304925"/>
                  <a:gd name="connsiteY15" fmla="*/ 871538 h 931863"/>
                  <a:gd name="connsiteX16" fmla="*/ 430212 w 1304925"/>
                  <a:gd name="connsiteY16" fmla="*/ 855766 h 931863"/>
                  <a:gd name="connsiteX17" fmla="*/ 430212 w 1304925"/>
                  <a:gd name="connsiteY17" fmla="*/ 827088 h 931863"/>
                  <a:gd name="connsiteX18" fmla="*/ 844550 w 1304925"/>
                  <a:gd name="connsiteY18" fmla="*/ 636588 h 931863"/>
                  <a:gd name="connsiteX19" fmla="*/ 876300 w 1304925"/>
                  <a:gd name="connsiteY19" fmla="*/ 636588 h 931863"/>
                  <a:gd name="connsiteX20" fmla="*/ 876300 w 1304925"/>
                  <a:gd name="connsiteY20" fmla="*/ 684213 h 931863"/>
                  <a:gd name="connsiteX21" fmla="*/ 844550 w 1304925"/>
                  <a:gd name="connsiteY21" fmla="*/ 684213 h 931863"/>
                  <a:gd name="connsiteX22" fmla="*/ 636587 w 1304925"/>
                  <a:gd name="connsiteY22" fmla="*/ 636588 h 931863"/>
                  <a:gd name="connsiteX23" fmla="*/ 668337 w 1304925"/>
                  <a:gd name="connsiteY23" fmla="*/ 636588 h 931863"/>
                  <a:gd name="connsiteX24" fmla="*/ 668337 w 1304925"/>
                  <a:gd name="connsiteY24" fmla="*/ 684213 h 931863"/>
                  <a:gd name="connsiteX25" fmla="*/ 636587 w 1304925"/>
                  <a:gd name="connsiteY25" fmla="*/ 684213 h 931863"/>
                  <a:gd name="connsiteX26" fmla="*/ 636587 w 1304925"/>
                  <a:gd name="connsiteY26" fmla="*/ 449263 h 931863"/>
                  <a:gd name="connsiteX27" fmla="*/ 668337 w 1304925"/>
                  <a:gd name="connsiteY27" fmla="*/ 449263 h 931863"/>
                  <a:gd name="connsiteX28" fmla="*/ 668337 w 1304925"/>
                  <a:gd name="connsiteY28" fmla="*/ 495301 h 931863"/>
                  <a:gd name="connsiteX29" fmla="*/ 636587 w 1304925"/>
                  <a:gd name="connsiteY29" fmla="*/ 495301 h 931863"/>
                  <a:gd name="connsiteX30" fmla="*/ 430212 w 1304925"/>
                  <a:gd name="connsiteY30" fmla="*/ 449263 h 931863"/>
                  <a:gd name="connsiteX31" fmla="*/ 460375 w 1304925"/>
                  <a:gd name="connsiteY31" fmla="*/ 449263 h 931863"/>
                  <a:gd name="connsiteX32" fmla="*/ 460375 w 1304925"/>
                  <a:gd name="connsiteY32" fmla="*/ 684213 h 931863"/>
                  <a:gd name="connsiteX33" fmla="*/ 430212 w 1304925"/>
                  <a:gd name="connsiteY33" fmla="*/ 684213 h 931863"/>
                  <a:gd name="connsiteX34" fmla="*/ 222250 w 1304925"/>
                  <a:gd name="connsiteY34" fmla="*/ 449263 h 931863"/>
                  <a:gd name="connsiteX35" fmla="*/ 254000 w 1304925"/>
                  <a:gd name="connsiteY35" fmla="*/ 449263 h 931863"/>
                  <a:gd name="connsiteX36" fmla="*/ 254000 w 1304925"/>
                  <a:gd name="connsiteY36" fmla="*/ 855819 h 931863"/>
                  <a:gd name="connsiteX37" fmla="*/ 238125 w 1304925"/>
                  <a:gd name="connsiteY37" fmla="*/ 871538 h 931863"/>
                  <a:gd name="connsiteX38" fmla="*/ 222250 w 1304925"/>
                  <a:gd name="connsiteY38" fmla="*/ 855819 h 931863"/>
                  <a:gd name="connsiteX39" fmla="*/ 222250 w 1304925"/>
                  <a:gd name="connsiteY39" fmla="*/ 449263 h 931863"/>
                  <a:gd name="connsiteX40" fmla="*/ 430212 w 1304925"/>
                  <a:gd name="connsiteY40" fmla="*/ 258763 h 931863"/>
                  <a:gd name="connsiteX41" fmla="*/ 460375 w 1304925"/>
                  <a:gd name="connsiteY41" fmla="*/ 258763 h 931863"/>
                  <a:gd name="connsiteX42" fmla="*/ 460375 w 1304925"/>
                  <a:gd name="connsiteY42" fmla="*/ 306388 h 931863"/>
                  <a:gd name="connsiteX43" fmla="*/ 430212 w 1304925"/>
                  <a:gd name="connsiteY43" fmla="*/ 306388 h 931863"/>
                  <a:gd name="connsiteX44" fmla="*/ 222250 w 1304925"/>
                  <a:gd name="connsiteY44" fmla="*/ 258763 h 931863"/>
                  <a:gd name="connsiteX45" fmla="*/ 254000 w 1304925"/>
                  <a:gd name="connsiteY45" fmla="*/ 258763 h 931863"/>
                  <a:gd name="connsiteX46" fmla="*/ 254000 w 1304925"/>
                  <a:gd name="connsiteY46" fmla="*/ 306388 h 931863"/>
                  <a:gd name="connsiteX47" fmla="*/ 222250 w 1304925"/>
                  <a:gd name="connsiteY47" fmla="*/ 306388 h 931863"/>
                  <a:gd name="connsiteX48" fmla="*/ 1066800 w 1304925"/>
                  <a:gd name="connsiteY48" fmla="*/ 61913 h 931863"/>
                  <a:gd name="connsiteX49" fmla="*/ 1082675 w 1304925"/>
                  <a:gd name="connsiteY49" fmla="*/ 77620 h 931863"/>
                  <a:gd name="connsiteX50" fmla="*/ 1082675 w 1304925"/>
                  <a:gd name="connsiteY50" fmla="*/ 855831 h 931863"/>
                  <a:gd name="connsiteX51" fmla="*/ 1066800 w 1304925"/>
                  <a:gd name="connsiteY51" fmla="*/ 871538 h 931863"/>
                  <a:gd name="connsiteX52" fmla="*/ 1050925 w 1304925"/>
                  <a:gd name="connsiteY52" fmla="*/ 855831 h 931863"/>
                  <a:gd name="connsiteX53" fmla="*/ 1050925 w 1304925"/>
                  <a:gd name="connsiteY53" fmla="*/ 77620 h 931863"/>
                  <a:gd name="connsiteX54" fmla="*/ 1066800 w 1304925"/>
                  <a:gd name="connsiteY54" fmla="*/ 61913 h 931863"/>
                  <a:gd name="connsiteX55" fmla="*/ 860425 w 1304925"/>
                  <a:gd name="connsiteY55" fmla="*/ 61913 h 931863"/>
                  <a:gd name="connsiteX56" fmla="*/ 876300 w 1304925"/>
                  <a:gd name="connsiteY56" fmla="*/ 77595 h 931863"/>
                  <a:gd name="connsiteX57" fmla="*/ 876300 w 1304925"/>
                  <a:gd name="connsiteY57" fmla="*/ 495301 h 931863"/>
                  <a:gd name="connsiteX58" fmla="*/ 844550 w 1304925"/>
                  <a:gd name="connsiteY58" fmla="*/ 495301 h 931863"/>
                  <a:gd name="connsiteX59" fmla="*/ 844550 w 1304925"/>
                  <a:gd name="connsiteY59" fmla="*/ 77595 h 931863"/>
                  <a:gd name="connsiteX60" fmla="*/ 860425 w 1304925"/>
                  <a:gd name="connsiteY60" fmla="*/ 61913 h 931863"/>
                  <a:gd name="connsiteX61" fmla="*/ 652462 w 1304925"/>
                  <a:gd name="connsiteY61" fmla="*/ 61913 h 931863"/>
                  <a:gd name="connsiteX62" fmla="*/ 668337 w 1304925"/>
                  <a:gd name="connsiteY62" fmla="*/ 77548 h 931863"/>
                  <a:gd name="connsiteX63" fmla="*/ 668337 w 1304925"/>
                  <a:gd name="connsiteY63" fmla="*/ 306388 h 931863"/>
                  <a:gd name="connsiteX64" fmla="*/ 636587 w 1304925"/>
                  <a:gd name="connsiteY64" fmla="*/ 306388 h 931863"/>
                  <a:gd name="connsiteX65" fmla="*/ 636587 w 1304925"/>
                  <a:gd name="connsiteY65" fmla="*/ 77548 h 931863"/>
                  <a:gd name="connsiteX66" fmla="*/ 652462 w 1304925"/>
                  <a:gd name="connsiteY66" fmla="*/ 61913 h 931863"/>
                  <a:gd name="connsiteX67" fmla="*/ 445294 w 1304925"/>
                  <a:gd name="connsiteY67" fmla="*/ 61913 h 931863"/>
                  <a:gd name="connsiteX68" fmla="*/ 460375 w 1304925"/>
                  <a:gd name="connsiteY68" fmla="*/ 77335 h 931863"/>
                  <a:gd name="connsiteX69" fmla="*/ 460375 w 1304925"/>
                  <a:gd name="connsiteY69" fmla="*/ 115888 h 931863"/>
                  <a:gd name="connsiteX70" fmla="*/ 430212 w 1304925"/>
                  <a:gd name="connsiteY70" fmla="*/ 115888 h 931863"/>
                  <a:gd name="connsiteX71" fmla="*/ 430212 w 1304925"/>
                  <a:gd name="connsiteY71" fmla="*/ 77335 h 931863"/>
                  <a:gd name="connsiteX72" fmla="*/ 445294 w 1304925"/>
                  <a:gd name="connsiteY72" fmla="*/ 61913 h 931863"/>
                  <a:gd name="connsiteX73" fmla="*/ 238125 w 1304925"/>
                  <a:gd name="connsiteY73" fmla="*/ 61913 h 931863"/>
                  <a:gd name="connsiteX74" fmla="*/ 254000 w 1304925"/>
                  <a:gd name="connsiteY74" fmla="*/ 77335 h 931863"/>
                  <a:gd name="connsiteX75" fmla="*/ 254000 w 1304925"/>
                  <a:gd name="connsiteY75" fmla="*/ 115888 h 931863"/>
                  <a:gd name="connsiteX76" fmla="*/ 222250 w 1304925"/>
                  <a:gd name="connsiteY76" fmla="*/ 115888 h 931863"/>
                  <a:gd name="connsiteX77" fmla="*/ 222250 w 1304925"/>
                  <a:gd name="connsiteY77" fmla="*/ 77335 h 931863"/>
                  <a:gd name="connsiteX78" fmla="*/ 238125 w 1304925"/>
                  <a:gd name="connsiteY78" fmla="*/ 61913 h 931863"/>
                  <a:gd name="connsiteX79" fmla="*/ 31750 w 1304925"/>
                  <a:gd name="connsiteY79" fmla="*/ 31750 h 931863"/>
                  <a:gd name="connsiteX80" fmla="*/ 31750 w 1304925"/>
                  <a:gd name="connsiteY80" fmla="*/ 900113 h 931863"/>
                  <a:gd name="connsiteX81" fmla="*/ 1274763 w 1304925"/>
                  <a:gd name="connsiteY81" fmla="*/ 900113 h 931863"/>
                  <a:gd name="connsiteX82" fmla="*/ 1274763 w 1304925"/>
                  <a:gd name="connsiteY82" fmla="*/ 31750 h 931863"/>
                  <a:gd name="connsiteX83" fmla="*/ 31750 w 1304925"/>
                  <a:gd name="connsiteY83" fmla="*/ 31750 h 931863"/>
                  <a:gd name="connsiteX84" fmla="*/ 15705 w 1304925"/>
                  <a:gd name="connsiteY84" fmla="*/ 0 h 931863"/>
                  <a:gd name="connsiteX85" fmla="*/ 1289220 w 1304925"/>
                  <a:gd name="connsiteY85" fmla="*/ 0 h 931863"/>
                  <a:gd name="connsiteX86" fmla="*/ 1304925 w 1304925"/>
                  <a:gd name="connsiteY86" fmla="*/ 15698 h 931863"/>
                  <a:gd name="connsiteX87" fmla="*/ 1304925 w 1304925"/>
                  <a:gd name="connsiteY87" fmla="*/ 916166 h 931863"/>
                  <a:gd name="connsiteX88" fmla="*/ 1289220 w 1304925"/>
                  <a:gd name="connsiteY88" fmla="*/ 931863 h 931863"/>
                  <a:gd name="connsiteX89" fmla="*/ 15705 w 1304925"/>
                  <a:gd name="connsiteY89" fmla="*/ 931863 h 931863"/>
                  <a:gd name="connsiteX90" fmla="*/ 0 w 1304925"/>
                  <a:gd name="connsiteY90" fmla="*/ 916166 h 931863"/>
                  <a:gd name="connsiteX91" fmla="*/ 0 w 1304925"/>
                  <a:gd name="connsiteY91" fmla="*/ 15698 h 931863"/>
                  <a:gd name="connsiteX92" fmla="*/ 15705 w 1304925"/>
                  <a:gd name="connsiteY92"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04925" h="931863">
                    <a:moveTo>
                      <a:pt x="844550" y="827088"/>
                    </a:moveTo>
                    <a:cubicBezTo>
                      <a:pt x="844550" y="827088"/>
                      <a:pt x="844550" y="827088"/>
                      <a:pt x="876300" y="827088"/>
                    </a:cubicBezTo>
                    <a:cubicBezTo>
                      <a:pt x="876300" y="827088"/>
                      <a:pt x="876300" y="827088"/>
                      <a:pt x="876300" y="855766"/>
                    </a:cubicBezTo>
                    <a:cubicBezTo>
                      <a:pt x="876300" y="865086"/>
                      <a:pt x="869084" y="871538"/>
                      <a:pt x="860425" y="871538"/>
                    </a:cubicBezTo>
                    <a:cubicBezTo>
                      <a:pt x="851766" y="871538"/>
                      <a:pt x="844550" y="865086"/>
                      <a:pt x="844550" y="855766"/>
                    </a:cubicBezTo>
                    <a:cubicBezTo>
                      <a:pt x="844550" y="855766"/>
                      <a:pt x="844550" y="855766"/>
                      <a:pt x="844550" y="827088"/>
                    </a:cubicBezTo>
                    <a:close/>
                    <a:moveTo>
                      <a:pt x="636587" y="827088"/>
                    </a:moveTo>
                    <a:cubicBezTo>
                      <a:pt x="636587" y="827088"/>
                      <a:pt x="636587" y="827088"/>
                      <a:pt x="668337" y="827088"/>
                    </a:cubicBezTo>
                    <a:cubicBezTo>
                      <a:pt x="668337" y="827088"/>
                      <a:pt x="668337" y="827088"/>
                      <a:pt x="668337" y="855766"/>
                    </a:cubicBezTo>
                    <a:cubicBezTo>
                      <a:pt x="668337" y="865086"/>
                      <a:pt x="661121" y="871538"/>
                      <a:pt x="652462" y="871538"/>
                    </a:cubicBezTo>
                    <a:cubicBezTo>
                      <a:pt x="643803" y="871538"/>
                      <a:pt x="636587" y="865086"/>
                      <a:pt x="636587" y="855766"/>
                    </a:cubicBezTo>
                    <a:cubicBezTo>
                      <a:pt x="636587" y="855766"/>
                      <a:pt x="636587" y="855766"/>
                      <a:pt x="636587" y="827088"/>
                    </a:cubicBezTo>
                    <a:close/>
                    <a:moveTo>
                      <a:pt x="430212" y="827088"/>
                    </a:moveTo>
                    <a:cubicBezTo>
                      <a:pt x="430212" y="827088"/>
                      <a:pt x="430212" y="827088"/>
                      <a:pt x="460375" y="827088"/>
                    </a:cubicBezTo>
                    <a:cubicBezTo>
                      <a:pt x="460375" y="827088"/>
                      <a:pt x="460375" y="827088"/>
                      <a:pt x="460375" y="855766"/>
                    </a:cubicBezTo>
                    <a:cubicBezTo>
                      <a:pt x="460375" y="865086"/>
                      <a:pt x="453520" y="871538"/>
                      <a:pt x="445294" y="871538"/>
                    </a:cubicBezTo>
                    <a:cubicBezTo>
                      <a:pt x="437067" y="871538"/>
                      <a:pt x="430212" y="865086"/>
                      <a:pt x="430212" y="855766"/>
                    </a:cubicBezTo>
                    <a:cubicBezTo>
                      <a:pt x="430212" y="855766"/>
                      <a:pt x="430212" y="855766"/>
                      <a:pt x="430212" y="827088"/>
                    </a:cubicBezTo>
                    <a:close/>
                    <a:moveTo>
                      <a:pt x="844550" y="636588"/>
                    </a:moveTo>
                    <a:lnTo>
                      <a:pt x="876300" y="636588"/>
                    </a:lnTo>
                    <a:lnTo>
                      <a:pt x="876300" y="684213"/>
                    </a:lnTo>
                    <a:lnTo>
                      <a:pt x="844550" y="684213"/>
                    </a:lnTo>
                    <a:close/>
                    <a:moveTo>
                      <a:pt x="636587" y="636588"/>
                    </a:moveTo>
                    <a:lnTo>
                      <a:pt x="668337" y="636588"/>
                    </a:lnTo>
                    <a:lnTo>
                      <a:pt x="668337" y="684213"/>
                    </a:lnTo>
                    <a:lnTo>
                      <a:pt x="636587" y="684213"/>
                    </a:lnTo>
                    <a:close/>
                    <a:moveTo>
                      <a:pt x="636587" y="449263"/>
                    </a:moveTo>
                    <a:lnTo>
                      <a:pt x="668337" y="449263"/>
                    </a:lnTo>
                    <a:lnTo>
                      <a:pt x="668337" y="495301"/>
                    </a:lnTo>
                    <a:lnTo>
                      <a:pt x="636587" y="495301"/>
                    </a:lnTo>
                    <a:close/>
                    <a:moveTo>
                      <a:pt x="430212" y="449263"/>
                    </a:moveTo>
                    <a:lnTo>
                      <a:pt x="460375" y="449263"/>
                    </a:lnTo>
                    <a:lnTo>
                      <a:pt x="460375" y="684213"/>
                    </a:lnTo>
                    <a:lnTo>
                      <a:pt x="430212" y="684213"/>
                    </a:lnTo>
                    <a:close/>
                    <a:moveTo>
                      <a:pt x="222250" y="449263"/>
                    </a:moveTo>
                    <a:cubicBezTo>
                      <a:pt x="222250" y="449263"/>
                      <a:pt x="222250" y="449263"/>
                      <a:pt x="254000" y="449263"/>
                    </a:cubicBezTo>
                    <a:cubicBezTo>
                      <a:pt x="254000" y="449263"/>
                      <a:pt x="254000" y="449263"/>
                      <a:pt x="254000" y="855819"/>
                    </a:cubicBezTo>
                    <a:cubicBezTo>
                      <a:pt x="254000" y="865108"/>
                      <a:pt x="246784" y="871538"/>
                      <a:pt x="238125" y="871538"/>
                    </a:cubicBezTo>
                    <a:cubicBezTo>
                      <a:pt x="229466" y="871538"/>
                      <a:pt x="222250" y="865108"/>
                      <a:pt x="222250" y="855819"/>
                    </a:cubicBezTo>
                    <a:cubicBezTo>
                      <a:pt x="222250" y="855819"/>
                      <a:pt x="222250" y="855819"/>
                      <a:pt x="222250" y="449263"/>
                    </a:cubicBezTo>
                    <a:close/>
                    <a:moveTo>
                      <a:pt x="430212" y="258763"/>
                    </a:moveTo>
                    <a:lnTo>
                      <a:pt x="460375" y="258763"/>
                    </a:lnTo>
                    <a:lnTo>
                      <a:pt x="460375" y="306388"/>
                    </a:lnTo>
                    <a:lnTo>
                      <a:pt x="430212" y="306388"/>
                    </a:lnTo>
                    <a:close/>
                    <a:moveTo>
                      <a:pt x="222250" y="258763"/>
                    </a:moveTo>
                    <a:lnTo>
                      <a:pt x="254000" y="258763"/>
                    </a:lnTo>
                    <a:lnTo>
                      <a:pt x="254000" y="306388"/>
                    </a:lnTo>
                    <a:lnTo>
                      <a:pt x="222250" y="306388"/>
                    </a:lnTo>
                    <a:close/>
                    <a:moveTo>
                      <a:pt x="1066800" y="61913"/>
                    </a:moveTo>
                    <a:cubicBezTo>
                      <a:pt x="1075459" y="61913"/>
                      <a:pt x="1082675" y="68339"/>
                      <a:pt x="1082675" y="77620"/>
                    </a:cubicBezTo>
                    <a:cubicBezTo>
                      <a:pt x="1082675" y="77620"/>
                      <a:pt x="1082675" y="77620"/>
                      <a:pt x="1082675" y="855831"/>
                    </a:cubicBezTo>
                    <a:cubicBezTo>
                      <a:pt x="1082675" y="865113"/>
                      <a:pt x="1075459" y="871538"/>
                      <a:pt x="1066800" y="871538"/>
                    </a:cubicBezTo>
                    <a:cubicBezTo>
                      <a:pt x="1058141" y="871538"/>
                      <a:pt x="1050925" y="865113"/>
                      <a:pt x="1050925" y="855831"/>
                    </a:cubicBezTo>
                    <a:cubicBezTo>
                      <a:pt x="1050925" y="855831"/>
                      <a:pt x="1050925" y="855831"/>
                      <a:pt x="1050925" y="77620"/>
                    </a:cubicBezTo>
                    <a:cubicBezTo>
                      <a:pt x="1050925" y="68339"/>
                      <a:pt x="1058141" y="61913"/>
                      <a:pt x="1066800" y="61913"/>
                    </a:cubicBezTo>
                    <a:close/>
                    <a:moveTo>
                      <a:pt x="860425" y="61913"/>
                    </a:moveTo>
                    <a:cubicBezTo>
                      <a:pt x="869084" y="61913"/>
                      <a:pt x="876300" y="68328"/>
                      <a:pt x="876300" y="77595"/>
                    </a:cubicBezTo>
                    <a:lnTo>
                      <a:pt x="876300" y="495301"/>
                    </a:lnTo>
                    <a:cubicBezTo>
                      <a:pt x="876300" y="495301"/>
                      <a:pt x="876300" y="495301"/>
                      <a:pt x="844550" y="495301"/>
                    </a:cubicBezTo>
                    <a:cubicBezTo>
                      <a:pt x="844550" y="495301"/>
                      <a:pt x="844550" y="495301"/>
                      <a:pt x="844550" y="77595"/>
                    </a:cubicBezTo>
                    <a:cubicBezTo>
                      <a:pt x="844550" y="68328"/>
                      <a:pt x="851766" y="61913"/>
                      <a:pt x="860425" y="61913"/>
                    </a:cubicBezTo>
                    <a:close/>
                    <a:moveTo>
                      <a:pt x="652462" y="61913"/>
                    </a:moveTo>
                    <a:cubicBezTo>
                      <a:pt x="661121" y="61913"/>
                      <a:pt x="668337" y="68309"/>
                      <a:pt x="668337" y="77548"/>
                    </a:cubicBezTo>
                    <a:lnTo>
                      <a:pt x="668337" y="306388"/>
                    </a:lnTo>
                    <a:cubicBezTo>
                      <a:pt x="668337" y="306388"/>
                      <a:pt x="668337" y="306388"/>
                      <a:pt x="636587" y="306388"/>
                    </a:cubicBezTo>
                    <a:cubicBezTo>
                      <a:pt x="636587" y="306388"/>
                      <a:pt x="636587" y="306388"/>
                      <a:pt x="636587" y="77548"/>
                    </a:cubicBezTo>
                    <a:cubicBezTo>
                      <a:pt x="636587" y="68309"/>
                      <a:pt x="643803" y="61913"/>
                      <a:pt x="652462" y="61913"/>
                    </a:cubicBezTo>
                    <a:close/>
                    <a:moveTo>
                      <a:pt x="445294" y="61913"/>
                    </a:moveTo>
                    <a:cubicBezTo>
                      <a:pt x="453520" y="61913"/>
                      <a:pt x="460375" y="68222"/>
                      <a:pt x="460375" y="77335"/>
                    </a:cubicBezTo>
                    <a:lnTo>
                      <a:pt x="460375" y="115888"/>
                    </a:lnTo>
                    <a:cubicBezTo>
                      <a:pt x="460375" y="115888"/>
                      <a:pt x="460375" y="115888"/>
                      <a:pt x="430212" y="115888"/>
                    </a:cubicBezTo>
                    <a:cubicBezTo>
                      <a:pt x="430212" y="115888"/>
                      <a:pt x="430212" y="115888"/>
                      <a:pt x="430212" y="77335"/>
                    </a:cubicBezTo>
                    <a:cubicBezTo>
                      <a:pt x="430212" y="68222"/>
                      <a:pt x="437067" y="61913"/>
                      <a:pt x="445294" y="61913"/>
                    </a:cubicBezTo>
                    <a:close/>
                    <a:moveTo>
                      <a:pt x="238125" y="61913"/>
                    </a:moveTo>
                    <a:cubicBezTo>
                      <a:pt x="246784" y="61913"/>
                      <a:pt x="254000" y="68222"/>
                      <a:pt x="254000" y="77335"/>
                    </a:cubicBezTo>
                    <a:lnTo>
                      <a:pt x="254000" y="115888"/>
                    </a:lnTo>
                    <a:cubicBezTo>
                      <a:pt x="254000" y="115888"/>
                      <a:pt x="254000" y="115888"/>
                      <a:pt x="222250" y="115888"/>
                    </a:cubicBezTo>
                    <a:cubicBezTo>
                      <a:pt x="222250" y="115888"/>
                      <a:pt x="222250" y="115888"/>
                      <a:pt x="222250" y="77335"/>
                    </a:cubicBezTo>
                    <a:cubicBezTo>
                      <a:pt x="222250" y="68222"/>
                      <a:pt x="229466" y="61913"/>
                      <a:pt x="238125" y="61913"/>
                    </a:cubicBezTo>
                    <a:close/>
                    <a:moveTo>
                      <a:pt x="31750" y="31750"/>
                    </a:moveTo>
                    <a:cubicBezTo>
                      <a:pt x="31750" y="900113"/>
                      <a:pt x="31750" y="900113"/>
                      <a:pt x="31750" y="900113"/>
                    </a:cubicBezTo>
                    <a:cubicBezTo>
                      <a:pt x="1274763" y="900113"/>
                      <a:pt x="1274763" y="900113"/>
                      <a:pt x="1274763" y="900113"/>
                    </a:cubicBezTo>
                    <a:cubicBezTo>
                      <a:pt x="1274763" y="31750"/>
                      <a:pt x="1274763" y="31750"/>
                      <a:pt x="1274763" y="31750"/>
                    </a:cubicBezTo>
                    <a:cubicBezTo>
                      <a:pt x="31750" y="31750"/>
                      <a:pt x="31750" y="31750"/>
                      <a:pt x="31750"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3" name="Freeform 11">
                <a:extLst>
                  <a:ext uri="{FF2B5EF4-FFF2-40B4-BE49-F238E27FC236}">
                    <a16:creationId xmlns:a16="http://schemas.microsoft.com/office/drawing/2014/main" id="{AFC4C1B7-E31E-4A11-8213-D85B8A084DE9}"/>
                  </a:ext>
                </a:extLst>
              </p:cNvPr>
              <p:cNvSpPr>
                <a:spLocks/>
              </p:cNvSpPr>
              <p:nvPr/>
            </p:nvSpPr>
            <p:spPr bwMode="auto">
              <a:xfrm>
                <a:off x="6791325" y="3109912"/>
                <a:ext cx="806451" cy="647700"/>
              </a:xfrm>
              <a:custGeom>
                <a:avLst/>
                <a:gdLst>
                  <a:gd name="connsiteX0" fmla="*/ 225269 w 806451"/>
                  <a:gd name="connsiteY0" fmla="*/ 568325 h 647700"/>
                  <a:gd name="connsiteX1" fmla="*/ 272424 w 806451"/>
                  <a:gd name="connsiteY1" fmla="*/ 568325 h 647700"/>
                  <a:gd name="connsiteX2" fmla="*/ 303861 w 806451"/>
                  <a:gd name="connsiteY2" fmla="*/ 568325 h 647700"/>
                  <a:gd name="connsiteX3" fmla="*/ 479621 w 806451"/>
                  <a:gd name="connsiteY3" fmla="*/ 568325 h 647700"/>
                  <a:gd name="connsiteX4" fmla="*/ 511058 w 806451"/>
                  <a:gd name="connsiteY4" fmla="*/ 568325 h 647700"/>
                  <a:gd name="connsiteX5" fmla="*/ 686819 w 806451"/>
                  <a:gd name="connsiteY5" fmla="*/ 568325 h 647700"/>
                  <a:gd name="connsiteX6" fmla="*/ 718255 w 806451"/>
                  <a:gd name="connsiteY6" fmla="*/ 568325 h 647700"/>
                  <a:gd name="connsiteX7" fmla="*/ 773270 w 806451"/>
                  <a:gd name="connsiteY7" fmla="*/ 568325 h 647700"/>
                  <a:gd name="connsiteX8" fmla="*/ 788988 w 806451"/>
                  <a:gd name="connsiteY8" fmla="*/ 584057 h 647700"/>
                  <a:gd name="connsiteX9" fmla="*/ 788988 w 806451"/>
                  <a:gd name="connsiteY9" fmla="*/ 631968 h 647700"/>
                  <a:gd name="connsiteX10" fmla="*/ 773270 w 806451"/>
                  <a:gd name="connsiteY10" fmla="*/ 647700 h 647700"/>
                  <a:gd name="connsiteX11" fmla="*/ 718255 w 806451"/>
                  <a:gd name="connsiteY11" fmla="*/ 647700 h 647700"/>
                  <a:gd name="connsiteX12" fmla="*/ 686819 w 806451"/>
                  <a:gd name="connsiteY12" fmla="*/ 647700 h 647700"/>
                  <a:gd name="connsiteX13" fmla="*/ 511058 w 806451"/>
                  <a:gd name="connsiteY13" fmla="*/ 647700 h 647700"/>
                  <a:gd name="connsiteX14" fmla="*/ 479621 w 806451"/>
                  <a:gd name="connsiteY14" fmla="*/ 647700 h 647700"/>
                  <a:gd name="connsiteX15" fmla="*/ 303861 w 806451"/>
                  <a:gd name="connsiteY15" fmla="*/ 647700 h 647700"/>
                  <a:gd name="connsiteX16" fmla="*/ 272424 w 806451"/>
                  <a:gd name="connsiteY16" fmla="*/ 647700 h 647700"/>
                  <a:gd name="connsiteX17" fmla="*/ 225269 w 806451"/>
                  <a:gd name="connsiteY17" fmla="*/ 647700 h 647700"/>
                  <a:gd name="connsiteX18" fmla="*/ 209550 w 806451"/>
                  <a:gd name="connsiteY18" fmla="*/ 631968 h 647700"/>
                  <a:gd name="connsiteX19" fmla="*/ 209550 w 806451"/>
                  <a:gd name="connsiteY19" fmla="*/ 584057 h 647700"/>
                  <a:gd name="connsiteX20" fmla="*/ 225269 w 806451"/>
                  <a:gd name="connsiteY20" fmla="*/ 568325 h 647700"/>
                  <a:gd name="connsiteX21" fmla="*/ 395150 w 806451"/>
                  <a:gd name="connsiteY21" fmla="*/ 379412 h 647700"/>
                  <a:gd name="connsiteX22" fmla="*/ 479556 w 806451"/>
                  <a:gd name="connsiteY22" fmla="*/ 379412 h 647700"/>
                  <a:gd name="connsiteX23" fmla="*/ 511030 w 806451"/>
                  <a:gd name="connsiteY23" fmla="*/ 379412 h 647700"/>
                  <a:gd name="connsiteX24" fmla="*/ 686995 w 806451"/>
                  <a:gd name="connsiteY24" fmla="*/ 379412 h 647700"/>
                  <a:gd name="connsiteX25" fmla="*/ 718469 w 806451"/>
                  <a:gd name="connsiteY25" fmla="*/ 379412 h 647700"/>
                  <a:gd name="connsiteX26" fmla="*/ 790714 w 806451"/>
                  <a:gd name="connsiteY26" fmla="*/ 379412 h 647700"/>
                  <a:gd name="connsiteX27" fmla="*/ 806451 w 806451"/>
                  <a:gd name="connsiteY27" fmla="*/ 395144 h 647700"/>
                  <a:gd name="connsiteX28" fmla="*/ 806451 w 806451"/>
                  <a:gd name="connsiteY28" fmla="*/ 443055 h 647700"/>
                  <a:gd name="connsiteX29" fmla="*/ 790714 w 806451"/>
                  <a:gd name="connsiteY29" fmla="*/ 458787 h 647700"/>
                  <a:gd name="connsiteX30" fmla="*/ 718469 w 806451"/>
                  <a:gd name="connsiteY30" fmla="*/ 458787 h 647700"/>
                  <a:gd name="connsiteX31" fmla="*/ 686995 w 806451"/>
                  <a:gd name="connsiteY31" fmla="*/ 458787 h 647700"/>
                  <a:gd name="connsiteX32" fmla="*/ 511030 w 806451"/>
                  <a:gd name="connsiteY32" fmla="*/ 458787 h 647700"/>
                  <a:gd name="connsiteX33" fmla="*/ 479556 w 806451"/>
                  <a:gd name="connsiteY33" fmla="*/ 458787 h 647700"/>
                  <a:gd name="connsiteX34" fmla="*/ 395150 w 806451"/>
                  <a:gd name="connsiteY34" fmla="*/ 458787 h 647700"/>
                  <a:gd name="connsiteX35" fmla="*/ 379413 w 806451"/>
                  <a:gd name="connsiteY35" fmla="*/ 443055 h 647700"/>
                  <a:gd name="connsiteX36" fmla="*/ 379413 w 806451"/>
                  <a:gd name="connsiteY36" fmla="*/ 395144 h 647700"/>
                  <a:gd name="connsiteX37" fmla="*/ 395150 w 806451"/>
                  <a:gd name="connsiteY37" fmla="*/ 379412 h 647700"/>
                  <a:gd name="connsiteX38" fmla="*/ 58602 w 806451"/>
                  <a:gd name="connsiteY38" fmla="*/ 190500 h 647700"/>
                  <a:gd name="connsiteX39" fmla="*/ 65041 w 806451"/>
                  <a:gd name="connsiteY39" fmla="*/ 190500 h 647700"/>
                  <a:gd name="connsiteX40" fmla="*/ 96518 w 806451"/>
                  <a:gd name="connsiteY40" fmla="*/ 190500 h 647700"/>
                  <a:gd name="connsiteX41" fmla="*/ 272506 w 806451"/>
                  <a:gd name="connsiteY41" fmla="*/ 190500 h 647700"/>
                  <a:gd name="connsiteX42" fmla="*/ 303983 w 806451"/>
                  <a:gd name="connsiteY42" fmla="*/ 190500 h 647700"/>
                  <a:gd name="connsiteX43" fmla="*/ 479971 w 806451"/>
                  <a:gd name="connsiteY43" fmla="*/ 190500 h 647700"/>
                  <a:gd name="connsiteX44" fmla="*/ 511449 w 806451"/>
                  <a:gd name="connsiteY44" fmla="*/ 190500 h 647700"/>
                  <a:gd name="connsiteX45" fmla="*/ 527187 w 806451"/>
                  <a:gd name="connsiteY45" fmla="*/ 190500 h 647700"/>
                  <a:gd name="connsiteX46" fmla="*/ 542926 w 806451"/>
                  <a:gd name="connsiteY46" fmla="*/ 206232 h 647700"/>
                  <a:gd name="connsiteX47" fmla="*/ 542926 w 806451"/>
                  <a:gd name="connsiteY47" fmla="*/ 254143 h 647700"/>
                  <a:gd name="connsiteX48" fmla="*/ 527187 w 806451"/>
                  <a:gd name="connsiteY48" fmla="*/ 269875 h 647700"/>
                  <a:gd name="connsiteX49" fmla="*/ 511449 w 806451"/>
                  <a:gd name="connsiteY49" fmla="*/ 269875 h 647700"/>
                  <a:gd name="connsiteX50" fmla="*/ 479971 w 806451"/>
                  <a:gd name="connsiteY50" fmla="*/ 269875 h 647700"/>
                  <a:gd name="connsiteX51" fmla="*/ 303983 w 806451"/>
                  <a:gd name="connsiteY51" fmla="*/ 269875 h 647700"/>
                  <a:gd name="connsiteX52" fmla="*/ 272506 w 806451"/>
                  <a:gd name="connsiteY52" fmla="*/ 269875 h 647700"/>
                  <a:gd name="connsiteX53" fmla="*/ 96518 w 806451"/>
                  <a:gd name="connsiteY53" fmla="*/ 269875 h 647700"/>
                  <a:gd name="connsiteX54" fmla="*/ 65041 w 806451"/>
                  <a:gd name="connsiteY54" fmla="*/ 269875 h 647700"/>
                  <a:gd name="connsiteX55" fmla="*/ 58602 w 806451"/>
                  <a:gd name="connsiteY55" fmla="*/ 269875 h 647700"/>
                  <a:gd name="connsiteX56" fmla="*/ 42863 w 806451"/>
                  <a:gd name="connsiteY56" fmla="*/ 254143 h 647700"/>
                  <a:gd name="connsiteX57" fmla="*/ 42863 w 806451"/>
                  <a:gd name="connsiteY57" fmla="*/ 206232 h 647700"/>
                  <a:gd name="connsiteX58" fmla="*/ 58602 w 806451"/>
                  <a:gd name="connsiteY58" fmla="*/ 190500 h 647700"/>
                  <a:gd name="connsiteX59" fmla="*/ 15716 w 806451"/>
                  <a:gd name="connsiteY59" fmla="*/ 0 h 647700"/>
                  <a:gd name="connsiteX60" fmla="*/ 65008 w 806451"/>
                  <a:gd name="connsiteY60" fmla="*/ 0 h 647700"/>
                  <a:gd name="connsiteX61" fmla="*/ 96441 w 806451"/>
                  <a:gd name="connsiteY61" fmla="*/ 0 h 647700"/>
                  <a:gd name="connsiteX62" fmla="*/ 272177 w 806451"/>
                  <a:gd name="connsiteY62" fmla="*/ 0 h 647700"/>
                  <a:gd name="connsiteX63" fmla="*/ 303610 w 806451"/>
                  <a:gd name="connsiteY63" fmla="*/ 0 h 647700"/>
                  <a:gd name="connsiteX64" fmla="*/ 355759 w 806451"/>
                  <a:gd name="connsiteY64" fmla="*/ 0 h 647700"/>
                  <a:gd name="connsiteX65" fmla="*/ 371475 w 806451"/>
                  <a:gd name="connsiteY65" fmla="*/ 15732 h 647700"/>
                  <a:gd name="connsiteX66" fmla="*/ 371475 w 806451"/>
                  <a:gd name="connsiteY66" fmla="*/ 63643 h 647700"/>
                  <a:gd name="connsiteX67" fmla="*/ 355759 w 806451"/>
                  <a:gd name="connsiteY67" fmla="*/ 79375 h 647700"/>
                  <a:gd name="connsiteX68" fmla="*/ 303610 w 806451"/>
                  <a:gd name="connsiteY68" fmla="*/ 79375 h 647700"/>
                  <a:gd name="connsiteX69" fmla="*/ 272177 w 806451"/>
                  <a:gd name="connsiteY69" fmla="*/ 79375 h 647700"/>
                  <a:gd name="connsiteX70" fmla="*/ 96441 w 806451"/>
                  <a:gd name="connsiteY70" fmla="*/ 79375 h 647700"/>
                  <a:gd name="connsiteX71" fmla="*/ 65008 w 806451"/>
                  <a:gd name="connsiteY71" fmla="*/ 79375 h 647700"/>
                  <a:gd name="connsiteX72" fmla="*/ 15716 w 806451"/>
                  <a:gd name="connsiteY72" fmla="*/ 79375 h 647700"/>
                  <a:gd name="connsiteX73" fmla="*/ 0 w 806451"/>
                  <a:gd name="connsiteY73" fmla="*/ 63643 h 647700"/>
                  <a:gd name="connsiteX74" fmla="*/ 0 w 806451"/>
                  <a:gd name="connsiteY74" fmla="*/ 15732 h 647700"/>
                  <a:gd name="connsiteX75" fmla="*/ 15716 w 806451"/>
                  <a:gd name="connsiteY7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06451" h="647700">
                    <a:moveTo>
                      <a:pt x="225269" y="568325"/>
                    </a:moveTo>
                    <a:cubicBezTo>
                      <a:pt x="225269" y="568325"/>
                      <a:pt x="225269" y="568325"/>
                      <a:pt x="272424" y="568325"/>
                    </a:cubicBezTo>
                    <a:cubicBezTo>
                      <a:pt x="272424" y="568325"/>
                      <a:pt x="272424" y="568325"/>
                      <a:pt x="303861" y="568325"/>
                    </a:cubicBezTo>
                    <a:cubicBezTo>
                      <a:pt x="303861" y="568325"/>
                      <a:pt x="303861" y="568325"/>
                      <a:pt x="479621" y="568325"/>
                    </a:cubicBezTo>
                    <a:cubicBezTo>
                      <a:pt x="479621" y="568325"/>
                      <a:pt x="479621" y="568325"/>
                      <a:pt x="511058" y="568325"/>
                    </a:cubicBezTo>
                    <a:cubicBezTo>
                      <a:pt x="511058" y="568325"/>
                      <a:pt x="511058" y="568325"/>
                      <a:pt x="686819" y="568325"/>
                    </a:cubicBezTo>
                    <a:cubicBezTo>
                      <a:pt x="686819" y="568325"/>
                      <a:pt x="686819" y="568325"/>
                      <a:pt x="718255" y="568325"/>
                    </a:cubicBezTo>
                    <a:cubicBezTo>
                      <a:pt x="718255" y="568325"/>
                      <a:pt x="718255" y="568325"/>
                      <a:pt x="773270" y="568325"/>
                    </a:cubicBezTo>
                    <a:cubicBezTo>
                      <a:pt x="781843" y="568325"/>
                      <a:pt x="788988" y="575476"/>
                      <a:pt x="788988" y="584057"/>
                    </a:cubicBezTo>
                    <a:cubicBezTo>
                      <a:pt x="788988" y="584057"/>
                      <a:pt x="788988" y="584057"/>
                      <a:pt x="788988" y="631968"/>
                    </a:cubicBezTo>
                    <a:cubicBezTo>
                      <a:pt x="788988" y="640549"/>
                      <a:pt x="781843" y="647700"/>
                      <a:pt x="773270" y="647700"/>
                    </a:cubicBezTo>
                    <a:cubicBezTo>
                      <a:pt x="773270" y="647700"/>
                      <a:pt x="773270" y="647700"/>
                      <a:pt x="718255" y="647700"/>
                    </a:cubicBezTo>
                    <a:cubicBezTo>
                      <a:pt x="718255" y="647700"/>
                      <a:pt x="718255" y="647700"/>
                      <a:pt x="686819" y="647700"/>
                    </a:cubicBezTo>
                    <a:cubicBezTo>
                      <a:pt x="686819" y="647700"/>
                      <a:pt x="686819" y="647700"/>
                      <a:pt x="511058" y="647700"/>
                    </a:cubicBezTo>
                    <a:cubicBezTo>
                      <a:pt x="511058" y="647700"/>
                      <a:pt x="511058" y="647700"/>
                      <a:pt x="479621" y="647700"/>
                    </a:cubicBezTo>
                    <a:cubicBezTo>
                      <a:pt x="479621" y="647700"/>
                      <a:pt x="479621" y="647700"/>
                      <a:pt x="303861" y="647700"/>
                    </a:cubicBezTo>
                    <a:cubicBezTo>
                      <a:pt x="303861" y="647700"/>
                      <a:pt x="303861" y="647700"/>
                      <a:pt x="272424" y="647700"/>
                    </a:cubicBezTo>
                    <a:cubicBezTo>
                      <a:pt x="272424" y="647700"/>
                      <a:pt x="272424" y="647700"/>
                      <a:pt x="225269" y="647700"/>
                    </a:cubicBezTo>
                    <a:cubicBezTo>
                      <a:pt x="216695" y="647700"/>
                      <a:pt x="209550" y="640549"/>
                      <a:pt x="209550" y="631968"/>
                    </a:cubicBezTo>
                    <a:cubicBezTo>
                      <a:pt x="209550" y="631968"/>
                      <a:pt x="209550" y="631968"/>
                      <a:pt x="209550" y="584057"/>
                    </a:cubicBezTo>
                    <a:cubicBezTo>
                      <a:pt x="209550" y="575476"/>
                      <a:pt x="216695" y="568325"/>
                      <a:pt x="225269" y="568325"/>
                    </a:cubicBezTo>
                    <a:close/>
                    <a:moveTo>
                      <a:pt x="395150" y="379412"/>
                    </a:moveTo>
                    <a:cubicBezTo>
                      <a:pt x="395150" y="379412"/>
                      <a:pt x="395150" y="379412"/>
                      <a:pt x="479556" y="379412"/>
                    </a:cubicBezTo>
                    <a:cubicBezTo>
                      <a:pt x="479556" y="379412"/>
                      <a:pt x="479556" y="379412"/>
                      <a:pt x="511030" y="379412"/>
                    </a:cubicBezTo>
                    <a:cubicBezTo>
                      <a:pt x="511030" y="379412"/>
                      <a:pt x="511030" y="379412"/>
                      <a:pt x="686995" y="379412"/>
                    </a:cubicBezTo>
                    <a:cubicBezTo>
                      <a:pt x="686995" y="379412"/>
                      <a:pt x="686995" y="379412"/>
                      <a:pt x="718469" y="379412"/>
                    </a:cubicBezTo>
                    <a:cubicBezTo>
                      <a:pt x="718469" y="379412"/>
                      <a:pt x="718469" y="379412"/>
                      <a:pt x="790714" y="379412"/>
                    </a:cubicBezTo>
                    <a:cubicBezTo>
                      <a:pt x="799298" y="379412"/>
                      <a:pt x="806451" y="386563"/>
                      <a:pt x="806451" y="395144"/>
                    </a:cubicBezTo>
                    <a:cubicBezTo>
                      <a:pt x="806451" y="395144"/>
                      <a:pt x="806451" y="395144"/>
                      <a:pt x="806451" y="443055"/>
                    </a:cubicBezTo>
                    <a:cubicBezTo>
                      <a:pt x="806451" y="452351"/>
                      <a:pt x="799298" y="458787"/>
                      <a:pt x="790714" y="458787"/>
                    </a:cubicBezTo>
                    <a:cubicBezTo>
                      <a:pt x="790714" y="458787"/>
                      <a:pt x="790714" y="458787"/>
                      <a:pt x="718469" y="458787"/>
                    </a:cubicBezTo>
                    <a:cubicBezTo>
                      <a:pt x="718469" y="458787"/>
                      <a:pt x="718469" y="458787"/>
                      <a:pt x="686995" y="458787"/>
                    </a:cubicBezTo>
                    <a:cubicBezTo>
                      <a:pt x="686995" y="458787"/>
                      <a:pt x="686995" y="458787"/>
                      <a:pt x="511030" y="458787"/>
                    </a:cubicBezTo>
                    <a:cubicBezTo>
                      <a:pt x="511030" y="458787"/>
                      <a:pt x="511030" y="458787"/>
                      <a:pt x="479556" y="458787"/>
                    </a:cubicBezTo>
                    <a:cubicBezTo>
                      <a:pt x="479556" y="458787"/>
                      <a:pt x="479556" y="458787"/>
                      <a:pt x="395150" y="458787"/>
                    </a:cubicBezTo>
                    <a:cubicBezTo>
                      <a:pt x="385851" y="458787"/>
                      <a:pt x="379413" y="452351"/>
                      <a:pt x="379413" y="443055"/>
                    </a:cubicBezTo>
                    <a:cubicBezTo>
                      <a:pt x="379413" y="443055"/>
                      <a:pt x="379413" y="443055"/>
                      <a:pt x="379413" y="395144"/>
                    </a:cubicBezTo>
                    <a:cubicBezTo>
                      <a:pt x="379413" y="386563"/>
                      <a:pt x="385851" y="379412"/>
                      <a:pt x="395150" y="379412"/>
                    </a:cubicBezTo>
                    <a:close/>
                    <a:moveTo>
                      <a:pt x="58602" y="190500"/>
                    </a:moveTo>
                    <a:cubicBezTo>
                      <a:pt x="58602" y="190500"/>
                      <a:pt x="58602" y="190500"/>
                      <a:pt x="65041" y="190500"/>
                    </a:cubicBezTo>
                    <a:cubicBezTo>
                      <a:pt x="65041" y="190500"/>
                      <a:pt x="65041" y="190500"/>
                      <a:pt x="96518" y="190500"/>
                    </a:cubicBezTo>
                    <a:cubicBezTo>
                      <a:pt x="96518" y="190500"/>
                      <a:pt x="96518" y="190500"/>
                      <a:pt x="272506" y="190500"/>
                    </a:cubicBezTo>
                    <a:cubicBezTo>
                      <a:pt x="272506" y="190500"/>
                      <a:pt x="272506" y="190500"/>
                      <a:pt x="303983" y="190500"/>
                    </a:cubicBezTo>
                    <a:cubicBezTo>
                      <a:pt x="303983" y="190500"/>
                      <a:pt x="303983" y="190500"/>
                      <a:pt x="479971" y="190500"/>
                    </a:cubicBezTo>
                    <a:cubicBezTo>
                      <a:pt x="479971" y="190500"/>
                      <a:pt x="479971" y="190500"/>
                      <a:pt x="511449" y="190500"/>
                    </a:cubicBezTo>
                    <a:cubicBezTo>
                      <a:pt x="511449" y="190500"/>
                      <a:pt x="511449" y="190500"/>
                      <a:pt x="527187" y="190500"/>
                    </a:cubicBezTo>
                    <a:cubicBezTo>
                      <a:pt x="536488" y="190500"/>
                      <a:pt x="542926" y="197651"/>
                      <a:pt x="542926" y="206232"/>
                    </a:cubicBezTo>
                    <a:cubicBezTo>
                      <a:pt x="542926" y="206232"/>
                      <a:pt x="542926" y="206232"/>
                      <a:pt x="542926" y="254143"/>
                    </a:cubicBezTo>
                    <a:cubicBezTo>
                      <a:pt x="542926" y="262724"/>
                      <a:pt x="536488" y="269875"/>
                      <a:pt x="527187" y="269875"/>
                    </a:cubicBezTo>
                    <a:cubicBezTo>
                      <a:pt x="527187" y="269875"/>
                      <a:pt x="527187" y="269875"/>
                      <a:pt x="511449" y="269875"/>
                    </a:cubicBezTo>
                    <a:cubicBezTo>
                      <a:pt x="511449" y="269875"/>
                      <a:pt x="511449" y="269875"/>
                      <a:pt x="479971" y="269875"/>
                    </a:cubicBezTo>
                    <a:cubicBezTo>
                      <a:pt x="479971" y="269875"/>
                      <a:pt x="479971" y="269875"/>
                      <a:pt x="303983" y="269875"/>
                    </a:cubicBezTo>
                    <a:lnTo>
                      <a:pt x="272506" y="269875"/>
                    </a:lnTo>
                    <a:cubicBezTo>
                      <a:pt x="272506" y="269875"/>
                      <a:pt x="272506" y="269875"/>
                      <a:pt x="96518" y="269875"/>
                    </a:cubicBezTo>
                    <a:cubicBezTo>
                      <a:pt x="96518" y="269875"/>
                      <a:pt x="96518" y="269875"/>
                      <a:pt x="65041" y="269875"/>
                    </a:cubicBezTo>
                    <a:cubicBezTo>
                      <a:pt x="65041" y="269875"/>
                      <a:pt x="65041" y="269875"/>
                      <a:pt x="58602" y="269875"/>
                    </a:cubicBezTo>
                    <a:cubicBezTo>
                      <a:pt x="49302" y="269875"/>
                      <a:pt x="42863" y="262724"/>
                      <a:pt x="42863" y="254143"/>
                    </a:cubicBezTo>
                    <a:cubicBezTo>
                      <a:pt x="42863" y="254143"/>
                      <a:pt x="42863" y="254143"/>
                      <a:pt x="42863" y="206232"/>
                    </a:cubicBezTo>
                    <a:cubicBezTo>
                      <a:pt x="42863" y="197651"/>
                      <a:pt x="49302" y="190500"/>
                      <a:pt x="58602" y="190500"/>
                    </a:cubicBezTo>
                    <a:close/>
                    <a:moveTo>
                      <a:pt x="15716" y="0"/>
                    </a:moveTo>
                    <a:cubicBezTo>
                      <a:pt x="15716" y="0"/>
                      <a:pt x="15716" y="0"/>
                      <a:pt x="65008" y="0"/>
                    </a:cubicBezTo>
                    <a:cubicBezTo>
                      <a:pt x="65008" y="0"/>
                      <a:pt x="65008" y="0"/>
                      <a:pt x="96441" y="0"/>
                    </a:cubicBezTo>
                    <a:cubicBezTo>
                      <a:pt x="96441" y="0"/>
                      <a:pt x="96441" y="0"/>
                      <a:pt x="272177" y="0"/>
                    </a:cubicBezTo>
                    <a:cubicBezTo>
                      <a:pt x="272177" y="0"/>
                      <a:pt x="272177" y="0"/>
                      <a:pt x="303610" y="0"/>
                    </a:cubicBezTo>
                    <a:cubicBezTo>
                      <a:pt x="303610" y="0"/>
                      <a:pt x="303610" y="0"/>
                      <a:pt x="355759" y="0"/>
                    </a:cubicBezTo>
                    <a:cubicBezTo>
                      <a:pt x="364331" y="0"/>
                      <a:pt x="371475" y="7151"/>
                      <a:pt x="371475" y="15732"/>
                    </a:cubicBezTo>
                    <a:cubicBezTo>
                      <a:pt x="371475" y="15732"/>
                      <a:pt x="371475" y="15732"/>
                      <a:pt x="371475" y="63643"/>
                    </a:cubicBezTo>
                    <a:cubicBezTo>
                      <a:pt x="371475" y="72224"/>
                      <a:pt x="364331" y="79375"/>
                      <a:pt x="355759" y="79375"/>
                    </a:cubicBezTo>
                    <a:cubicBezTo>
                      <a:pt x="355759" y="79375"/>
                      <a:pt x="355759" y="79375"/>
                      <a:pt x="303610" y="79375"/>
                    </a:cubicBezTo>
                    <a:cubicBezTo>
                      <a:pt x="303610" y="79375"/>
                      <a:pt x="303610" y="79375"/>
                      <a:pt x="272177" y="79375"/>
                    </a:cubicBezTo>
                    <a:cubicBezTo>
                      <a:pt x="272177" y="79375"/>
                      <a:pt x="272177" y="79375"/>
                      <a:pt x="96441" y="79375"/>
                    </a:cubicBezTo>
                    <a:lnTo>
                      <a:pt x="65008" y="79375"/>
                    </a:lnTo>
                    <a:cubicBezTo>
                      <a:pt x="65008" y="79375"/>
                      <a:pt x="65008" y="79375"/>
                      <a:pt x="15716" y="79375"/>
                    </a:cubicBezTo>
                    <a:cubicBezTo>
                      <a:pt x="7144" y="79375"/>
                      <a:pt x="0" y="72224"/>
                      <a:pt x="0" y="63643"/>
                    </a:cubicBezTo>
                    <a:cubicBezTo>
                      <a:pt x="0" y="63643"/>
                      <a:pt x="0" y="63643"/>
                      <a:pt x="0" y="15732"/>
                    </a:cubicBezTo>
                    <a:cubicBezTo>
                      <a:pt x="0" y="7151"/>
                      <a:pt x="7144" y="0"/>
                      <a:pt x="15716"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65" name="bcgIcons_Prioritization">
            <a:extLst>
              <a:ext uri="{FF2B5EF4-FFF2-40B4-BE49-F238E27FC236}">
                <a16:creationId xmlns:a16="http://schemas.microsoft.com/office/drawing/2014/main" id="{FC0EDDF7-864D-4686-9E03-DD67F39C59F1}"/>
              </a:ext>
            </a:extLst>
          </p:cNvPr>
          <p:cNvGrpSpPr>
            <a:grpSpLocks noChangeAspect="1"/>
          </p:cNvGrpSpPr>
          <p:nvPr/>
        </p:nvGrpSpPr>
        <p:grpSpPr bwMode="auto">
          <a:xfrm>
            <a:off x="7159196" y="3298164"/>
            <a:ext cx="558784" cy="559302"/>
            <a:chOff x="1682" y="0"/>
            <a:chExt cx="4316" cy="4320"/>
          </a:xfrm>
        </p:grpSpPr>
        <p:sp>
          <p:nvSpPr>
            <p:cNvPr id="67" name="AutoShape 3">
              <a:extLst>
                <a:ext uri="{FF2B5EF4-FFF2-40B4-BE49-F238E27FC236}">
                  <a16:creationId xmlns:a16="http://schemas.microsoft.com/office/drawing/2014/main" id="{47149E7A-346C-44E6-9985-82DA897C31F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
              <a:extLst>
                <a:ext uri="{FF2B5EF4-FFF2-40B4-BE49-F238E27FC236}">
                  <a16:creationId xmlns:a16="http://schemas.microsoft.com/office/drawing/2014/main" id="{7168F53D-86D9-4114-83BC-1FE2028D62F3}"/>
                </a:ext>
              </a:extLst>
            </p:cNvPr>
            <p:cNvSpPr>
              <a:spLocks noEditPoints="1"/>
            </p:cNvSpPr>
            <p:nvPr/>
          </p:nvSpPr>
          <p:spPr bwMode="auto">
            <a:xfrm>
              <a:off x="2074" y="1183"/>
              <a:ext cx="2587" cy="2400"/>
            </a:xfrm>
            <a:custGeom>
              <a:avLst/>
              <a:gdLst>
                <a:gd name="T0" fmla="*/ 348 w 1381"/>
                <a:gd name="T1" fmla="*/ 370 h 1280"/>
                <a:gd name="T2" fmla="*/ 22 w 1381"/>
                <a:gd name="T3" fmla="*/ 370 h 1280"/>
                <a:gd name="T4" fmla="*/ 0 w 1381"/>
                <a:gd name="T5" fmla="*/ 348 h 1280"/>
                <a:gd name="T6" fmla="*/ 0 w 1381"/>
                <a:gd name="T7" fmla="*/ 22 h 1280"/>
                <a:gd name="T8" fmla="*/ 22 w 1381"/>
                <a:gd name="T9" fmla="*/ 0 h 1280"/>
                <a:gd name="T10" fmla="*/ 348 w 1381"/>
                <a:gd name="T11" fmla="*/ 0 h 1280"/>
                <a:gd name="T12" fmla="*/ 370 w 1381"/>
                <a:gd name="T13" fmla="*/ 22 h 1280"/>
                <a:gd name="T14" fmla="*/ 370 w 1381"/>
                <a:gd name="T15" fmla="*/ 348 h 1280"/>
                <a:gd name="T16" fmla="*/ 348 w 1381"/>
                <a:gd name="T17" fmla="*/ 370 h 1280"/>
                <a:gd name="T18" fmla="*/ 44 w 1381"/>
                <a:gd name="T19" fmla="*/ 326 h 1280"/>
                <a:gd name="T20" fmla="*/ 326 w 1381"/>
                <a:gd name="T21" fmla="*/ 326 h 1280"/>
                <a:gd name="T22" fmla="*/ 326 w 1381"/>
                <a:gd name="T23" fmla="*/ 44 h 1280"/>
                <a:gd name="T24" fmla="*/ 44 w 1381"/>
                <a:gd name="T25" fmla="*/ 44 h 1280"/>
                <a:gd name="T26" fmla="*/ 44 w 1381"/>
                <a:gd name="T27" fmla="*/ 326 h 1280"/>
                <a:gd name="T28" fmla="*/ 348 w 1381"/>
                <a:gd name="T29" fmla="*/ 1280 h 1280"/>
                <a:gd name="T30" fmla="*/ 22 w 1381"/>
                <a:gd name="T31" fmla="*/ 1280 h 1280"/>
                <a:gd name="T32" fmla="*/ 0 w 1381"/>
                <a:gd name="T33" fmla="*/ 1258 h 1280"/>
                <a:gd name="T34" fmla="*/ 0 w 1381"/>
                <a:gd name="T35" fmla="*/ 932 h 1280"/>
                <a:gd name="T36" fmla="*/ 22 w 1381"/>
                <a:gd name="T37" fmla="*/ 910 h 1280"/>
                <a:gd name="T38" fmla="*/ 348 w 1381"/>
                <a:gd name="T39" fmla="*/ 910 h 1280"/>
                <a:gd name="T40" fmla="*/ 370 w 1381"/>
                <a:gd name="T41" fmla="*/ 932 h 1280"/>
                <a:gd name="T42" fmla="*/ 370 w 1381"/>
                <a:gd name="T43" fmla="*/ 1258 h 1280"/>
                <a:gd name="T44" fmla="*/ 348 w 1381"/>
                <a:gd name="T45" fmla="*/ 1280 h 1280"/>
                <a:gd name="T46" fmla="*/ 44 w 1381"/>
                <a:gd name="T47" fmla="*/ 1236 h 1280"/>
                <a:gd name="T48" fmla="*/ 326 w 1381"/>
                <a:gd name="T49" fmla="*/ 1236 h 1280"/>
                <a:gd name="T50" fmla="*/ 326 w 1381"/>
                <a:gd name="T51" fmla="*/ 954 h 1280"/>
                <a:gd name="T52" fmla="*/ 44 w 1381"/>
                <a:gd name="T53" fmla="*/ 954 h 1280"/>
                <a:gd name="T54" fmla="*/ 44 w 1381"/>
                <a:gd name="T55" fmla="*/ 1236 h 1280"/>
                <a:gd name="T56" fmla="*/ 1381 w 1381"/>
                <a:gd name="T57" fmla="*/ 185 h 1280"/>
                <a:gd name="T58" fmla="*/ 1359 w 1381"/>
                <a:gd name="T59" fmla="*/ 163 h 1280"/>
                <a:gd name="T60" fmla="*/ 557 w 1381"/>
                <a:gd name="T61" fmla="*/ 163 h 1280"/>
                <a:gd name="T62" fmla="*/ 535 w 1381"/>
                <a:gd name="T63" fmla="*/ 185 h 1280"/>
                <a:gd name="T64" fmla="*/ 557 w 1381"/>
                <a:gd name="T65" fmla="*/ 207 h 1280"/>
                <a:gd name="T66" fmla="*/ 1359 w 1381"/>
                <a:gd name="T67" fmla="*/ 207 h 1280"/>
                <a:gd name="T68" fmla="*/ 1381 w 1381"/>
                <a:gd name="T69" fmla="*/ 185 h 1280"/>
                <a:gd name="T70" fmla="*/ 1381 w 1381"/>
                <a:gd name="T71" fmla="*/ 1095 h 1280"/>
                <a:gd name="T72" fmla="*/ 1359 w 1381"/>
                <a:gd name="T73" fmla="*/ 1073 h 1280"/>
                <a:gd name="T74" fmla="*/ 557 w 1381"/>
                <a:gd name="T75" fmla="*/ 1073 h 1280"/>
                <a:gd name="T76" fmla="*/ 535 w 1381"/>
                <a:gd name="T77" fmla="*/ 1095 h 1280"/>
                <a:gd name="T78" fmla="*/ 557 w 1381"/>
                <a:gd name="T79" fmla="*/ 1117 h 1280"/>
                <a:gd name="T80" fmla="*/ 1359 w 1381"/>
                <a:gd name="T81" fmla="*/ 1117 h 1280"/>
                <a:gd name="T82" fmla="*/ 1381 w 1381"/>
                <a:gd name="T83" fmla="*/ 109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1" h="1280">
                  <a:moveTo>
                    <a:pt x="348" y="370"/>
                  </a:moveTo>
                  <a:cubicBezTo>
                    <a:pt x="22" y="370"/>
                    <a:pt x="22" y="370"/>
                    <a:pt x="22" y="370"/>
                  </a:cubicBezTo>
                  <a:cubicBezTo>
                    <a:pt x="10" y="370"/>
                    <a:pt x="0" y="360"/>
                    <a:pt x="0" y="348"/>
                  </a:cubicBezTo>
                  <a:cubicBezTo>
                    <a:pt x="0" y="22"/>
                    <a:pt x="0" y="22"/>
                    <a:pt x="0" y="22"/>
                  </a:cubicBezTo>
                  <a:cubicBezTo>
                    <a:pt x="0" y="10"/>
                    <a:pt x="10" y="0"/>
                    <a:pt x="22" y="0"/>
                  </a:cubicBezTo>
                  <a:cubicBezTo>
                    <a:pt x="348" y="0"/>
                    <a:pt x="348" y="0"/>
                    <a:pt x="348" y="0"/>
                  </a:cubicBezTo>
                  <a:cubicBezTo>
                    <a:pt x="360" y="0"/>
                    <a:pt x="370" y="10"/>
                    <a:pt x="370" y="22"/>
                  </a:cubicBezTo>
                  <a:cubicBezTo>
                    <a:pt x="370" y="348"/>
                    <a:pt x="370" y="348"/>
                    <a:pt x="370" y="348"/>
                  </a:cubicBezTo>
                  <a:cubicBezTo>
                    <a:pt x="370" y="360"/>
                    <a:pt x="360" y="370"/>
                    <a:pt x="348" y="370"/>
                  </a:cubicBezTo>
                  <a:close/>
                  <a:moveTo>
                    <a:pt x="44" y="326"/>
                  </a:moveTo>
                  <a:cubicBezTo>
                    <a:pt x="326" y="326"/>
                    <a:pt x="326" y="326"/>
                    <a:pt x="326" y="326"/>
                  </a:cubicBezTo>
                  <a:cubicBezTo>
                    <a:pt x="326" y="44"/>
                    <a:pt x="326" y="44"/>
                    <a:pt x="326" y="44"/>
                  </a:cubicBezTo>
                  <a:cubicBezTo>
                    <a:pt x="44" y="44"/>
                    <a:pt x="44" y="44"/>
                    <a:pt x="44" y="44"/>
                  </a:cubicBezTo>
                  <a:lnTo>
                    <a:pt x="44" y="326"/>
                  </a:lnTo>
                  <a:close/>
                  <a:moveTo>
                    <a:pt x="348" y="1280"/>
                  </a:moveTo>
                  <a:cubicBezTo>
                    <a:pt x="22" y="1280"/>
                    <a:pt x="22" y="1280"/>
                    <a:pt x="22" y="1280"/>
                  </a:cubicBezTo>
                  <a:cubicBezTo>
                    <a:pt x="10" y="1280"/>
                    <a:pt x="0" y="1270"/>
                    <a:pt x="0" y="1258"/>
                  </a:cubicBezTo>
                  <a:cubicBezTo>
                    <a:pt x="0" y="932"/>
                    <a:pt x="0" y="932"/>
                    <a:pt x="0" y="932"/>
                  </a:cubicBezTo>
                  <a:cubicBezTo>
                    <a:pt x="0" y="920"/>
                    <a:pt x="10" y="910"/>
                    <a:pt x="22" y="910"/>
                  </a:cubicBezTo>
                  <a:cubicBezTo>
                    <a:pt x="348" y="910"/>
                    <a:pt x="348" y="910"/>
                    <a:pt x="348" y="910"/>
                  </a:cubicBezTo>
                  <a:cubicBezTo>
                    <a:pt x="360" y="910"/>
                    <a:pt x="370" y="920"/>
                    <a:pt x="370" y="932"/>
                  </a:cubicBezTo>
                  <a:cubicBezTo>
                    <a:pt x="370" y="1258"/>
                    <a:pt x="370" y="1258"/>
                    <a:pt x="370" y="1258"/>
                  </a:cubicBezTo>
                  <a:cubicBezTo>
                    <a:pt x="370" y="1270"/>
                    <a:pt x="360" y="1280"/>
                    <a:pt x="348" y="1280"/>
                  </a:cubicBezTo>
                  <a:close/>
                  <a:moveTo>
                    <a:pt x="44" y="1236"/>
                  </a:moveTo>
                  <a:cubicBezTo>
                    <a:pt x="326" y="1236"/>
                    <a:pt x="326" y="1236"/>
                    <a:pt x="326" y="1236"/>
                  </a:cubicBezTo>
                  <a:cubicBezTo>
                    <a:pt x="326" y="954"/>
                    <a:pt x="326" y="954"/>
                    <a:pt x="326" y="954"/>
                  </a:cubicBezTo>
                  <a:cubicBezTo>
                    <a:pt x="44" y="954"/>
                    <a:pt x="44" y="954"/>
                    <a:pt x="44" y="954"/>
                  </a:cubicBezTo>
                  <a:lnTo>
                    <a:pt x="44" y="1236"/>
                  </a:lnTo>
                  <a:close/>
                  <a:moveTo>
                    <a:pt x="1381" y="185"/>
                  </a:moveTo>
                  <a:cubicBezTo>
                    <a:pt x="1381" y="172"/>
                    <a:pt x="1371" y="163"/>
                    <a:pt x="1359" y="163"/>
                  </a:cubicBezTo>
                  <a:cubicBezTo>
                    <a:pt x="557" y="163"/>
                    <a:pt x="557" y="163"/>
                    <a:pt x="557" y="163"/>
                  </a:cubicBezTo>
                  <a:cubicBezTo>
                    <a:pt x="545" y="163"/>
                    <a:pt x="535" y="172"/>
                    <a:pt x="535" y="185"/>
                  </a:cubicBezTo>
                  <a:cubicBezTo>
                    <a:pt x="535" y="197"/>
                    <a:pt x="545" y="207"/>
                    <a:pt x="557" y="207"/>
                  </a:cubicBezTo>
                  <a:cubicBezTo>
                    <a:pt x="1359" y="207"/>
                    <a:pt x="1359" y="207"/>
                    <a:pt x="1359" y="207"/>
                  </a:cubicBezTo>
                  <a:cubicBezTo>
                    <a:pt x="1371" y="207"/>
                    <a:pt x="1381" y="197"/>
                    <a:pt x="1381" y="185"/>
                  </a:cubicBezTo>
                  <a:close/>
                  <a:moveTo>
                    <a:pt x="1381" y="1095"/>
                  </a:moveTo>
                  <a:cubicBezTo>
                    <a:pt x="1381" y="1083"/>
                    <a:pt x="1371" y="1073"/>
                    <a:pt x="1359" y="1073"/>
                  </a:cubicBezTo>
                  <a:cubicBezTo>
                    <a:pt x="557" y="1073"/>
                    <a:pt x="557" y="1073"/>
                    <a:pt x="557" y="1073"/>
                  </a:cubicBezTo>
                  <a:cubicBezTo>
                    <a:pt x="545" y="1073"/>
                    <a:pt x="535" y="1083"/>
                    <a:pt x="535" y="1095"/>
                  </a:cubicBezTo>
                  <a:cubicBezTo>
                    <a:pt x="535" y="1107"/>
                    <a:pt x="545" y="1117"/>
                    <a:pt x="557" y="1117"/>
                  </a:cubicBezTo>
                  <a:cubicBezTo>
                    <a:pt x="1359" y="1117"/>
                    <a:pt x="1359" y="1117"/>
                    <a:pt x="1359" y="1117"/>
                  </a:cubicBezTo>
                  <a:cubicBezTo>
                    <a:pt x="1371" y="1117"/>
                    <a:pt x="1381" y="1107"/>
                    <a:pt x="1381" y="10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
              <a:extLst>
                <a:ext uri="{FF2B5EF4-FFF2-40B4-BE49-F238E27FC236}">
                  <a16:creationId xmlns:a16="http://schemas.microsoft.com/office/drawing/2014/main" id="{CEE65D7A-2B14-4194-979E-7DE8EEAB6E40}"/>
                </a:ext>
              </a:extLst>
            </p:cNvPr>
            <p:cNvSpPr>
              <a:spLocks noEditPoints="1"/>
            </p:cNvSpPr>
            <p:nvPr/>
          </p:nvSpPr>
          <p:spPr bwMode="auto">
            <a:xfrm>
              <a:off x="2074" y="737"/>
              <a:ext cx="3536" cy="1993"/>
            </a:xfrm>
            <a:custGeom>
              <a:avLst/>
              <a:gdLst>
                <a:gd name="T0" fmla="*/ 370 w 1888"/>
                <a:gd name="T1" fmla="*/ 715 h 1063"/>
                <a:gd name="T2" fmla="*/ 370 w 1888"/>
                <a:gd name="T3" fmla="*/ 1041 h 1063"/>
                <a:gd name="T4" fmla="*/ 348 w 1888"/>
                <a:gd name="T5" fmla="*/ 1063 h 1063"/>
                <a:gd name="T6" fmla="*/ 22 w 1888"/>
                <a:gd name="T7" fmla="*/ 1063 h 1063"/>
                <a:gd name="T8" fmla="*/ 0 w 1888"/>
                <a:gd name="T9" fmla="*/ 1041 h 1063"/>
                <a:gd name="T10" fmla="*/ 0 w 1888"/>
                <a:gd name="T11" fmla="*/ 715 h 1063"/>
                <a:gd name="T12" fmla="*/ 22 w 1888"/>
                <a:gd name="T13" fmla="*/ 693 h 1063"/>
                <a:gd name="T14" fmla="*/ 348 w 1888"/>
                <a:gd name="T15" fmla="*/ 693 h 1063"/>
                <a:gd name="T16" fmla="*/ 370 w 1888"/>
                <a:gd name="T17" fmla="*/ 715 h 1063"/>
                <a:gd name="T18" fmla="*/ 1496 w 1888"/>
                <a:gd name="T19" fmla="*/ 116 h 1063"/>
                <a:gd name="T20" fmla="*/ 1202 w 1888"/>
                <a:gd name="T21" fmla="*/ 116 h 1063"/>
                <a:gd name="T22" fmla="*/ 1279 w 1888"/>
                <a:gd name="T23" fmla="*/ 40 h 1063"/>
                <a:gd name="T24" fmla="*/ 1279 w 1888"/>
                <a:gd name="T25" fmla="*/ 8 h 1063"/>
                <a:gd name="T26" fmla="*/ 1248 w 1888"/>
                <a:gd name="T27" fmla="*/ 8 h 1063"/>
                <a:gd name="T28" fmla="*/ 1134 w 1888"/>
                <a:gd name="T29" fmla="*/ 123 h 1063"/>
                <a:gd name="T30" fmla="*/ 1127 w 1888"/>
                <a:gd name="T31" fmla="*/ 138 h 1063"/>
                <a:gd name="T32" fmla="*/ 1134 w 1888"/>
                <a:gd name="T33" fmla="*/ 154 h 1063"/>
                <a:gd name="T34" fmla="*/ 1248 w 1888"/>
                <a:gd name="T35" fmla="*/ 268 h 1063"/>
                <a:gd name="T36" fmla="*/ 1263 w 1888"/>
                <a:gd name="T37" fmla="*/ 274 h 1063"/>
                <a:gd name="T38" fmla="*/ 1279 w 1888"/>
                <a:gd name="T39" fmla="*/ 268 h 1063"/>
                <a:gd name="T40" fmla="*/ 1279 w 1888"/>
                <a:gd name="T41" fmla="*/ 237 h 1063"/>
                <a:gd name="T42" fmla="*/ 1202 w 1888"/>
                <a:gd name="T43" fmla="*/ 160 h 1063"/>
                <a:gd name="T44" fmla="*/ 1496 w 1888"/>
                <a:gd name="T45" fmla="*/ 160 h 1063"/>
                <a:gd name="T46" fmla="*/ 1844 w 1888"/>
                <a:gd name="T47" fmla="*/ 508 h 1063"/>
                <a:gd name="T48" fmla="*/ 1496 w 1888"/>
                <a:gd name="T49" fmla="*/ 856 h 1063"/>
                <a:gd name="T50" fmla="*/ 557 w 1888"/>
                <a:gd name="T51" fmla="*/ 856 h 1063"/>
                <a:gd name="T52" fmla="*/ 535 w 1888"/>
                <a:gd name="T53" fmla="*/ 878 h 1063"/>
                <a:gd name="T54" fmla="*/ 557 w 1888"/>
                <a:gd name="T55" fmla="*/ 900 h 1063"/>
                <a:gd name="T56" fmla="*/ 1496 w 1888"/>
                <a:gd name="T57" fmla="*/ 900 h 1063"/>
                <a:gd name="T58" fmla="*/ 1888 w 1888"/>
                <a:gd name="T59" fmla="*/ 508 h 1063"/>
                <a:gd name="T60" fmla="*/ 1496 w 1888"/>
                <a:gd name="T61" fmla="*/ 11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8" h="1063">
                  <a:moveTo>
                    <a:pt x="370" y="715"/>
                  </a:moveTo>
                  <a:cubicBezTo>
                    <a:pt x="370" y="1041"/>
                    <a:pt x="370" y="1041"/>
                    <a:pt x="370" y="1041"/>
                  </a:cubicBezTo>
                  <a:cubicBezTo>
                    <a:pt x="370" y="1053"/>
                    <a:pt x="360" y="1063"/>
                    <a:pt x="348" y="1063"/>
                  </a:cubicBezTo>
                  <a:cubicBezTo>
                    <a:pt x="22" y="1063"/>
                    <a:pt x="22" y="1063"/>
                    <a:pt x="22" y="1063"/>
                  </a:cubicBezTo>
                  <a:cubicBezTo>
                    <a:pt x="10" y="1063"/>
                    <a:pt x="0" y="1053"/>
                    <a:pt x="0" y="1041"/>
                  </a:cubicBezTo>
                  <a:cubicBezTo>
                    <a:pt x="0" y="715"/>
                    <a:pt x="0" y="715"/>
                    <a:pt x="0" y="715"/>
                  </a:cubicBezTo>
                  <a:cubicBezTo>
                    <a:pt x="0" y="703"/>
                    <a:pt x="10" y="693"/>
                    <a:pt x="22" y="693"/>
                  </a:cubicBezTo>
                  <a:cubicBezTo>
                    <a:pt x="348" y="693"/>
                    <a:pt x="348" y="693"/>
                    <a:pt x="348" y="693"/>
                  </a:cubicBezTo>
                  <a:cubicBezTo>
                    <a:pt x="360" y="693"/>
                    <a:pt x="370" y="703"/>
                    <a:pt x="370" y="715"/>
                  </a:cubicBezTo>
                  <a:close/>
                  <a:moveTo>
                    <a:pt x="1496" y="116"/>
                  </a:moveTo>
                  <a:cubicBezTo>
                    <a:pt x="1202" y="116"/>
                    <a:pt x="1202" y="116"/>
                    <a:pt x="1202" y="116"/>
                  </a:cubicBezTo>
                  <a:cubicBezTo>
                    <a:pt x="1279" y="40"/>
                    <a:pt x="1279" y="40"/>
                    <a:pt x="1279" y="40"/>
                  </a:cubicBezTo>
                  <a:cubicBezTo>
                    <a:pt x="1287" y="31"/>
                    <a:pt x="1287" y="17"/>
                    <a:pt x="1279" y="8"/>
                  </a:cubicBezTo>
                  <a:cubicBezTo>
                    <a:pt x="1270" y="0"/>
                    <a:pt x="1256" y="0"/>
                    <a:pt x="1248" y="8"/>
                  </a:cubicBezTo>
                  <a:cubicBezTo>
                    <a:pt x="1134" y="123"/>
                    <a:pt x="1134" y="123"/>
                    <a:pt x="1134" y="123"/>
                  </a:cubicBezTo>
                  <a:cubicBezTo>
                    <a:pt x="1129" y="127"/>
                    <a:pt x="1127" y="132"/>
                    <a:pt x="1127" y="138"/>
                  </a:cubicBezTo>
                  <a:cubicBezTo>
                    <a:pt x="1127" y="144"/>
                    <a:pt x="1129" y="150"/>
                    <a:pt x="1134" y="154"/>
                  </a:cubicBezTo>
                  <a:cubicBezTo>
                    <a:pt x="1248" y="268"/>
                    <a:pt x="1248" y="268"/>
                    <a:pt x="1248" y="268"/>
                  </a:cubicBezTo>
                  <a:cubicBezTo>
                    <a:pt x="1252" y="272"/>
                    <a:pt x="1258" y="274"/>
                    <a:pt x="1263" y="274"/>
                  </a:cubicBezTo>
                  <a:cubicBezTo>
                    <a:pt x="1269" y="274"/>
                    <a:pt x="1275" y="272"/>
                    <a:pt x="1279" y="268"/>
                  </a:cubicBezTo>
                  <a:cubicBezTo>
                    <a:pt x="1287" y="259"/>
                    <a:pt x="1287" y="245"/>
                    <a:pt x="1279" y="237"/>
                  </a:cubicBezTo>
                  <a:cubicBezTo>
                    <a:pt x="1202" y="160"/>
                    <a:pt x="1202" y="160"/>
                    <a:pt x="1202" y="160"/>
                  </a:cubicBezTo>
                  <a:cubicBezTo>
                    <a:pt x="1496" y="160"/>
                    <a:pt x="1496" y="160"/>
                    <a:pt x="1496" y="160"/>
                  </a:cubicBezTo>
                  <a:cubicBezTo>
                    <a:pt x="1688" y="160"/>
                    <a:pt x="1844" y="316"/>
                    <a:pt x="1844" y="508"/>
                  </a:cubicBezTo>
                  <a:cubicBezTo>
                    <a:pt x="1844" y="700"/>
                    <a:pt x="1688" y="856"/>
                    <a:pt x="1496" y="856"/>
                  </a:cubicBezTo>
                  <a:cubicBezTo>
                    <a:pt x="557" y="856"/>
                    <a:pt x="557" y="856"/>
                    <a:pt x="557" y="856"/>
                  </a:cubicBezTo>
                  <a:cubicBezTo>
                    <a:pt x="545" y="856"/>
                    <a:pt x="535" y="866"/>
                    <a:pt x="535" y="878"/>
                  </a:cubicBezTo>
                  <a:cubicBezTo>
                    <a:pt x="535" y="890"/>
                    <a:pt x="545" y="900"/>
                    <a:pt x="557" y="900"/>
                  </a:cubicBezTo>
                  <a:cubicBezTo>
                    <a:pt x="1496" y="900"/>
                    <a:pt x="1496" y="900"/>
                    <a:pt x="1496" y="900"/>
                  </a:cubicBezTo>
                  <a:cubicBezTo>
                    <a:pt x="1712" y="900"/>
                    <a:pt x="1888" y="724"/>
                    <a:pt x="1888" y="508"/>
                  </a:cubicBezTo>
                  <a:cubicBezTo>
                    <a:pt x="1888" y="292"/>
                    <a:pt x="1712" y="116"/>
                    <a:pt x="1496" y="1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a:extLst>
              <a:ext uri="{FF2B5EF4-FFF2-40B4-BE49-F238E27FC236}">
                <a16:creationId xmlns:a16="http://schemas.microsoft.com/office/drawing/2014/main" id="{50A3376A-384C-4ACB-B93E-241333B909BD}"/>
              </a:ext>
            </a:extLst>
          </p:cNvPr>
          <p:cNvGrpSpPr>
            <a:grpSpLocks noChangeAspect="1"/>
          </p:cNvGrpSpPr>
          <p:nvPr/>
        </p:nvGrpSpPr>
        <p:grpSpPr>
          <a:xfrm>
            <a:off x="7112449" y="3955302"/>
            <a:ext cx="609475" cy="608887"/>
            <a:chOff x="6464300" y="2606675"/>
            <a:chExt cx="1646238" cy="1644650"/>
          </a:xfrm>
        </p:grpSpPr>
        <p:sp>
          <p:nvSpPr>
            <p:cNvPr id="49" name="AutoShape 3">
              <a:extLst>
                <a:ext uri="{FF2B5EF4-FFF2-40B4-BE49-F238E27FC236}">
                  <a16:creationId xmlns:a16="http://schemas.microsoft.com/office/drawing/2014/main" id="{9756F706-7CAE-4D96-8760-24D6D5764D56}"/>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0" name="Group 49">
              <a:extLst>
                <a:ext uri="{FF2B5EF4-FFF2-40B4-BE49-F238E27FC236}">
                  <a16:creationId xmlns:a16="http://schemas.microsoft.com/office/drawing/2014/main" id="{0E3EDEA5-4908-4191-B9A1-20A7D42A9F0E}"/>
                </a:ext>
              </a:extLst>
            </p:cNvPr>
            <p:cNvGrpSpPr/>
            <p:nvPr/>
          </p:nvGrpSpPr>
          <p:grpSpPr>
            <a:xfrm>
              <a:off x="6729413" y="2881313"/>
              <a:ext cx="1123838" cy="1125538"/>
              <a:chOff x="6729413" y="2881313"/>
              <a:chExt cx="1123838" cy="1125538"/>
            </a:xfrm>
          </p:grpSpPr>
          <p:sp>
            <p:nvSpPr>
              <p:cNvPr id="51" name="Freeform 16">
                <a:extLst>
                  <a:ext uri="{FF2B5EF4-FFF2-40B4-BE49-F238E27FC236}">
                    <a16:creationId xmlns:a16="http://schemas.microsoft.com/office/drawing/2014/main" id="{E6F75CDD-5878-4AB8-8C78-F06215D2057B}"/>
                  </a:ext>
                </a:extLst>
              </p:cNvPr>
              <p:cNvSpPr>
                <a:spLocks/>
              </p:cNvSpPr>
              <p:nvPr/>
            </p:nvSpPr>
            <p:spPr bwMode="auto">
              <a:xfrm>
                <a:off x="7073900" y="2881313"/>
                <a:ext cx="709613" cy="574675"/>
              </a:xfrm>
              <a:custGeom>
                <a:avLst/>
                <a:gdLst>
                  <a:gd name="T0" fmla="*/ 992 w 993"/>
                  <a:gd name="T1" fmla="*/ 8 h 805"/>
                  <a:gd name="T2" fmla="*/ 983 w 993"/>
                  <a:gd name="T3" fmla="*/ 0 h 805"/>
                  <a:gd name="T4" fmla="*/ 486 w 993"/>
                  <a:gd name="T5" fmla="*/ 429 h 805"/>
                  <a:gd name="T6" fmla="*/ 469 w 993"/>
                  <a:gd name="T7" fmla="*/ 433 h 805"/>
                  <a:gd name="T8" fmla="*/ 9 w 993"/>
                  <a:gd name="T9" fmla="*/ 255 h 805"/>
                  <a:gd name="T10" fmla="*/ 0 w 993"/>
                  <a:gd name="T11" fmla="*/ 264 h 805"/>
                  <a:gd name="T12" fmla="*/ 385 w 993"/>
                  <a:gd name="T13" fmla="*/ 649 h 805"/>
                  <a:gd name="T14" fmla="*/ 393 w 993"/>
                  <a:gd name="T15" fmla="*/ 641 h 805"/>
                  <a:gd name="T16" fmla="*/ 284 w 993"/>
                  <a:gd name="T17" fmla="*/ 426 h 805"/>
                  <a:gd name="T18" fmla="*/ 294 w 993"/>
                  <a:gd name="T19" fmla="*/ 412 h 805"/>
                  <a:gd name="T20" fmla="*/ 461 w 993"/>
                  <a:gd name="T21" fmla="*/ 766 h 805"/>
                  <a:gd name="T22" fmla="*/ 461 w 993"/>
                  <a:gd name="T23" fmla="*/ 794 h 805"/>
                  <a:gd name="T24" fmla="*/ 521 w 993"/>
                  <a:gd name="T25" fmla="*/ 797 h 805"/>
                  <a:gd name="T26" fmla="*/ 562 w 993"/>
                  <a:gd name="T27" fmla="*/ 805 h 805"/>
                  <a:gd name="T28" fmla="*/ 554 w 993"/>
                  <a:gd name="T29" fmla="*/ 681 h 805"/>
                  <a:gd name="T30" fmla="*/ 555 w 993"/>
                  <a:gd name="T31" fmla="*/ 524 h 805"/>
                  <a:gd name="T32" fmla="*/ 578 w 993"/>
                  <a:gd name="T33" fmla="*/ 391 h 805"/>
                  <a:gd name="T34" fmla="*/ 679 w 993"/>
                  <a:gd name="T35" fmla="*/ 227 h 805"/>
                  <a:gd name="T36" fmla="*/ 745 w 993"/>
                  <a:gd name="T37" fmla="*/ 180 h 805"/>
                  <a:gd name="T38" fmla="*/ 755 w 993"/>
                  <a:gd name="T39" fmla="*/ 194 h 805"/>
                  <a:gd name="T40" fmla="*/ 623 w 993"/>
                  <a:gd name="T41" fmla="*/ 477 h 805"/>
                  <a:gd name="T42" fmla="*/ 632 w 993"/>
                  <a:gd name="T43" fmla="*/ 487 h 805"/>
                  <a:gd name="T44" fmla="*/ 992 w 993"/>
                  <a:gd name="T45" fmla="*/ 8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3" h="805">
                    <a:moveTo>
                      <a:pt x="992" y="8"/>
                    </a:moveTo>
                    <a:cubicBezTo>
                      <a:pt x="992" y="3"/>
                      <a:pt x="988" y="0"/>
                      <a:pt x="983" y="0"/>
                    </a:cubicBezTo>
                    <a:cubicBezTo>
                      <a:pt x="559" y="3"/>
                      <a:pt x="495" y="259"/>
                      <a:pt x="486" y="429"/>
                    </a:cubicBezTo>
                    <a:cubicBezTo>
                      <a:pt x="486" y="438"/>
                      <a:pt x="474" y="441"/>
                      <a:pt x="469" y="433"/>
                    </a:cubicBezTo>
                    <a:cubicBezTo>
                      <a:pt x="417" y="327"/>
                      <a:pt x="293" y="242"/>
                      <a:pt x="9" y="255"/>
                    </a:cubicBezTo>
                    <a:cubicBezTo>
                      <a:pt x="4" y="255"/>
                      <a:pt x="0" y="259"/>
                      <a:pt x="0" y="264"/>
                    </a:cubicBezTo>
                    <a:cubicBezTo>
                      <a:pt x="3" y="321"/>
                      <a:pt x="35" y="645"/>
                      <a:pt x="385" y="649"/>
                    </a:cubicBezTo>
                    <a:cubicBezTo>
                      <a:pt x="389" y="649"/>
                      <a:pt x="393" y="645"/>
                      <a:pt x="393" y="641"/>
                    </a:cubicBezTo>
                    <a:cubicBezTo>
                      <a:pt x="395" y="614"/>
                      <a:pt x="392" y="523"/>
                      <a:pt x="284" y="426"/>
                    </a:cubicBezTo>
                    <a:cubicBezTo>
                      <a:pt x="276" y="420"/>
                      <a:pt x="284" y="408"/>
                      <a:pt x="294" y="412"/>
                    </a:cubicBezTo>
                    <a:cubicBezTo>
                      <a:pt x="427" y="475"/>
                      <a:pt x="467" y="630"/>
                      <a:pt x="461" y="766"/>
                    </a:cubicBezTo>
                    <a:cubicBezTo>
                      <a:pt x="460" y="772"/>
                      <a:pt x="460" y="782"/>
                      <a:pt x="461" y="794"/>
                    </a:cubicBezTo>
                    <a:cubicBezTo>
                      <a:pt x="521" y="797"/>
                      <a:pt x="521" y="797"/>
                      <a:pt x="521" y="797"/>
                    </a:cubicBezTo>
                    <a:cubicBezTo>
                      <a:pt x="535" y="798"/>
                      <a:pt x="549" y="801"/>
                      <a:pt x="562" y="805"/>
                    </a:cubicBezTo>
                    <a:cubicBezTo>
                      <a:pt x="565" y="763"/>
                      <a:pt x="557" y="710"/>
                      <a:pt x="554" y="681"/>
                    </a:cubicBezTo>
                    <a:cubicBezTo>
                      <a:pt x="551" y="628"/>
                      <a:pt x="552" y="576"/>
                      <a:pt x="555" y="524"/>
                    </a:cubicBezTo>
                    <a:cubicBezTo>
                      <a:pt x="557" y="479"/>
                      <a:pt x="564" y="434"/>
                      <a:pt x="578" y="391"/>
                    </a:cubicBezTo>
                    <a:cubicBezTo>
                      <a:pt x="597" y="329"/>
                      <a:pt x="632" y="272"/>
                      <a:pt x="679" y="227"/>
                    </a:cubicBezTo>
                    <a:cubicBezTo>
                      <a:pt x="699" y="209"/>
                      <a:pt x="721" y="193"/>
                      <a:pt x="745" y="180"/>
                    </a:cubicBezTo>
                    <a:cubicBezTo>
                      <a:pt x="753" y="175"/>
                      <a:pt x="761" y="186"/>
                      <a:pt x="755" y="194"/>
                    </a:cubicBezTo>
                    <a:cubicBezTo>
                      <a:pt x="643" y="322"/>
                      <a:pt x="626" y="444"/>
                      <a:pt x="623" y="477"/>
                    </a:cubicBezTo>
                    <a:cubicBezTo>
                      <a:pt x="623" y="482"/>
                      <a:pt x="627" y="487"/>
                      <a:pt x="632" y="487"/>
                    </a:cubicBezTo>
                    <a:cubicBezTo>
                      <a:pt x="984" y="480"/>
                      <a:pt x="993" y="73"/>
                      <a:pt x="992" y="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7">
                <a:extLst>
                  <a:ext uri="{FF2B5EF4-FFF2-40B4-BE49-F238E27FC236}">
                    <a16:creationId xmlns:a16="http://schemas.microsoft.com/office/drawing/2014/main" id="{EDA8C49C-A9C1-4747-BC21-9734DA1FBB3C}"/>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1788931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3037819C-71F7-480C-8437-D1EC266E650E}"/>
              </a:ext>
            </a:extLst>
          </p:cNvPr>
          <p:cNvSpPr txBox="1">
            <a:spLocks/>
          </p:cNvSpPr>
          <p:nvPr/>
        </p:nvSpPr>
        <p:spPr>
          <a:xfrm>
            <a:off x="2267338" y="1188720"/>
            <a:ext cx="9387204" cy="817147"/>
          </a:xfrm>
          <a:prstGeom prst="rect">
            <a:avLst/>
          </a:prstGeom>
        </p:spPr>
        <p:txBody>
          <a:bodyPr wrap="square">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buNone/>
              <a:defRPr/>
            </a:pPr>
            <a:r>
              <a:rPr lang="en-US" dirty="0">
                <a:solidFill>
                  <a:srgbClr val="000000"/>
                </a:solidFill>
                <a:latin typeface="Arial" panose="020B0604020202020204" pitchFamily="34" charset="0"/>
                <a:cs typeface="Arial" panose="020B0604020202020204" pitchFamily="34" charset="0"/>
              </a:rPr>
              <a:t>The MBTA has been and will continue to implement measures to slow the spread of COVID-19 across the </a:t>
            </a:r>
            <a:r>
              <a:rPr lang="en-US" dirty="0">
                <a:latin typeface="Arial" panose="020B0604020202020204" pitchFamily="34" charset="0"/>
                <a:cs typeface="Arial" panose="020B0604020202020204" pitchFamily="34" charset="0"/>
              </a:rPr>
              <a:t>system to keep employees and riders safer. </a:t>
            </a:r>
          </a:p>
          <a:p>
            <a:pPr lvl="0">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mn-lt"/>
            </a:endParaRPr>
          </a:p>
        </p:txBody>
      </p:sp>
      <p:sp>
        <p:nvSpPr>
          <p:cNvPr id="4" name="Rectangle 3">
            <a:extLst>
              <a:ext uri="{FF2B5EF4-FFF2-40B4-BE49-F238E27FC236}">
                <a16:creationId xmlns:a16="http://schemas.microsoft.com/office/drawing/2014/main" id="{756AF142-A9F0-4864-9D0D-BAC98E52EF3A}"/>
              </a:ext>
            </a:extLst>
          </p:cNvPr>
          <p:cNvSpPr/>
          <p:nvPr/>
        </p:nvSpPr>
        <p:spPr>
          <a:xfrm>
            <a:off x="3026159" y="4535955"/>
            <a:ext cx="8438351" cy="1631216"/>
          </a:xfrm>
          <a:prstGeom prst="rect">
            <a:avLst/>
          </a:prstGeom>
        </p:spPr>
        <p:txBody>
          <a:bodyPr wrap="square">
            <a:spAutoFit/>
          </a:bodyPr>
          <a:lstStyle/>
          <a:p>
            <a:pPr lvl="0">
              <a:spcBef>
                <a:spcPts val="1200"/>
              </a:spcBef>
              <a:spcAft>
                <a:spcPts val="1200"/>
              </a:spcAft>
              <a:buSzPct val="100000"/>
              <a:buFont typeface="Trebuchet MS" panose="020B0603020202020204" pitchFamily="34" charset="0"/>
              <a:buChar char="​"/>
              <a:defRPr/>
            </a:pPr>
            <a:r>
              <a:rPr lang="en-US" sz="1200" dirty="0"/>
              <a:t>Support the transit needs of essential workers and those returning to the workplace in Phase 1 while continuing with limited service to maximize employee and rider safety. </a:t>
            </a:r>
          </a:p>
          <a:p>
            <a:pPr lvl="0">
              <a:spcBef>
                <a:spcPts val="1200"/>
              </a:spcBef>
              <a:spcAft>
                <a:spcPts val="1200"/>
              </a:spcAft>
              <a:buSzPct val="100000"/>
              <a:buFont typeface="Trebuchet MS" panose="020B0603020202020204" pitchFamily="34" charset="0"/>
              <a:buChar char="​"/>
              <a:defRPr/>
            </a:pPr>
            <a:r>
              <a:rPr lang="en-US" sz="1200" dirty="0"/>
              <a:t>Ramp up to a modified version of full service by Phase 3, although social </a:t>
            </a:r>
            <a:r>
              <a:rPr lang="en-US" sz="1200" dirty="0">
                <a:solidFill>
                  <a:srgbClr val="000000"/>
                </a:solidFill>
              </a:rPr>
              <a:t>distancing efforts will limit effective capacity on vehicles even after full service schedules are restored. </a:t>
            </a:r>
          </a:p>
          <a:p>
            <a:pPr lvl="0">
              <a:spcBef>
                <a:spcPts val="1200"/>
              </a:spcBef>
              <a:spcAft>
                <a:spcPts val="1200"/>
              </a:spcAft>
              <a:buSzPct val="100000"/>
              <a:buFont typeface="Trebuchet MS" panose="020B0603020202020204" pitchFamily="34" charset="0"/>
              <a:buChar char="​"/>
              <a:defRPr/>
            </a:pPr>
            <a:r>
              <a:rPr lang="en-US" sz="1200" dirty="0"/>
              <a:t>Actively</a:t>
            </a:r>
            <a:r>
              <a:rPr lang="en-US" sz="1200" dirty="0">
                <a:solidFill>
                  <a:srgbClr val="000000"/>
                </a:solidFill>
              </a:rPr>
              <a:t> communicate public health guidance and schedule adjustments in-station, online, and over social media. </a:t>
            </a:r>
          </a:p>
        </p:txBody>
      </p:sp>
      <p:sp>
        <p:nvSpPr>
          <p:cNvPr id="48" name="Content Placeholder 2">
            <a:extLst>
              <a:ext uri="{FF2B5EF4-FFF2-40B4-BE49-F238E27FC236}">
                <a16:creationId xmlns:a16="http://schemas.microsoft.com/office/drawing/2014/main" id="{5617F3FC-2005-4A1C-988C-7271254100F6}"/>
              </a:ext>
            </a:extLst>
          </p:cNvPr>
          <p:cNvSpPr txBox="1">
            <a:spLocks/>
          </p:cNvSpPr>
          <p:nvPr/>
        </p:nvSpPr>
        <p:spPr>
          <a:xfrm>
            <a:off x="2254757" y="1734286"/>
            <a:ext cx="9097347" cy="482889"/>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lvl="0">
              <a:spcBef>
                <a:spcPts val="0"/>
              </a:spcBef>
              <a:spcAft>
                <a:spcPts val="0"/>
              </a:spcAft>
              <a:defRPr/>
            </a:pPr>
            <a:r>
              <a:rPr lang="en-US" b="1" dirty="0">
                <a:solidFill>
                  <a:srgbClr val="000000"/>
                </a:solidFill>
              </a:rPr>
              <a:t>While public transportation unavoidably creates some risk of transmission, </a:t>
            </a:r>
            <a:r>
              <a:rPr lang="en-US" b="1" dirty="0" smtClean="0">
                <a:solidFill>
                  <a:srgbClr val="000000"/>
                </a:solidFill>
              </a:rPr>
              <a:t>the </a:t>
            </a:r>
            <a:r>
              <a:rPr lang="en-US" b="1" dirty="0">
                <a:solidFill>
                  <a:srgbClr val="000000"/>
                </a:solidFill>
              </a:rPr>
              <a:t>MBTA, riders and employers can significantly reduce that </a:t>
            </a:r>
            <a:r>
              <a:rPr lang="en-US" b="1" dirty="0" smtClean="0">
                <a:solidFill>
                  <a:srgbClr val="000000"/>
                </a:solidFill>
              </a:rPr>
              <a:t>risk by working together: </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4" name="bcgIcons_Shield">
            <a:extLst>
              <a:ext uri="{FF2B5EF4-FFF2-40B4-BE49-F238E27FC236}">
                <a16:creationId xmlns:a16="http://schemas.microsoft.com/office/drawing/2014/main" id="{A9E2DAA1-0B34-4079-89C9-CA165B4D2C03}"/>
              </a:ext>
            </a:extLst>
          </p:cNvPr>
          <p:cNvGrpSpPr>
            <a:grpSpLocks noChangeAspect="1"/>
          </p:cNvGrpSpPr>
          <p:nvPr/>
        </p:nvGrpSpPr>
        <p:grpSpPr bwMode="auto">
          <a:xfrm>
            <a:off x="2275703" y="5170248"/>
            <a:ext cx="559302" cy="559820"/>
            <a:chOff x="1682" y="0"/>
            <a:chExt cx="4316" cy="4320"/>
          </a:xfrm>
        </p:grpSpPr>
        <p:sp>
          <p:nvSpPr>
            <p:cNvPr id="25" name="AutoShape 34">
              <a:extLst>
                <a:ext uri="{FF2B5EF4-FFF2-40B4-BE49-F238E27FC236}">
                  <a16:creationId xmlns:a16="http://schemas.microsoft.com/office/drawing/2014/main" id="{4BDF9D9A-A15C-4230-B2FF-3D1A060428C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36">
              <a:extLst>
                <a:ext uri="{FF2B5EF4-FFF2-40B4-BE49-F238E27FC236}">
                  <a16:creationId xmlns:a16="http://schemas.microsoft.com/office/drawing/2014/main" id="{38A5FF00-F697-4976-B4E1-9C6CD5BFEB49}"/>
                </a:ext>
              </a:extLst>
            </p:cNvPr>
            <p:cNvSpPr>
              <a:spLocks noEditPoints="1"/>
            </p:cNvSpPr>
            <p:nvPr/>
          </p:nvSpPr>
          <p:spPr bwMode="auto">
            <a:xfrm>
              <a:off x="2400" y="484"/>
              <a:ext cx="2884" cy="3352"/>
            </a:xfrm>
            <a:custGeom>
              <a:avLst/>
              <a:gdLst>
                <a:gd name="T0" fmla="*/ 770 w 1540"/>
                <a:gd name="T1" fmla="*/ 1788 h 1788"/>
                <a:gd name="T2" fmla="*/ 761 w 1540"/>
                <a:gd name="T3" fmla="*/ 1786 h 1788"/>
                <a:gd name="T4" fmla="*/ 316 w 1540"/>
                <a:gd name="T5" fmla="*/ 1416 h 1788"/>
                <a:gd name="T6" fmla="*/ 91 w 1540"/>
                <a:gd name="T7" fmla="*/ 922 h 1788"/>
                <a:gd name="T8" fmla="*/ 1 w 1540"/>
                <a:gd name="T9" fmla="*/ 304 h 1788"/>
                <a:gd name="T10" fmla="*/ 23 w 1540"/>
                <a:gd name="T11" fmla="*/ 282 h 1788"/>
                <a:gd name="T12" fmla="*/ 220 w 1540"/>
                <a:gd name="T13" fmla="*/ 181 h 1788"/>
                <a:gd name="T14" fmla="*/ 252 w 1540"/>
                <a:gd name="T15" fmla="*/ 82 h 1788"/>
                <a:gd name="T16" fmla="*/ 268 w 1540"/>
                <a:gd name="T17" fmla="*/ 62 h 1788"/>
                <a:gd name="T18" fmla="*/ 770 w 1540"/>
                <a:gd name="T19" fmla="*/ 0 h 1788"/>
                <a:gd name="T20" fmla="*/ 1272 w 1540"/>
                <a:gd name="T21" fmla="*/ 62 h 1788"/>
                <a:gd name="T22" fmla="*/ 1288 w 1540"/>
                <a:gd name="T23" fmla="*/ 82 h 1788"/>
                <a:gd name="T24" fmla="*/ 1517 w 1540"/>
                <a:gd name="T25" fmla="*/ 282 h 1788"/>
                <a:gd name="T26" fmla="*/ 1539 w 1540"/>
                <a:gd name="T27" fmla="*/ 304 h 1788"/>
                <a:gd name="T28" fmla="*/ 1449 w 1540"/>
                <a:gd name="T29" fmla="*/ 922 h 1788"/>
                <a:gd name="T30" fmla="*/ 1224 w 1540"/>
                <a:gd name="T31" fmla="*/ 1416 h 1788"/>
                <a:gd name="T32" fmla="*/ 779 w 1540"/>
                <a:gd name="T33" fmla="*/ 1786 h 1788"/>
                <a:gd name="T34" fmla="*/ 770 w 1540"/>
                <a:gd name="T35" fmla="*/ 1788 h 1788"/>
                <a:gd name="T36" fmla="*/ 46 w 1540"/>
                <a:gd name="T37" fmla="*/ 325 h 1788"/>
                <a:gd name="T38" fmla="*/ 134 w 1540"/>
                <a:gd name="T39" fmla="*/ 911 h 1788"/>
                <a:gd name="T40" fmla="*/ 770 w 1540"/>
                <a:gd name="T41" fmla="*/ 1742 h 1788"/>
                <a:gd name="T42" fmla="*/ 1406 w 1540"/>
                <a:gd name="T43" fmla="*/ 911 h 1788"/>
                <a:gd name="T44" fmla="*/ 1494 w 1540"/>
                <a:gd name="T45" fmla="*/ 325 h 1788"/>
                <a:gd name="T46" fmla="*/ 1282 w 1540"/>
                <a:gd name="T47" fmla="*/ 203 h 1788"/>
                <a:gd name="T48" fmla="*/ 1246 w 1540"/>
                <a:gd name="T49" fmla="*/ 100 h 1788"/>
                <a:gd name="T50" fmla="*/ 770 w 1540"/>
                <a:gd name="T51" fmla="*/ 44 h 1788"/>
                <a:gd name="T52" fmla="*/ 770 w 1540"/>
                <a:gd name="T53" fmla="*/ 44 h 1788"/>
                <a:gd name="T54" fmla="*/ 294 w 1540"/>
                <a:gd name="T55" fmla="*/ 100 h 1788"/>
                <a:gd name="T56" fmla="*/ 258 w 1540"/>
                <a:gd name="T57" fmla="*/ 203 h 1788"/>
                <a:gd name="T58" fmla="*/ 46 w 1540"/>
                <a:gd name="T59" fmla="*/ 325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0" h="1788">
                  <a:moveTo>
                    <a:pt x="770" y="1788"/>
                  </a:moveTo>
                  <a:cubicBezTo>
                    <a:pt x="767" y="1788"/>
                    <a:pt x="764" y="1787"/>
                    <a:pt x="761" y="1786"/>
                  </a:cubicBezTo>
                  <a:cubicBezTo>
                    <a:pt x="585" y="1712"/>
                    <a:pt x="435" y="1588"/>
                    <a:pt x="316" y="1416"/>
                  </a:cubicBezTo>
                  <a:cubicBezTo>
                    <a:pt x="221" y="1280"/>
                    <a:pt x="146" y="1114"/>
                    <a:pt x="91" y="922"/>
                  </a:cubicBezTo>
                  <a:cubicBezTo>
                    <a:pt x="0" y="597"/>
                    <a:pt x="1" y="307"/>
                    <a:pt x="1" y="304"/>
                  </a:cubicBezTo>
                  <a:cubicBezTo>
                    <a:pt x="1" y="292"/>
                    <a:pt x="11" y="283"/>
                    <a:pt x="23" y="282"/>
                  </a:cubicBezTo>
                  <a:cubicBezTo>
                    <a:pt x="114" y="280"/>
                    <a:pt x="181" y="246"/>
                    <a:pt x="220" y="181"/>
                  </a:cubicBezTo>
                  <a:cubicBezTo>
                    <a:pt x="249" y="131"/>
                    <a:pt x="252" y="83"/>
                    <a:pt x="252" y="82"/>
                  </a:cubicBezTo>
                  <a:cubicBezTo>
                    <a:pt x="252" y="73"/>
                    <a:pt x="259" y="65"/>
                    <a:pt x="268" y="62"/>
                  </a:cubicBezTo>
                  <a:cubicBezTo>
                    <a:pt x="474" y="0"/>
                    <a:pt x="758" y="0"/>
                    <a:pt x="770" y="0"/>
                  </a:cubicBezTo>
                  <a:cubicBezTo>
                    <a:pt x="782" y="0"/>
                    <a:pt x="1066" y="0"/>
                    <a:pt x="1272" y="62"/>
                  </a:cubicBezTo>
                  <a:cubicBezTo>
                    <a:pt x="1281" y="65"/>
                    <a:pt x="1288" y="73"/>
                    <a:pt x="1288" y="82"/>
                  </a:cubicBezTo>
                  <a:cubicBezTo>
                    <a:pt x="1288" y="90"/>
                    <a:pt x="1301" y="278"/>
                    <a:pt x="1517" y="282"/>
                  </a:cubicBezTo>
                  <a:cubicBezTo>
                    <a:pt x="1529" y="283"/>
                    <a:pt x="1539" y="292"/>
                    <a:pt x="1539" y="304"/>
                  </a:cubicBezTo>
                  <a:cubicBezTo>
                    <a:pt x="1539" y="307"/>
                    <a:pt x="1540" y="597"/>
                    <a:pt x="1449" y="922"/>
                  </a:cubicBezTo>
                  <a:cubicBezTo>
                    <a:pt x="1394" y="1114"/>
                    <a:pt x="1319" y="1280"/>
                    <a:pt x="1224" y="1416"/>
                  </a:cubicBezTo>
                  <a:cubicBezTo>
                    <a:pt x="1105" y="1588"/>
                    <a:pt x="955" y="1712"/>
                    <a:pt x="779" y="1786"/>
                  </a:cubicBezTo>
                  <a:cubicBezTo>
                    <a:pt x="776" y="1787"/>
                    <a:pt x="773" y="1788"/>
                    <a:pt x="770" y="1788"/>
                  </a:cubicBezTo>
                  <a:close/>
                  <a:moveTo>
                    <a:pt x="46" y="325"/>
                  </a:moveTo>
                  <a:cubicBezTo>
                    <a:pt x="47" y="397"/>
                    <a:pt x="58" y="642"/>
                    <a:pt x="134" y="911"/>
                  </a:cubicBezTo>
                  <a:cubicBezTo>
                    <a:pt x="216" y="1201"/>
                    <a:pt x="393" y="1579"/>
                    <a:pt x="770" y="1742"/>
                  </a:cubicBezTo>
                  <a:cubicBezTo>
                    <a:pt x="1147" y="1579"/>
                    <a:pt x="1324" y="1201"/>
                    <a:pt x="1406" y="911"/>
                  </a:cubicBezTo>
                  <a:cubicBezTo>
                    <a:pt x="1482" y="642"/>
                    <a:pt x="1493" y="397"/>
                    <a:pt x="1494" y="325"/>
                  </a:cubicBezTo>
                  <a:cubicBezTo>
                    <a:pt x="1375" y="316"/>
                    <a:pt x="1313" y="255"/>
                    <a:pt x="1282" y="203"/>
                  </a:cubicBezTo>
                  <a:cubicBezTo>
                    <a:pt x="1258" y="162"/>
                    <a:pt x="1249" y="122"/>
                    <a:pt x="1246" y="100"/>
                  </a:cubicBezTo>
                  <a:cubicBezTo>
                    <a:pt x="1048" y="45"/>
                    <a:pt x="776" y="44"/>
                    <a:pt x="770" y="44"/>
                  </a:cubicBezTo>
                  <a:cubicBezTo>
                    <a:pt x="770" y="44"/>
                    <a:pt x="770" y="44"/>
                    <a:pt x="770" y="44"/>
                  </a:cubicBezTo>
                  <a:cubicBezTo>
                    <a:pt x="765" y="44"/>
                    <a:pt x="492" y="45"/>
                    <a:pt x="294" y="100"/>
                  </a:cubicBezTo>
                  <a:cubicBezTo>
                    <a:pt x="291" y="122"/>
                    <a:pt x="282" y="162"/>
                    <a:pt x="258" y="203"/>
                  </a:cubicBezTo>
                  <a:cubicBezTo>
                    <a:pt x="227" y="255"/>
                    <a:pt x="165" y="316"/>
                    <a:pt x="46" y="325"/>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37">
              <a:extLst>
                <a:ext uri="{FF2B5EF4-FFF2-40B4-BE49-F238E27FC236}">
                  <a16:creationId xmlns:a16="http://schemas.microsoft.com/office/drawing/2014/main" id="{5335D6A8-EA11-4FB4-97E2-1ED6A409DD6E}"/>
                </a:ext>
              </a:extLst>
            </p:cNvPr>
            <p:cNvSpPr>
              <a:spLocks noEditPoints="1"/>
            </p:cNvSpPr>
            <p:nvPr/>
          </p:nvSpPr>
          <p:spPr bwMode="auto">
            <a:xfrm>
              <a:off x="2570" y="649"/>
              <a:ext cx="2544" cy="3009"/>
            </a:xfrm>
            <a:custGeom>
              <a:avLst/>
              <a:gdLst>
                <a:gd name="T0" fmla="*/ 1350 w 1358"/>
                <a:gd name="T1" fmla="*/ 274 h 1605"/>
                <a:gd name="T2" fmla="*/ 1154 w 1358"/>
                <a:gd name="T3" fmla="*/ 138 h 1605"/>
                <a:gd name="T4" fmla="*/ 1118 w 1358"/>
                <a:gd name="T5" fmla="*/ 53 h 1605"/>
                <a:gd name="T6" fmla="*/ 1111 w 1358"/>
                <a:gd name="T7" fmla="*/ 46 h 1605"/>
                <a:gd name="T8" fmla="*/ 679 w 1358"/>
                <a:gd name="T9" fmla="*/ 0 h 1605"/>
                <a:gd name="T10" fmla="*/ 247 w 1358"/>
                <a:gd name="T11" fmla="*/ 46 h 1605"/>
                <a:gd name="T12" fmla="*/ 240 w 1358"/>
                <a:gd name="T13" fmla="*/ 53 h 1605"/>
                <a:gd name="T14" fmla="*/ 204 w 1358"/>
                <a:gd name="T15" fmla="*/ 138 h 1605"/>
                <a:gd name="T16" fmla="*/ 8 w 1358"/>
                <a:gd name="T17" fmla="*/ 274 h 1605"/>
                <a:gd name="T18" fmla="*/ 0 w 1358"/>
                <a:gd name="T19" fmla="*/ 285 h 1605"/>
                <a:gd name="T20" fmla="*/ 86 w 1358"/>
                <a:gd name="T21" fmla="*/ 813 h 1605"/>
                <a:gd name="T22" fmla="*/ 298 w 1358"/>
                <a:gd name="T23" fmla="*/ 1279 h 1605"/>
                <a:gd name="T24" fmla="*/ 675 w 1358"/>
                <a:gd name="T25" fmla="*/ 1604 h 1605"/>
                <a:gd name="T26" fmla="*/ 683 w 1358"/>
                <a:gd name="T27" fmla="*/ 1604 h 1605"/>
                <a:gd name="T28" fmla="*/ 1060 w 1358"/>
                <a:gd name="T29" fmla="*/ 1279 h 1605"/>
                <a:gd name="T30" fmla="*/ 1272 w 1358"/>
                <a:gd name="T31" fmla="*/ 813 h 1605"/>
                <a:gd name="T32" fmla="*/ 1358 w 1358"/>
                <a:gd name="T33" fmla="*/ 285 h 1605"/>
                <a:gd name="T34" fmla="*/ 1350 w 1358"/>
                <a:gd name="T35" fmla="*/ 274 h 1605"/>
                <a:gd name="T36" fmla="*/ 943 w 1358"/>
                <a:gd name="T37" fmla="*/ 641 h 1605"/>
                <a:gd name="T38" fmla="*/ 823 w 1358"/>
                <a:gd name="T39" fmla="*/ 757 h 1605"/>
                <a:gd name="T40" fmla="*/ 820 w 1358"/>
                <a:gd name="T41" fmla="*/ 767 h 1605"/>
                <a:gd name="T42" fmla="*/ 847 w 1358"/>
                <a:gd name="T43" fmla="*/ 932 h 1605"/>
                <a:gd name="T44" fmla="*/ 829 w 1358"/>
                <a:gd name="T45" fmla="*/ 943 h 1605"/>
                <a:gd name="T46" fmla="*/ 684 w 1358"/>
                <a:gd name="T47" fmla="*/ 865 h 1605"/>
                <a:gd name="T48" fmla="*/ 673 w 1358"/>
                <a:gd name="T49" fmla="*/ 864 h 1605"/>
                <a:gd name="T50" fmla="*/ 525 w 1358"/>
                <a:gd name="T51" fmla="*/ 940 h 1605"/>
                <a:gd name="T52" fmla="*/ 508 w 1358"/>
                <a:gd name="T53" fmla="*/ 928 h 1605"/>
                <a:gd name="T54" fmla="*/ 538 w 1358"/>
                <a:gd name="T55" fmla="*/ 764 h 1605"/>
                <a:gd name="T56" fmla="*/ 534 w 1358"/>
                <a:gd name="T57" fmla="*/ 754 h 1605"/>
                <a:gd name="T58" fmla="*/ 417 w 1358"/>
                <a:gd name="T59" fmla="*/ 636 h 1605"/>
                <a:gd name="T60" fmla="*/ 424 w 1358"/>
                <a:gd name="T61" fmla="*/ 616 h 1605"/>
                <a:gd name="T62" fmla="*/ 588 w 1358"/>
                <a:gd name="T63" fmla="*/ 594 h 1605"/>
                <a:gd name="T64" fmla="*/ 597 w 1358"/>
                <a:gd name="T65" fmla="*/ 587 h 1605"/>
                <a:gd name="T66" fmla="*/ 672 w 1358"/>
                <a:gd name="T67" fmla="*/ 439 h 1605"/>
                <a:gd name="T68" fmla="*/ 693 w 1358"/>
                <a:gd name="T69" fmla="*/ 439 h 1605"/>
                <a:gd name="T70" fmla="*/ 765 w 1358"/>
                <a:gd name="T71" fmla="*/ 589 h 1605"/>
                <a:gd name="T72" fmla="*/ 773 w 1358"/>
                <a:gd name="T73" fmla="*/ 596 h 1605"/>
                <a:gd name="T74" fmla="*/ 937 w 1358"/>
                <a:gd name="T75" fmla="*/ 621 h 1605"/>
                <a:gd name="T76" fmla="*/ 943 w 1358"/>
                <a:gd name="T77" fmla="*/ 641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 h="1605">
                  <a:moveTo>
                    <a:pt x="1350" y="274"/>
                  </a:moveTo>
                  <a:cubicBezTo>
                    <a:pt x="1244" y="252"/>
                    <a:pt x="1185" y="191"/>
                    <a:pt x="1154" y="138"/>
                  </a:cubicBezTo>
                  <a:cubicBezTo>
                    <a:pt x="1136" y="107"/>
                    <a:pt x="1125" y="78"/>
                    <a:pt x="1118" y="53"/>
                  </a:cubicBezTo>
                  <a:cubicBezTo>
                    <a:pt x="1118" y="50"/>
                    <a:pt x="1115" y="47"/>
                    <a:pt x="1111" y="46"/>
                  </a:cubicBezTo>
                  <a:cubicBezTo>
                    <a:pt x="923" y="1"/>
                    <a:pt x="682" y="0"/>
                    <a:pt x="679" y="0"/>
                  </a:cubicBezTo>
                  <a:cubicBezTo>
                    <a:pt x="676" y="0"/>
                    <a:pt x="435" y="1"/>
                    <a:pt x="247" y="46"/>
                  </a:cubicBezTo>
                  <a:cubicBezTo>
                    <a:pt x="243" y="47"/>
                    <a:pt x="240" y="50"/>
                    <a:pt x="240" y="53"/>
                  </a:cubicBezTo>
                  <a:cubicBezTo>
                    <a:pt x="233" y="78"/>
                    <a:pt x="222" y="107"/>
                    <a:pt x="204" y="138"/>
                  </a:cubicBezTo>
                  <a:cubicBezTo>
                    <a:pt x="173" y="191"/>
                    <a:pt x="114" y="252"/>
                    <a:pt x="8" y="274"/>
                  </a:cubicBezTo>
                  <a:cubicBezTo>
                    <a:pt x="3" y="275"/>
                    <a:pt x="0" y="280"/>
                    <a:pt x="0" y="285"/>
                  </a:cubicBezTo>
                  <a:cubicBezTo>
                    <a:pt x="5" y="386"/>
                    <a:pt x="23" y="592"/>
                    <a:pt x="86" y="813"/>
                  </a:cubicBezTo>
                  <a:cubicBezTo>
                    <a:pt x="138" y="995"/>
                    <a:pt x="209" y="1151"/>
                    <a:pt x="298" y="1279"/>
                  </a:cubicBezTo>
                  <a:cubicBezTo>
                    <a:pt x="400" y="1426"/>
                    <a:pt x="527" y="1535"/>
                    <a:pt x="675" y="1604"/>
                  </a:cubicBezTo>
                  <a:cubicBezTo>
                    <a:pt x="677" y="1605"/>
                    <a:pt x="681" y="1605"/>
                    <a:pt x="683" y="1604"/>
                  </a:cubicBezTo>
                  <a:cubicBezTo>
                    <a:pt x="831" y="1535"/>
                    <a:pt x="958" y="1426"/>
                    <a:pt x="1060" y="1279"/>
                  </a:cubicBezTo>
                  <a:cubicBezTo>
                    <a:pt x="1149" y="1151"/>
                    <a:pt x="1220" y="995"/>
                    <a:pt x="1272" y="813"/>
                  </a:cubicBezTo>
                  <a:cubicBezTo>
                    <a:pt x="1335" y="592"/>
                    <a:pt x="1353" y="386"/>
                    <a:pt x="1358" y="285"/>
                  </a:cubicBezTo>
                  <a:cubicBezTo>
                    <a:pt x="1358" y="280"/>
                    <a:pt x="1355" y="275"/>
                    <a:pt x="1350" y="274"/>
                  </a:cubicBezTo>
                  <a:close/>
                  <a:moveTo>
                    <a:pt x="943" y="641"/>
                  </a:moveTo>
                  <a:cubicBezTo>
                    <a:pt x="823" y="757"/>
                    <a:pt x="823" y="757"/>
                    <a:pt x="823" y="757"/>
                  </a:cubicBezTo>
                  <a:cubicBezTo>
                    <a:pt x="821" y="759"/>
                    <a:pt x="819" y="763"/>
                    <a:pt x="820" y="767"/>
                  </a:cubicBezTo>
                  <a:cubicBezTo>
                    <a:pt x="847" y="932"/>
                    <a:pt x="847" y="932"/>
                    <a:pt x="847" y="932"/>
                  </a:cubicBezTo>
                  <a:cubicBezTo>
                    <a:pt x="848" y="941"/>
                    <a:pt x="838" y="948"/>
                    <a:pt x="829" y="943"/>
                  </a:cubicBezTo>
                  <a:cubicBezTo>
                    <a:pt x="684" y="865"/>
                    <a:pt x="684" y="865"/>
                    <a:pt x="684" y="865"/>
                  </a:cubicBezTo>
                  <a:cubicBezTo>
                    <a:pt x="680" y="863"/>
                    <a:pt x="676" y="863"/>
                    <a:pt x="673" y="864"/>
                  </a:cubicBezTo>
                  <a:cubicBezTo>
                    <a:pt x="525" y="940"/>
                    <a:pt x="525" y="940"/>
                    <a:pt x="525" y="940"/>
                  </a:cubicBezTo>
                  <a:cubicBezTo>
                    <a:pt x="517" y="945"/>
                    <a:pt x="506" y="937"/>
                    <a:pt x="508" y="928"/>
                  </a:cubicBezTo>
                  <a:cubicBezTo>
                    <a:pt x="538" y="764"/>
                    <a:pt x="538" y="764"/>
                    <a:pt x="538" y="764"/>
                  </a:cubicBezTo>
                  <a:cubicBezTo>
                    <a:pt x="538" y="760"/>
                    <a:pt x="538" y="756"/>
                    <a:pt x="534" y="754"/>
                  </a:cubicBezTo>
                  <a:cubicBezTo>
                    <a:pt x="417" y="636"/>
                    <a:pt x="417" y="636"/>
                    <a:pt x="417" y="636"/>
                  </a:cubicBezTo>
                  <a:cubicBezTo>
                    <a:pt x="410" y="629"/>
                    <a:pt x="414" y="617"/>
                    <a:pt x="424" y="616"/>
                  </a:cubicBezTo>
                  <a:cubicBezTo>
                    <a:pt x="588" y="594"/>
                    <a:pt x="588" y="594"/>
                    <a:pt x="588" y="594"/>
                  </a:cubicBezTo>
                  <a:cubicBezTo>
                    <a:pt x="591" y="594"/>
                    <a:pt x="595" y="591"/>
                    <a:pt x="597" y="587"/>
                  </a:cubicBezTo>
                  <a:cubicBezTo>
                    <a:pt x="672" y="439"/>
                    <a:pt x="672" y="439"/>
                    <a:pt x="672" y="439"/>
                  </a:cubicBezTo>
                  <a:cubicBezTo>
                    <a:pt x="676" y="430"/>
                    <a:pt x="688" y="430"/>
                    <a:pt x="693" y="439"/>
                  </a:cubicBezTo>
                  <a:cubicBezTo>
                    <a:pt x="765" y="589"/>
                    <a:pt x="765" y="589"/>
                    <a:pt x="765" y="589"/>
                  </a:cubicBezTo>
                  <a:cubicBezTo>
                    <a:pt x="766" y="593"/>
                    <a:pt x="769" y="595"/>
                    <a:pt x="773" y="596"/>
                  </a:cubicBezTo>
                  <a:cubicBezTo>
                    <a:pt x="937" y="621"/>
                    <a:pt x="937" y="621"/>
                    <a:pt x="937" y="621"/>
                  </a:cubicBezTo>
                  <a:cubicBezTo>
                    <a:pt x="946" y="623"/>
                    <a:pt x="950" y="635"/>
                    <a:pt x="943" y="641"/>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46" name="Group 45">
            <a:extLst>
              <a:ext uri="{FF2B5EF4-FFF2-40B4-BE49-F238E27FC236}">
                <a16:creationId xmlns:a16="http://schemas.microsoft.com/office/drawing/2014/main" id="{090D429E-EE5B-4D68-8CCE-C8BCE5EA183D}"/>
              </a:ext>
            </a:extLst>
          </p:cNvPr>
          <p:cNvGrpSpPr>
            <a:grpSpLocks noChangeAspect="1"/>
          </p:cNvGrpSpPr>
          <p:nvPr/>
        </p:nvGrpSpPr>
        <p:grpSpPr>
          <a:xfrm>
            <a:off x="2303435" y="3497956"/>
            <a:ext cx="559820" cy="559820"/>
            <a:chOff x="5273675" y="2606675"/>
            <a:chExt cx="1644650" cy="1644650"/>
          </a:xfrm>
        </p:grpSpPr>
        <p:sp>
          <p:nvSpPr>
            <p:cNvPr id="49" name="AutoShape 3">
              <a:extLst>
                <a:ext uri="{FF2B5EF4-FFF2-40B4-BE49-F238E27FC236}">
                  <a16:creationId xmlns:a16="http://schemas.microsoft.com/office/drawing/2014/main" id="{C0E97DF7-9C62-44EC-977F-D90239B9780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257BB08C-C6D1-491C-9F38-2052035285C0}"/>
                </a:ext>
              </a:extLst>
            </p:cNvPr>
            <p:cNvGrpSpPr/>
            <p:nvPr/>
          </p:nvGrpSpPr>
          <p:grpSpPr>
            <a:xfrm>
              <a:off x="5627688" y="2776538"/>
              <a:ext cx="933450" cy="1303337"/>
              <a:chOff x="5627688" y="2776538"/>
              <a:chExt cx="933450" cy="1303337"/>
            </a:xfrm>
          </p:grpSpPr>
          <p:sp>
            <p:nvSpPr>
              <p:cNvPr id="51" name="Freeform 12">
                <a:extLst>
                  <a:ext uri="{FF2B5EF4-FFF2-40B4-BE49-F238E27FC236}">
                    <a16:creationId xmlns:a16="http://schemas.microsoft.com/office/drawing/2014/main" id="{1B833893-E6C9-4137-BFB6-FB3C31E19A43}"/>
                  </a:ext>
                </a:extLst>
              </p:cNvPr>
              <p:cNvSpPr>
                <a:spLocks noEditPoints="1"/>
              </p:cNvSpPr>
              <p:nvPr/>
            </p:nvSpPr>
            <p:spPr bwMode="auto">
              <a:xfrm>
                <a:off x="5627688" y="2776538"/>
                <a:ext cx="933450" cy="520700"/>
              </a:xfrm>
              <a:custGeom>
                <a:avLst/>
                <a:gdLst>
                  <a:gd name="T0" fmla="*/ 707 w 1307"/>
                  <a:gd name="T1" fmla="*/ 253 h 731"/>
                  <a:gd name="T2" fmla="*/ 874 w 1307"/>
                  <a:gd name="T3" fmla="*/ 253 h 731"/>
                  <a:gd name="T4" fmla="*/ 1016 w 1307"/>
                  <a:gd name="T5" fmla="*/ 693 h 731"/>
                  <a:gd name="T6" fmla="*/ 1003 w 1307"/>
                  <a:gd name="T7" fmla="*/ 731 h 731"/>
                  <a:gd name="T8" fmla="*/ 997 w 1307"/>
                  <a:gd name="T9" fmla="*/ 730 h 731"/>
                  <a:gd name="T10" fmla="*/ 707 w 1307"/>
                  <a:gd name="T11" fmla="*/ 253 h 731"/>
                  <a:gd name="T12" fmla="*/ 1134 w 1307"/>
                  <a:gd name="T13" fmla="*/ 164 h 731"/>
                  <a:gd name="T14" fmla="*/ 1244 w 1307"/>
                  <a:gd name="T15" fmla="*/ 228 h 731"/>
                  <a:gd name="T16" fmla="*/ 1252 w 1307"/>
                  <a:gd name="T17" fmla="*/ 258 h 731"/>
                  <a:gd name="T18" fmla="*/ 1233 w 1307"/>
                  <a:gd name="T19" fmla="*/ 269 h 731"/>
                  <a:gd name="T20" fmla="*/ 1222 w 1307"/>
                  <a:gd name="T21" fmla="*/ 266 h 731"/>
                  <a:gd name="T22" fmla="*/ 1112 w 1307"/>
                  <a:gd name="T23" fmla="*/ 204 h 731"/>
                  <a:gd name="T24" fmla="*/ 1102 w 1307"/>
                  <a:gd name="T25" fmla="*/ 189 h 731"/>
                  <a:gd name="T26" fmla="*/ 1104 w 1307"/>
                  <a:gd name="T27" fmla="*/ 173 h 731"/>
                  <a:gd name="T28" fmla="*/ 1111 w 1307"/>
                  <a:gd name="T29" fmla="*/ 165 h 731"/>
                  <a:gd name="T30" fmla="*/ 1134 w 1307"/>
                  <a:gd name="T31" fmla="*/ 164 h 731"/>
                  <a:gd name="T32" fmla="*/ 1162 w 1307"/>
                  <a:gd name="T33" fmla="*/ 111 h 731"/>
                  <a:gd name="T34" fmla="*/ 1285 w 1307"/>
                  <a:gd name="T35" fmla="*/ 111 h 731"/>
                  <a:gd name="T36" fmla="*/ 1307 w 1307"/>
                  <a:gd name="T37" fmla="*/ 134 h 731"/>
                  <a:gd name="T38" fmla="*/ 1285 w 1307"/>
                  <a:gd name="T39" fmla="*/ 156 h 731"/>
                  <a:gd name="T40" fmla="*/ 1162 w 1307"/>
                  <a:gd name="T41" fmla="*/ 156 h 731"/>
                  <a:gd name="T42" fmla="*/ 1140 w 1307"/>
                  <a:gd name="T43" fmla="*/ 134 h 731"/>
                  <a:gd name="T44" fmla="*/ 1162 w 1307"/>
                  <a:gd name="T45" fmla="*/ 111 h 731"/>
                  <a:gd name="T46" fmla="*/ 950 w 1307"/>
                  <a:gd name="T47" fmla="*/ 40 h 731"/>
                  <a:gd name="T48" fmla="*/ 954 w 1307"/>
                  <a:gd name="T49" fmla="*/ 41 h 731"/>
                  <a:gd name="T50" fmla="*/ 1062 w 1307"/>
                  <a:gd name="T51" fmla="*/ 96 h 731"/>
                  <a:gd name="T52" fmla="*/ 1067 w 1307"/>
                  <a:gd name="T53" fmla="*/ 103 h 731"/>
                  <a:gd name="T54" fmla="*/ 1067 w 1307"/>
                  <a:gd name="T55" fmla="*/ 159 h 731"/>
                  <a:gd name="T56" fmla="*/ 1061 w 1307"/>
                  <a:gd name="T57" fmla="*/ 167 h 731"/>
                  <a:gd name="T58" fmla="*/ 952 w 1307"/>
                  <a:gd name="T59" fmla="*/ 194 h 731"/>
                  <a:gd name="T60" fmla="*/ 950 w 1307"/>
                  <a:gd name="T61" fmla="*/ 194 h 731"/>
                  <a:gd name="T62" fmla="*/ 942 w 1307"/>
                  <a:gd name="T63" fmla="*/ 186 h 731"/>
                  <a:gd name="T64" fmla="*/ 942 w 1307"/>
                  <a:gd name="T65" fmla="*/ 48 h 731"/>
                  <a:gd name="T66" fmla="*/ 950 w 1307"/>
                  <a:gd name="T67" fmla="*/ 40 h 731"/>
                  <a:gd name="T68" fmla="*/ 407 w 1307"/>
                  <a:gd name="T69" fmla="*/ 32 h 731"/>
                  <a:gd name="T70" fmla="*/ 878 w 1307"/>
                  <a:gd name="T71" fmla="*/ 32 h 731"/>
                  <a:gd name="T72" fmla="*/ 898 w 1307"/>
                  <a:gd name="T73" fmla="*/ 52 h 731"/>
                  <a:gd name="T74" fmla="*/ 898 w 1307"/>
                  <a:gd name="T75" fmla="*/ 180 h 731"/>
                  <a:gd name="T76" fmla="*/ 878 w 1307"/>
                  <a:gd name="T77" fmla="*/ 200 h 731"/>
                  <a:gd name="T78" fmla="*/ 679 w 1307"/>
                  <a:gd name="T79" fmla="*/ 200 h 731"/>
                  <a:gd name="T80" fmla="*/ 570 w 1307"/>
                  <a:gd name="T81" fmla="*/ 492 h 731"/>
                  <a:gd name="T82" fmla="*/ 552 w 1307"/>
                  <a:gd name="T83" fmla="*/ 506 h 731"/>
                  <a:gd name="T84" fmla="*/ 269 w 1307"/>
                  <a:gd name="T85" fmla="*/ 506 h 731"/>
                  <a:gd name="T86" fmla="*/ 249 w 1307"/>
                  <a:gd name="T87" fmla="*/ 487 h 731"/>
                  <a:gd name="T88" fmla="*/ 243 w 1307"/>
                  <a:gd name="T89" fmla="*/ 423 h 731"/>
                  <a:gd name="T90" fmla="*/ 223 w 1307"/>
                  <a:gd name="T91" fmla="*/ 404 h 731"/>
                  <a:gd name="T92" fmla="*/ 48 w 1307"/>
                  <a:gd name="T93" fmla="*/ 404 h 731"/>
                  <a:gd name="T94" fmla="*/ 23 w 1307"/>
                  <a:gd name="T95" fmla="*/ 342 h 731"/>
                  <a:gd name="T96" fmla="*/ 282 w 1307"/>
                  <a:gd name="T97" fmla="*/ 83 h 731"/>
                  <a:gd name="T98" fmla="*/ 407 w 1307"/>
                  <a:gd name="T99" fmla="*/ 32 h 731"/>
                  <a:gd name="T100" fmla="*/ 1239 w 1307"/>
                  <a:gd name="T101" fmla="*/ 2 h 731"/>
                  <a:gd name="T102" fmla="*/ 1252 w 1307"/>
                  <a:gd name="T103" fmla="*/ 12 h 731"/>
                  <a:gd name="T104" fmla="*/ 1243 w 1307"/>
                  <a:gd name="T105" fmla="*/ 42 h 731"/>
                  <a:gd name="T106" fmla="*/ 1134 w 1307"/>
                  <a:gd name="T107" fmla="*/ 104 h 731"/>
                  <a:gd name="T108" fmla="*/ 1123 w 1307"/>
                  <a:gd name="T109" fmla="*/ 107 h 731"/>
                  <a:gd name="T110" fmla="*/ 1112 w 1307"/>
                  <a:gd name="T111" fmla="*/ 104 h 731"/>
                  <a:gd name="T112" fmla="*/ 1104 w 1307"/>
                  <a:gd name="T113" fmla="*/ 95 h 731"/>
                  <a:gd name="T114" fmla="*/ 1103 w 1307"/>
                  <a:gd name="T115" fmla="*/ 75 h 731"/>
                  <a:gd name="T116" fmla="*/ 1112 w 1307"/>
                  <a:gd name="T117" fmla="*/ 65 h 731"/>
                  <a:gd name="T118" fmla="*/ 1222 w 1307"/>
                  <a:gd name="T119" fmla="*/ 3 h 731"/>
                  <a:gd name="T120" fmla="*/ 1239 w 1307"/>
                  <a:gd name="T121" fmla="*/ 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7" h="731">
                    <a:moveTo>
                      <a:pt x="707" y="253"/>
                    </a:moveTo>
                    <a:cubicBezTo>
                      <a:pt x="874" y="253"/>
                      <a:pt x="874" y="253"/>
                      <a:pt x="874" y="253"/>
                    </a:cubicBezTo>
                    <a:cubicBezTo>
                      <a:pt x="874" y="253"/>
                      <a:pt x="862" y="473"/>
                      <a:pt x="1016" y="693"/>
                    </a:cubicBezTo>
                    <a:cubicBezTo>
                      <a:pt x="1027" y="708"/>
                      <a:pt x="1018" y="731"/>
                      <a:pt x="1003" y="731"/>
                    </a:cubicBezTo>
                    <a:cubicBezTo>
                      <a:pt x="1001" y="731"/>
                      <a:pt x="999" y="731"/>
                      <a:pt x="997" y="730"/>
                    </a:cubicBezTo>
                    <a:cubicBezTo>
                      <a:pt x="918" y="693"/>
                      <a:pt x="785" y="582"/>
                      <a:pt x="707" y="253"/>
                    </a:cubicBezTo>
                    <a:close/>
                    <a:moveTo>
                      <a:pt x="1134" y="164"/>
                    </a:moveTo>
                    <a:cubicBezTo>
                      <a:pt x="1244" y="228"/>
                      <a:pt x="1244" y="228"/>
                      <a:pt x="1244" y="228"/>
                    </a:cubicBezTo>
                    <a:cubicBezTo>
                      <a:pt x="1254" y="234"/>
                      <a:pt x="1258" y="248"/>
                      <a:pt x="1252" y="258"/>
                    </a:cubicBezTo>
                    <a:cubicBezTo>
                      <a:pt x="1248" y="265"/>
                      <a:pt x="1241" y="269"/>
                      <a:pt x="1233" y="269"/>
                    </a:cubicBezTo>
                    <a:cubicBezTo>
                      <a:pt x="1229" y="269"/>
                      <a:pt x="1226" y="268"/>
                      <a:pt x="1222" y="266"/>
                    </a:cubicBezTo>
                    <a:cubicBezTo>
                      <a:pt x="1112" y="204"/>
                      <a:pt x="1112" y="204"/>
                      <a:pt x="1112" y="204"/>
                    </a:cubicBezTo>
                    <a:cubicBezTo>
                      <a:pt x="1107" y="201"/>
                      <a:pt x="1103" y="196"/>
                      <a:pt x="1102" y="189"/>
                    </a:cubicBezTo>
                    <a:cubicBezTo>
                      <a:pt x="1100" y="184"/>
                      <a:pt x="1101" y="178"/>
                      <a:pt x="1104" y="173"/>
                    </a:cubicBezTo>
                    <a:cubicBezTo>
                      <a:pt x="1106" y="169"/>
                      <a:pt x="1108" y="167"/>
                      <a:pt x="1111" y="165"/>
                    </a:cubicBezTo>
                    <a:cubicBezTo>
                      <a:pt x="1118" y="161"/>
                      <a:pt x="1126" y="160"/>
                      <a:pt x="1134" y="164"/>
                    </a:cubicBezTo>
                    <a:close/>
                    <a:moveTo>
                      <a:pt x="1162" y="111"/>
                    </a:moveTo>
                    <a:cubicBezTo>
                      <a:pt x="1285" y="111"/>
                      <a:pt x="1285" y="111"/>
                      <a:pt x="1285" y="111"/>
                    </a:cubicBezTo>
                    <a:cubicBezTo>
                      <a:pt x="1297" y="111"/>
                      <a:pt x="1307" y="122"/>
                      <a:pt x="1307" y="134"/>
                    </a:cubicBezTo>
                    <a:cubicBezTo>
                      <a:pt x="1307" y="146"/>
                      <a:pt x="1297" y="156"/>
                      <a:pt x="1285" y="156"/>
                    </a:cubicBezTo>
                    <a:cubicBezTo>
                      <a:pt x="1162" y="156"/>
                      <a:pt x="1162" y="156"/>
                      <a:pt x="1162" y="156"/>
                    </a:cubicBezTo>
                    <a:cubicBezTo>
                      <a:pt x="1150" y="156"/>
                      <a:pt x="1140" y="146"/>
                      <a:pt x="1140" y="134"/>
                    </a:cubicBezTo>
                    <a:cubicBezTo>
                      <a:pt x="1140" y="121"/>
                      <a:pt x="1150" y="111"/>
                      <a:pt x="1162" y="111"/>
                    </a:cubicBezTo>
                    <a:close/>
                    <a:moveTo>
                      <a:pt x="950" y="40"/>
                    </a:moveTo>
                    <a:cubicBezTo>
                      <a:pt x="951" y="40"/>
                      <a:pt x="953" y="40"/>
                      <a:pt x="954" y="41"/>
                    </a:cubicBezTo>
                    <a:cubicBezTo>
                      <a:pt x="1062" y="96"/>
                      <a:pt x="1062" y="96"/>
                      <a:pt x="1062" y="96"/>
                    </a:cubicBezTo>
                    <a:cubicBezTo>
                      <a:pt x="1065" y="97"/>
                      <a:pt x="1067" y="100"/>
                      <a:pt x="1067" y="103"/>
                    </a:cubicBezTo>
                    <a:cubicBezTo>
                      <a:pt x="1067" y="159"/>
                      <a:pt x="1067" y="159"/>
                      <a:pt x="1067" y="159"/>
                    </a:cubicBezTo>
                    <a:cubicBezTo>
                      <a:pt x="1067" y="163"/>
                      <a:pt x="1064" y="166"/>
                      <a:pt x="1061" y="167"/>
                    </a:cubicBezTo>
                    <a:cubicBezTo>
                      <a:pt x="952" y="194"/>
                      <a:pt x="952" y="194"/>
                      <a:pt x="952" y="194"/>
                    </a:cubicBezTo>
                    <a:cubicBezTo>
                      <a:pt x="951" y="194"/>
                      <a:pt x="951" y="194"/>
                      <a:pt x="950" y="194"/>
                    </a:cubicBezTo>
                    <a:cubicBezTo>
                      <a:pt x="946" y="194"/>
                      <a:pt x="942" y="191"/>
                      <a:pt x="942" y="186"/>
                    </a:cubicBezTo>
                    <a:cubicBezTo>
                      <a:pt x="942" y="48"/>
                      <a:pt x="942" y="48"/>
                      <a:pt x="942" y="48"/>
                    </a:cubicBezTo>
                    <a:cubicBezTo>
                      <a:pt x="942" y="43"/>
                      <a:pt x="946" y="40"/>
                      <a:pt x="950" y="40"/>
                    </a:cubicBezTo>
                    <a:close/>
                    <a:moveTo>
                      <a:pt x="407" y="32"/>
                    </a:moveTo>
                    <a:cubicBezTo>
                      <a:pt x="878" y="32"/>
                      <a:pt x="878" y="32"/>
                      <a:pt x="878" y="32"/>
                    </a:cubicBezTo>
                    <a:cubicBezTo>
                      <a:pt x="889" y="32"/>
                      <a:pt x="898" y="41"/>
                      <a:pt x="898" y="52"/>
                    </a:cubicBezTo>
                    <a:cubicBezTo>
                      <a:pt x="898" y="180"/>
                      <a:pt x="898" y="180"/>
                      <a:pt x="898" y="180"/>
                    </a:cubicBezTo>
                    <a:cubicBezTo>
                      <a:pt x="898" y="191"/>
                      <a:pt x="889" y="200"/>
                      <a:pt x="878" y="200"/>
                    </a:cubicBezTo>
                    <a:cubicBezTo>
                      <a:pt x="679" y="200"/>
                      <a:pt x="679" y="200"/>
                      <a:pt x="679" y="200"/>
                    </a:cubicBezTo>
                    <a:cubicBezTo>
                      <a:pt x="570" y="492"/>
                      <a:pt x="570" y="492"/>
                      <a:pt x="570" y="492"/>
                    </a:cubicBezTo>
                    <a:cubicBezTo>
                      <a:pt x="568" y="500"/>
                      <a:pt x="560" y="506"/>
                      <a:pt x="552" y="506"/>
                    </a:cubicBezTo>
                    <a:cubicBezTo>
                      <a:pt x="269" y="506"/>
                      <a:pt x="269" y="506"/>
                      <a:pt x="269" y="506"/>
                    </a:cubicBezTo>
                    <a:cubicBezTo>
                      <a:pt x="258" y="506"/>
                      <a:pt x="250" y="498"/>
                      <a:pt x="249" y="487"/>
                    </a:cubicBezTo>
                    <a:cubicBezTo>
                      <a:pt x="243" y="423"/>
                      <a:pt x="243" y="423"/>
                      <a:pt x="243" y="423"/>
                    </a:cubicBezTo>
                    <a:cubicBezTo>
                      <a:pt x="243" y="412"/>
                      <a:pt x="234" y="404"/>
                      <a:pt x="223" y="404"/>
                    </a:cubicBezTo>
                    <a:cubicBezTo>
                      <a:pt x="48" y="404"/>
                      <a:pt x="48" y="404"/>
                      <a:pt x="48" y="404"/>
                    </a:cubicBezTo>
                    <a:cubicBezTo>
                      <a:pt x="16" y="404"/>
                      <a:pt x="0" y="365"/>
                      <a:pt x="23" y="342"/>
                    </a:cubicBezTo>
                    <a:cubicBezTo>
                      <a:pt x="282" y="83"/>
                      <a:pt x="282" y="83"/>
                      <a:pt x="282" y="83"/>
                    </a:cubicBezTo>
                    <a:cubicBezTo>
                      <a:pt x="316" y="51"/>
                      <a:pt x="360" y="32"/>
                      <a:pt x="407" y="32"/>
                    </a:cubicBezTo>
                    <a:close/>
                    <a:moveTo>
                      <a:pt x="1239" y="2"/>
                    </a:moveTo>
                    <a:cubicBezTo>
                      <a:pt x="1244" y="3"/>
                      <a:pt x="1249" y="7"/>
                      <a:pt x="1252" y="12"/>
                    </a:cubicBezTo>
                    <a:cubicBezTo>
                      <a:pt x="1258" y="23"/>
                      <a:pt x="1254" y="36"/>
                      <a:pt x="1243" y="42"/>
                    </a:cubicBezTo>
                    <a:cubicBezTo>
                      <a:pt x="1134" y="104"/>
                      <a:pt x="1134" y="104"/>
                      <a:pt x="1134" y="104"/>
                    </a:cubicBezTo>
                    <a:cubicBezTo>
                      <a:pt x="1130" y="106"/>
                      <a:pt x="1127" y="107"/>
                      <a:pt x="1123" y="107"/>
                    </a:cubicBezTo>
                    <a:cubicBezTo>
                      <a:pt x="1119" y="107"/>
                      <a:pt x="1115" y="106"/>
                      <a:pt x="1112" y="104"/>
                    </a:cubicBezTo>
                    <a:cubicBezTo>
                      <a:pt x="1109" y="102"/>
                      <a:pt x="1106" y="99"/>
                      <a:pt x="1104" y="95"/>
                    </a:cubicBezTo>
                    <a:cubicBezTo>
                      <a:pt x="1100" y="89"/>
                      <a:pt x="1100" y="81"/>
                      <a:pt x="1103" y="75"/>
                    </a:cubicBezTo>
                    <a:cubicBezTo>
                      <a:pt x="1105" y="71"/>
                      <a:pt x="1108" y="68"/>
                      <a:pt x="1112" y="65"/>
                    </a:cubicBezTo>
                    <a:cubicBezTo>
                      <a:pt x="1222" y="3"/>
                      <a:pt x="1222" y="3"/>
                      <a:pt x="1222" y="3"/>
                    </a:cubicBezTo>
                    <a:cubicBezTo>
                      <a:pt x="1228" y="1"/>
                      <a:pt x="1234" y="0"/>
                      <a:pt x="1239" y="2"/>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13">
                <a:extLst>
                  <a:ext uri="{FF2B5EF4-FFF2-40B4-BE49-F238E27FC236}">
                    <a16:creationId xmlns:a16="http://schemas.microsoft.com/office/drawing/2014/main" id="{75A2473D-B2F8-4BB0-BE7A-984BCCBEF91F}"/>
                  </a:ext>
                </a:extLst>
              </p:cNvPr>
              <p:cNvSpPr>
                <a:spLocks noEditPoints="1"/>
              </p:cNvSpPr>
              <p:nvPr/>
            </p:nvSpPr>
            <p:spPr bwMode="auto">
              <a:xfrm>
                <a:off x="5629275" y="3168650"/>
                <a:ext cx="576263" cy="911225"/>
              </a:xfrm>
              <a:custGeom>
                <a:avLst/>
                <a:gdLst>
                  <a:gd name="T0" fmla="*/ 806 w 807"/>
                  <a:gd name="T1" fmla="*/ 902 h 1276"/>
                  <a:gd name="T2" fmla="*/ 804 w 807"/>
                  <a:gd name="T3" fmla="*/ 872 h 1276"/>
                  <a:gd name="T4" fmla="*/ 803 w 807"/>
                  <a:gd name="T5" fmla="*/ 848 h 1276"/>
                  <a:gd name="T6" fmla="*/ 800 w 807"/>
                  <a:gd name="T7" fmla="*/ 811 h 1276"/>
                  <a:gd name="T8" fmla="*/ 798 w 807"/>
                  <a:gd name="T9" fmla="*/ 782 h 1276"/>
                  <a:gd name="T10" fmla="*/ 794 w 807"/>
                  <a:gd name="T11" fmla="*/ 753 h 1276"/>
                  <a:gd name="T12" fmla="*/ 791 w 807"/>
                  <a:gd name="T13" fmla="*/ 725 h 1276"/>
                  <a:gd name="T14" fmla="*/ 788 w 807"/>
                  <a:gd name="T15" fmla="*/ 704 h 1276"/>
                  <a:gd name="T16" fmla="*/ 787 w 807"/>
                  <a:gd name="T17" fmla="*/ 696 h 1276"/>
                  <a:gd name="T18" fmla="*/ 591 w 807"/>
                  <a:gd name="T19" fmla="*/ 14 h 1276"/>
                  <a:gd name="T20" fmla="*/ 236 w 807"/>
                  <a:gd name="T21" fmla="*/ 0 h 1276"/>
                  <a:gd name="T22" fmla="*/ 85 w 807"/>
                  <a:gd name="T23" fmla="*/ 379 h 1276"/>
                  <a:gd name="T24" fmla="*/ 71 w 807"/>
                  <a:gd name="T25" fmla="*/ 430 h 1276"/>
                  <a:gd name="T26" fmla="*/ 64 w 807"/>
                  <a:gd name="T27" fmla="*/ 461 h 1276"/>
                  <a:gd name="T28" fmla="*/ 57 w 807"/>
                  <a:gd name="T29" fmla="*/ 492 h 1276"/>
                  <a:gd name="T30" fmla="*/ 47 w 807"/>
                  <a:gd name="T31" fmla="*/ 537 h 1276"/>
                  <a:gd name="T32" fmla="*/ 39 w 807"/>
                  <a:gd name="T33" fmla="*/ 578 h 1276"/>
                  <a:gd name="T34" fmla="*/ 31 w 807"/>
                  <a:gd name="T35" fmla="*/ 621 h 1276"/>
                  <a:gd name="T36" fmla="*/ 23 w 807"/>
                  <a:gd name="T37" fmla="*/ 672 h 1276"/>
                  <a:gd name="T38" fmla="*/ 20 w 807"/>
                  <a:gd name="T39" fmla="*/ 693 h 1276"/>
                  <a:gd name="T40" fmla="*/ 16 w 807"/>
                  <a:gd name="T41" fmla="*/ 721 h 1276"/>
                  <a:gd name="T42" fmla="*/ 12 w 807"/>
                  <a:gd name="T43" fmla="*/ 758 h 1276"/>
                  <a:gd name="T44" fmla="*/ 9 w 807"/>
                  <a:gd name="T45" fmla="*/ 791 h 1276"/>
                  <a:gd name="T46" fmla="*/ 8 w 807"/>
                  <a:gd name="T47" fmla="*/ 796 h 1276"/>
                  <a:gd name="T48" fmla="*/ 3 w 807"/>
                  <a:gd name="T49" fmla="*/ 860 h 1276"/>
                  <a:gd name="T50" fmla="*/ 3 w 807"/>
                  <a:gd name="T51" fmla="*/ 866 h 1276"/>
                  <a:gd name="T52" fmla="*/ 1 w 807"/>
                  <a:gd name="T53" fmla="*/ 900 h 1276"/>
                  <a:gd name="T54" fmla="*/ 0 w 807"/>
                  <a:gd name="T55" fmla="*/ 947 h 1276"/>
                  <a:gd name="T56" fmla="*/ 0 w 807"/>
                  <a:gd name="T57" fmla="*/ 969 h 1276"/>
                  <a:gd name="T58" fmla="*/ 1 w 807"/>
                  <a:gd name="T59" fmla="*/ 996 h 1276"/>
                  <a:gd name="T60" fmla="*/ 7 w 807"/>
                  <a:gd name="T61" fmla="*/ 1023 h 1276"/>
                  <a:gd name="T62" fmla="*/ 120 w 807"/>
                  <a:gd name="T63" fmla="*/ 1197 h 1276"/>
                  <a:gd name="T64" fmla="*/ 137 w 807"/>
                  <a:gd name="T65" fmla="*/ 1217 h 1276"/>
                  <a:gd name="T66" fmla="*/ 157 w 807"/>
                  <a:gd name="T67" fmla="*/ 1238 h 1276"/>
                  <a:gd name="T68" fmla="*/ 186 w 807"/>
                  <a:gd name="T69" fmla="*/ 1259 h 1276"/>
                  <a:gd name="T70" fmla="*/ 192 w 807"/>
                  <a:gd name="T71" fmla="*/ 1263 h 1276"/>
                  <a:gd name="T72" fmla="*/ 203 w 807"/>
                  <a:gd name="T73" fmla="*/ 1269 h 1276"/>
                  <a:gd name="T74" fmla="*/ 211 w 807"/>
                  <a:gd name="T75" fmla="*/ 1273 h 1276"/>
                  <a:gd name="T76" fmla="*/ 221 w 807"/>
                  <a:gd name="T77" fmla="*/ 1276 h 1276"/>
                  <a:gd name="T78" fmla="*/ 588 w 807"/>
                  <a:gd name="T79" fmla="*/ 1276 h 1276"/>
                  <a:gd name="T80" fmla="*/ 596 w 807"/>
                  <a:gd name="T81" fmla="*/ 1273 h 1276"/>
                  <a:gd name="T82" fmla="*/ 613 w 807"/>
                  <a:gd name="T83" fmla="*/ 1264 h 1276"/>
                  <a:gd name="T84" fmla="*/ 624 w 807"/>
                  <a:gd name="T85" fmla="*/ 1257 h 1276"/>
                  <a:gd name="T86" fmla="*/ 635 w 807"/>
                  <a:gd name="T87" fmla="*/ 1249 h 1276"/>
                  <a:gd name="T88" fmla="*/ 641 w 807"/>
                  <a:gd name="T89" fmla="*/ 1245 h 1276"/>
                  <a:gd name="T90" fmla="*/ 653 w 807"/>
                  <a:gd name="T91" fmla="*/ 1233 h 1276"/>
                  <a:gd name="T92" fmla="*/ 668 w 807"/>
                  <a:gd name="T93" fmla="*/ 1218 h 1276"/>
                  <a:gd name="T94" fmla="*/ 687 w 807"/>
                  <a:gd name="T95" fmla="*/ 1197 h 1276"/>
                  <a:gd name="T96" fmla="*/ 769 w 807"/>
                  <a:gd name="T97" fmla="*/ 1080 h 1276"/>
                  <a:gd name="T98" fmla="*/ 803 w 807"/>
                  <a:gd name="T99" fmla="*/ 1017 h 1276"/>
                  <a:gd name="T100" fmla="*/ 807 w 807"/>
                  <a:gd name="T101" fmla="*/ 983 h 1276"/>
                  <a:gd name="T102" fmla="*/ 807 w 807"/>
                  <a:gd name="T103" fmla="*/ 976 h 1276"/>
                  <a:gd name="T104" fmla="*/ 807 w 807"/>
                  <a:gd name="T105" fmla="*/ 950 h 1276"/>
                  <a:gd name="T106" fmla="*/ 806 w 807"/>
                  <a:gd name="T107" fmla="*/ 931 h 1276"/>
                  <a:gd name="T108" fmla="*/ 241 w 807"/>
                  <a:gd name="T109" fmla="*/ 313 h 1276"/>
                  <a:gd name="T110" fmla="*/ 325 w 807"/>
                  <a:gd name="T111" fmla="*/ 44 h 1276"/>
                  <a:gd name="T112" fmla="*/ 498 w 807"/>
                  <a:gd name="T113" fmla="*/ 44 h 1276"/>
                  <a:gd name="T114" fmla="*/ 456 w 807"/>
                  <a:gd name="T115" fmla="*/ 406 h 1276"/>
                  <a:gd name="T116" fmla="*/ 352 w 807"/>
                  <a:gd name="T117" fmla="*/ 35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7" h="1276">
                    <a:moveTo>
                      <a:pt x="806" y="931"/>
                    </a:moveTo>
                    <a:cubicBezTo>
                      <a:pt x="806" y="924"/>
                      <a:pt x="806" y="916"/>
                      <a:pt x="806" y="909"/>
                    </a:cubicBezTo>
                    <a:cubicBezTo>
                      <a:pt x="806" y="907"/>
                      <a:pt x="806" y="904"/>
                      <a:pt x="806" y="902"/>
                    </a:cubicBezTo>
                    <a:cubicBezTo>
                      <a:pt x="806" y="900"/>
                      <a:pt x="806" y="899"/>
                      <a:pt x="806" y="898"/>
                    </a:cubicBezTo>
                    <a:cubicBezTo>
                      <a:pt x="806" y="898"/>
                      <a:pt x="806" y="898"/>
                      <a:pt x="806" y="897"/>
                    </a:cubicBezTo>
                    <a:cubicBezTo>
                      <a:pt x="805" y="889"/>
                      <a:pt x="805" y="880"/>
                      <a:pt x="804" y="872"/>
                    </a:cubicBezTo>
                    <a:cubicBezTo>
                      <a:pt x="804" y="871"/>
                      <a:pt x="804" y="871"/>
                      <a:pt x="804" y="871"/>
                    </a:cubicBezTo>
                    <a:cubicBezTo>
                      <a:pt x="804" y="870"/>
                      <a:pt x="804" y="869"/>
                      <a:pt x="804" y="868"/>
                    </a:cubicBezTo>
                    <a:cubicBezTo>
                      <a:pt x="804" y="861"/>
                      <a:pt x="804" y="855"/>
                      <a:pt x="803" y="848"/>
                    </a:cubicBezTo>
                    <a:cubicBezTo>
                      <a:pt x="803" y="848"/>
                      <a:pt x="803" y="848"/>
                      <a:pt x="803" y="847"/>
                    </a:cubicBezTo>
                    <a:cubicBezTo>
                      <a:pt x="802" y="837"/>
                      <a:pt x="801" y="825"/>
                      <a:pt x="800" y="814"/>
                    </a:cubicBezTo>
                    <a:cubicBezTo>
                      <a:pt x="800" y="813"/>
                      <a:pt x="800" y="812"/>
                      <a:pt x="800" y="811"/>
                    </a:cubicBezTo>
                    <a:cubicBezTo>
                      <a:pt x="800" y="807"/>
                      <a:pt x="800" y="803"/>
                      <a:pt x="799" y="799"/>
                    </a:cubicBezTo>
                    <a:cubicBezTo>
                      <a:pt x="799" y="795"/>
                      <a:pt x="798" y="791"/>
                      <a:pt x="798" y="787"/>
                    </a:cubicBezTo>
                    <a:cubicBezTo>
                      <a:pt x="798" y="786"/>
                      <a:pt x="798" y="784"/>
                      <a:pt x="798" y="782"/>
                    </a:cubicBezTo>
                    <a:cubicBezTo>
                      <a:pt x="797" y="780"/>
                      <a:pt x="797" y="778"/>
                      <a:pt x="797" y="775"/>
                    </a:cubicBezTo>
                    <a:cubicBezTo>
                      <a:pt x="796" y="771"/>
                      <a:pt x="796" y="767"/>
                      <a:pt x="796" y="763"/>
                    </a:cubicBezTo>
                    <a:cubicBezTo>
                      <a:pt x="795" y="760"/>
                      <a:pt x="795" y="757"/>
                      <a:pt x="794" y="753"/>
                    </a:cubicBezTo>
                    <a:cubicBezTo>
                      <a:pt x="794" y="753"/>
                      <a:pt x="794" y="752"/>
                      <a:pt x="794" y="751"/>
                    </a:cubicBezTo>
                    <a:cubicBezTo>
                      <a:pt x="793" y="744"/>
                      <a:pt x="793" y="737"/>
                      <a:pt x="792" y="730"/>
                    </a:cubicBezTo>
                    <a:cubicBezTo>
                      <a:pt x="791" y="728"/>
                      <a:pt x="791" y="726"/>
                      <a:pt x="791" y="725"/>
                    </a:cubicBezTo>
                    <a:cubicBezTo>
                      <a:pt x="791" y="724"/>
                      <a:pt x="791" y="724"/>
                      <a:pt x="791" y="724"/>
                    </a:cubicBezTo>
                    <a:cubicBezTo>
                      <a:pt x="790" y="718"/>
                      <a:pt x="790" y="713"/>
                      <a:pt x="789" y="708"/>
                    </a:cubicBezTo>
                    <a:cubicBezTo>
                      <a:pt x="789" y="707"/>
                      <a:pt x="788" y="705"/>
                      <a:pt x="788" y="704"/>
                    </a:cubicBezTo>
                    <a:cubicBezTo>
                      <a:pt x="788" y="702"/>
                      <a:pt x="788" y="701"/>
                      <a:pt x="788" y="699"/>
                    </a:cubicBezTo>
                    <a:cubicBezTo>
                      <a:pt x="788" y="698"/>
                      <a:pt x="787" y="698"/>
                      <a:pt x="787" y="697"/>
                    </a:cubicBezTo>
                    <a:cubicBezTo>
                      <a:pt x="787" y="697"/>
                      <a:pt x="787" y="697"/>
                      <a:pt x="787" y="696"/>
                    </a:cubicBezTo>
                    <a:cubicBezTo>
                      <a:pt x="786" y="689"/>
                      <a:pt x="785" y="681"/>
                      <a:pt x="784" y="673"/>
                    </a:cubicBezTo>
                    <a:cubicBezTo>
                      <a:pt x="784" y="672"/>
                      <a:pt x="784" y="672"/>
                      <a:pt x="784" y="671"/>
                    </a:cubicBezTo>
                    <a:cubicBezTo>
                      <a:pt x="750" y="443"/>
                      <a:pt x="686" y="224"/>
                      <a:pt x="591" y="14"/>
                    </a:cubicBezTo>
                    <a:cubicBezTo>
                      <a:pt x="591" y="13"/>
                      <a:pt x="591" y="13"/>
                      <a:pt x="590" y="13"/>
                    </a:cubicBezTo>
                    <a:cubicBezTo>
                      <a:pt x="587" y="5"/>
                      <a:pt x="579" y="0"/>
                      <a:pt x="570" y="0"/>
                    </a:cubicBezTo>
                    <a:cubicBezTo>
                      <a:pt x="512" y="0"/>
                      <a:pt x="287" y="0"/>
                      <a:pt x="236" y="0"/>
                    </a:cubicBezTo>
                    <a:cubicBezTo>
                      <a:pt x="228" y="0"/>
                      <a:pt x="220" y="5"/>
                      <a:pt x="217" y="12"/>
                    </a:cubicBezTo>
                    <a:cubicBezTo>
                      <a:pt x="167" y="123"/>
                      <a:pt x="125" y="236"/>
                      <a:pt x="92" y="352"/>
                    </a:cubicBezTo>
                    <a:cubicBezTo>
                      <a:pt x="90" y="361"/>
                      <a:pt x="87" y="370"/>
                      <a:pt x="85" y="379"/>
                    </a:cubicBezTo>
                    <a:cubicBezTo>
                      <a:pt x="83" y="386"/>
                      <a:pt x="81" y="394"/>
                      <a:pt x="79" y="402"/>
                    </a:cubicBezTo>
                    <a:cubicBezTo>
                      <a:pt x="78" y="402"/>
                      <a:pt x="78" y="403"/>
                      <a:pt x="78" y="404"/>
                    </a:cubicBezTo>
                    <a:cubicBezTo>
                      <a:pt x="76" y="413"/>
                      <a:pt x="74" y="421"/>
                      <a:pt x="71" y="430"/>
                    </a:cubicBezTo>
                    <a:cubicBezTo>
                      <a:pt x="69" y="438"/>
                      <a:pt x="68" y="445"/>
                      <a:pt x="66" y="453"/>
                    </a:cubicBezTo>
                    <a:cubicBezTo>
                      <a:pt x="66" y="454"/>
                      <a:pt x="66" y="454"/>
                      <a:pt x="65" y="454"/>
                    </a:cubicBezTo>
                    <a:cubicBezTo>
                      <a:pt x="65" y="456"/>
                      <a:pt x="64" y="459"/>
                      <a:pt x="64" y="461"/>
                    </a:cubicBezTo>
                    <a:cubicBezTo>
                      <a:pt x="63" y="465"/>
                      <a:pt x="62" y="468"/>
                      <a:pt x="61" y="472"/>
                    </a:cubicBezTo>
                    <a:cubicBezTo>
                      <a:pt x="60" y="477"/>
                      <a:pt x="59" y="482"/>
                      <a:pt x="58" y="486"/>
                    </a:cubicBezTo>
                    <a:cubicBezTo>
                      <a:pt x="57" y="488"/>
                      <a:pt x="57" y="490"/>
                      <a:pt x="57" y="492"/>
                    </a:cubicBezTo>
                    <a:cubicBezTo>
                      <a:pt x="56" y="493"/>
                      <a:pt x="56" y="494"/>
                      <a:pt x="56" y="495"/>
                    </a:cubicBezTo>
                    <a:cubicBezTo>
                      <a:pt x="53" y="508"/>
                      <a:pt x="50" y="522"/>
                      <a:pt x="47" y="535"/>
                    </a:cubicBezTo>
                    <a:cubicBezTo>
                      <a:pt x="47" y="536"/>
                      <a:pt x="47" y="536"/>
                      <a:pt x="47" y="537"/>
                    </a:cubicBezTo>
                    <a:cubicBezTo>
                      <a:pt x="46" y="541"/>
                      <a:pt x="45" y="546"/>
                      <a:pt x="44" y="550"/>
                    </a:cubicBezTo>
                    <a:cubicBezTo>
                      <a:pt x="43" y="558"/>
                      <a:pt x="41" y="566"/>
                      <a:pt x="40" y="573"/>
                    </a:cubicBezTo>
                    <a:cubicBezTo>
                      <a:pt x="40" y="575"/>
                      <a:pt x="39" y="577"/>
                      <a:pt x="39" y="578"/>
                    </a:cubicBezTo>
                    <a:cubicBezTo>
                      <a:pt x="38" y="581"/>
                      <a:pt x="38" y="583"/>
                      <a:pt x="38" y="586"/>
                    </a:cubicBezTo>
                    <a:cubicBezTo>
                      <a:pt x="35" y="597"/>
                      <a:pt x="33" y="608"/>
                      <a:pt x="32" y="620"/>
                    </a:cubicBezTo>
                    <a:cubicBezTo>
                      <a:pt x="31" y="620"/>
                      <a:pt x="31" y="621"/>
                      <a:pt x="31" y="621"/>
                    </a:cubicBezTo>
                    <a:cubicBezTo>
                      <a:pt x="30" y="631"/>
                      <a:pt x="28" y="641"/>
                      <a:pt x="26" y="650"/>
                    </a:cubicBezTo>
                    <a:cubicBezTo>
                      <a:pt x="26" y="653"/>
                      <a:pt x="26" y="656"/>
                      <a:pt x="25" y="658"/>
                    </a:cubicBezTo>
                    <a:cubicBezTo>
                      <a:pt x="25" y="663"/>
                      <a:pt x="24" y="668"/>
                      <a:pt x="23" y="672"/>
                    </a:cubicBezTo>
                    <a:cubicBezTo>
                      <a:pt x="22" y="678"/>
                      <a:pt x="22" y="683"/>
                      <a:pt x="21" y="688"/>
                    </a:cubicBezTo>
                    <a:cubicBezTo>
                      <a:pt x="21" y="689"/>
                      <a:pt x="21" y="689"/>
                      <a:pt x="21" y="689"/>
                    </a:cubicBezTo>
                    <a:cubicBezTo>
                      <a:pt x="20" y="691"/>
                      <a:pt x="20" y="692"/>
                      <a:pt x="20" y="693"/>
                    </a:cubicBezTo>
                    <a:cubicBezTo>
                      <a:pt x="20" y="697"/>
                      <a:pt x="19" y="701"/>
                      <a:pt x="18" y="705"/>
                    </a:cubicBezTo>
                    <a:cubicBezTo>
                      <a:pt x="18" y="709"/>
                      <a:pt x="18" y="712"/>
                      <a:pt x="17" y="716"/>
                    </a:cubicBezTo>
                    <a:cubicBezTo>
                      <a:pt x="17" y="717"/>
                      <a:pt x="17" y="719"/>
                      <a:pt x="16" y="721"/>
                    </a:cubicBezTo>
                    <a:cubicBezTo>
                      <a:pt x="16" y="727"/>
                      <a:pt x="16" y="727"/>
                      <a:pt x="16" y="727"/>
                    </a:cubicBezTo>
                    <a:cubicBezTo>
                      <a:pt x="15" y="736"/>
                      <a:pt x="13" y="745"/>
                      <a:pt x="12" y="754"/>
                    </a:cubicBezTo>
                    <a:cubicBezTo>
                      <a:pt x="12" y="756"/>
                      <a:pt x="12" y="757"/>
                      <a:pt x="12" y="758"/>
                    </a:cubicBezTo>
                    <a:cubicBezTo>
                      <a:pt x="12" y="760"/>
                      <a:pt x="12" y="761"/>
                      <a:pt x="12" y="762"/>
                    </a:cubicBezTo>
                    <a:cubicBezTo>
                      <a:pt x="11" y="770"/>
                      <a:pt x="10" y="779"/>
                      <a:pt x="9" y="787"/>
                    </a:cubicBezTo>
                    <a:cubicBezTo>
                      <a:pt x="9" y="788"/>
                      <a:pt x="9" y="790"/>
                      <a:pt x="9" y="791"/>
                    </a:cubicBezTo>
                    <a:cubicBezTo>
                      <a:pt x="9" y="791"/>
                      <a:pt x="9" y="791"/>
                      <a:pt x="9" y="792"/>
                    </a:cubicBezTo>
                    <a:cubicBezTo>
                      <a:pt x="8" y="793"/>
                      <a:pt x="8" y="794"/>
                      <a:pt x="8" y="795"/>
                    </a:cubicBezTo>
                    <a:cubicBezTo>
                      <a:pt x="8" y="796"/>
                      <a:pt x="8" y="796"/>
                      <a:pt x="8" y="796"/>
                    </a:cubicBezTo>
                    <a:cubicBezTo>
                      <a:pt x="8" y="803"/>
                      <a:pt x="7" y="810"/>
                      <a:pt x="6" y="818"/>
                    </a:cubicBezTo>
                    <a:cubicBezTo>
                      <a:pt x="6" y="825"/>
                      <a:pt x="5" y="832"/>
                      <a:pt x="5" y="840"/>
                    </a:cubicBezTo>
                    <a:cubicBezTo>
                      <a:pt x="4" y="846"/>
                      <a:pt x="4" y="853"/>
                      <a:pt x="3" y="860"/>
                    </a:cubicBezTo>
                    <a:cubicBezTo>
                      <a:pt x="3" y="861"/>
                      <a:pt x="3" y="861"/>
                      <a:pt x="3" y="861"/>
                    </a:cubicBezTo>
                    <a:cubicBezTo>
                      <a:pt x="3" y="862"/>
                      <a:pt x="3" y="863"/>
                      <a:pt x="3" y="864"/>
                    </a:cubicBezTo>
                    <a:cubicBezTo>
                      <a:pt x="3" y="865"/>
                      <a:pt x="3" y="866"/>
                      <a:pt x="3" y="866"/>
                    </a:cubicBezTo>
                    <a:cubicBezTo>
                      <a:pt x="2" y="876"/>
                      <a:pt x="2" y="885"/>
                      <a:pt x="2" y="894"/>
                    </a:cubicBezTo>
                    <a:cubicBezTo>
                      <a:pt x="2" y="895"/>
                      <a:pt x="2" y="896"/>
                      <a:pt x="2" y="897"/>
                    </a:cubicBezTo>
                    <a:cubicBezTo>
                      <a:pt x="1" y="899"/>
                      <a:pt x="1" y="898"/>
                      <a:pt x="1" y="900"/>
                    </a:cubicBezTo>
                    <a:cubicBezTo>
                      <a:pt x="1" y="907"/>
                      <a:pt x="1" y="913"/>
                      <a:pt x="1" y="920"/>
                    </a:cubicBezTo>
                    <a:cubicBezTo>
                      <a:pt x="1" y="928"/>
                      <a:pt x="0" y="938"/>
                      <a:pt x="0" y="946"/>
                    </a:cubicBezTo>
                    <a:cubicBezTo>
                      <a:pt x="0" y="946"/>
                      <a:pt x="0" y="946"/>
                      <a:pt x="0" y="947"/>
                    </a:cubicBezTo>
                    <a:cubicBezTo>
                      <a:pt x="0" y="949"/>
                      <a:pt x="0" y="951"/>
                      <a:pt x="0" y="953"/>
                    </a:cubicBezTo>
                    <a:cubicBezTo>
                      <a:pt x="0" y="958"/>
                      <a:pt x="0" y="963"/>
                      <a:pt x="0" y="968"/>
                    </a:cubicBezTo>
                    <a:cubicBezTo>
                      <a:pt x="0" y="969"/>
                      <a:pt x="0" y="969"/>
                      <a:pt x="0" y="969"/>
                    </a:cubicBezTo>
                    <a:cubicBezTo>
                      <a:pt x="0" y="969"/>
                      <a:pt x="0" y="969"/>
                      <a:pt x="0" y="970"/>
                    </a:cubicBezTo>
                    <a:cubicBezTo>
                      <a:pt x="0" y="970"/>
                      <a:pt x="0" y="971"/>
                      <a:pt x="0" y="972"/>
                    </a:cubicBezTo>
                    <a:cubicBezTo>
                      <a:pt x="0" y="980"/>
                      <a:pt x="0" y="988"/>
                      <a:pt x="1" y="996"/>
                    </a:cubicBezTo>
                    <a:cubicBezTo>
                      <a:pt x="1" y="1001"/>
                      <a:pt x="1" y="1006"/>
                      <a:pt x="2" y="1010"/>
                    </a:cubicBezTo>
                    <a:cubicBezTo>
                      <a:pt x="2" y="1013"/>
                      <a:pt x="3" y="1015"/>
                      <a:pt x="4" y="1017"/>
                    </a:cubicBezTo>
                    <a:cubicBezTo>
                      <a:pt x="5" y="1019"/>
                      <a:pt x="5" y="1021"/>
                      <a:pt x="7" y="1023"/>
                    </a:cubicBezTo>
                    <a:cubicBezTo>
                      <a:pt x="11" y="1030"/>
                      <a:pt x="15" y="1037"/>
                      <a:pt x="20" y="1044"/>
                    </a:cubicBezTo>
                    <a:cubicBezTo>
                      <a:pt x="50" y="1092"/>
                      <a:pt x="80" y="1141"/>
                      <a:pt x="113" y="1187"/>
                    </a:cubicBezTo>
                    <a:cubicBezTo>
                      <a:pt x="115" y="1191"/>
                      <a:pt x="118" y="1194"/>
                      <a:pt x="120" y="1197"/>
                    </a:cubicBezTo>
                    <a:cubicBezTo>
                      <a:pt x="120" y="1198"/>
                      <a:pt x="121" y="1198"/>
                      <a:pt x="122" y="1199"/>
                    </a:cubicBezTo>
                    <a:cubicBezTo>
                      <a:pt x="124" y="1202"/>
                      <a:pt x="126" y="1205"/>
                      <a:pt x="129" y="1208"/>
                    </a:cubicBezTo>
                    <a:cubicBezTo>
                      <a:pt x="131" y="1211"/>
                      <a:pt x="134" y="1214"/>
                      <a:pt x="137" y="1217"/>
                    </a:cubicBezTo>
                    <a:cubicBezTo>
                      <a:pt x="137" y="1218"/>
                      <a:pt x="138" y="1219"/>
                      <a:pt x="138" y="1219"/>
                    </a:cubicBezTo>
                    <a:cubicBezTo>
                      <a:pt x="144" y="1225"/>
                      <a:pt x="149" y="1231"/>
                      <a:pt x="155" y="1236"/>
                    </a:cubicBezTo>
                    <a:cubicBezTo>
                      <a:pt x="156" y="1237"/>
                      <a:pt x="156" y="1237"/>
                      <a:pt x="157" y="1238"/>
                    </a:cubicBezTo>
                    <a:cubicBezTo>
                      <a:pt x="163" y="1243"/>
                      <a:pt x="169" y="1248"/>
                      <a:pt x="175" y="1252"/>
                    </a:cubicBezTo>
                    <a:cubicBezTo>
                      <a:pt x="176" y="1253"/>
                      <a:pt x="177" y="1253"/>
                      <a:pt x="177" y="1254"/>
                    </a:cubicBezTo>
                    <a:cubicBezTo>
                      <a:pt x="180" y="1256"/>
                      <a:pt x="183" y="1258"/>
                      <a:pt x="186" y="1259"/>
                    </a:cubicBezTo>
                    <a:cubicBezTo>
                      <a:pt x="186" y="1260"/>
                      <a:pt x="187" y="1260"/>
                      <a:pt x="187" y="1260"/>
                    </a:cubicBezTo>
                    <a:cubicBezTo>
                      <a:pt x="188" y="1261"/>
                      <a:pt x="189" y="1261"/>
                      <a:pt x="189" y="1261"/>
                    </a:cubicBezTo>
                    <a:cubicBezTo>
                      <a:pt x="190" y="1262"/>
                      <a:pt x="191" y="1263"/>
                      <a:pt x="192" y="1263"/>
                    </a:cubicBezTo>
                    <a:cubicBezTo>
                      <a:pt x="193" y="1264"/>
                      <a:pt x="194" y="1264"/>
                      <a:pt x="195" y="1265"/>
                    </a:cubicBezTo>
                    <a:cubicBezTo>
                      <a:pt x="195" y="1265"/>
                      <a:pt x="195" y="1265"/>
                      <a:pt x="196" y="1265"/>
                    </a:cubicBezTo>
                    <a:cubicBezTo>
                      <a:pt x="198" y="1267"/>
                      <a:pt x="200" y="1268"/>
                      <a:pt x="203" y="1269"/>
                    </a:cubicBezTo>
                    <a:cubicBezTo>
                      <a:pt x="204" y="1269"/>
                      <a:pt x="205" y="1270"/>
                      <a:pt x="206" y="1270"/>
                    </a:cubicBezTo>
                    <a:cubicBezTo>
                      <a:pt x="207" y="1271"/>
                      <a:pt x="207" y="1271"/>
                      <a:pt x="208" y="1271"/>
                    </a:cubicBezTo>
                    <a:cubicBezTo>
                      <a:pt x="209" y="1272"/>
                      <a:pt x="210" y="1272"/>
                      <a:pt x="211" y="1273"/>
                    </a:cubicBezTo>
                    <a:cubicBezTo>
                      <a:pt x="212" y="1273"/>
                      <a:pt x="212" y="1273"/>
                      <a:pt x="213" y="1273"/>
                    </a:cubicBezTo>
                    <a:cubicBezTo>
                      <a:pt x="215" y="1274"/>
                      <a:pt x="217" y="1275"/>
                      <a:pt x="220" y="1276"/>
                    </a:cubicBezTo>
                    <a:cubicBezTo>
                      <a:pt x="220" y="1276"/>
                      <a:pt x="220" y="1276"/>
                      <a:pt x="221" y="1276"/>
                    </a:cubicBezTo>
                    <a:cubicBezTo>
                      <a:pt x="222" y="1276"/>
                      <a:pt x="222" y="1276"/>
                      <a:pt x="222" y="1276"/>
                    </a:cubicBezTo>
                    <a:cubicBezTo>
                      <a:pt x="222" y="1276"/>
                      <a:pt x="222" y="1276"/>
                      <a:pt x="585" y="1276"/>
                    </a:cubicBezTo>
                    <a:cubicBezTo>
                      <a:pt x="586" y="1276"/>
                      <a:pt x="587" y="1276"/>
                      <a:pt x="588" y="1276"/>
                    </a:cubicBezTo>
                    <a:cubicBezTo>
                      <a:pt x="589" y="1276"/>
                      <a:pt x="590" y="1275"/>
                      <a:pt x="591" y="1275"/>
                    </a:cubicBezTo>
                    <a:cubicBezTo>
                      <a:pt x="591" y="1274"/>
                      <a:pt x="592" y="1274"/>
                      <a:pt x="593" y="1274"/>
                    </a:cubicBezTo>
                    <a:cubicBezTo>
                      <a:pt x="594" y="1274"/>
                      <a:pt x="595" y="1273"/>
                      <a:pt x="596" y="1273"/>
                    </a:cubicBezTo>
                    <a:cubicBezTo>
                      <a:pt x="599" y="1271"/>
                      <a:pt x="602" y="1270"/>
                      <a:pt x="605" y="1269"/>
                    </a:cubicBezTo>
                    <a:cubicBezTo>
                      <a:pt x="605" y="1268"/>
                      <a:pt x="606" y="1268"/>
                      <a:pt x="607" y="1267"/>
                    </a:cubicBezTo>
                    <a:cubicBezTo>
                      <a:pt x="609" y="1266"/>
                      <a:pt x="611" y="1265"/>
                      <a:pt x="613" y="1264"/>
                    </a:cubicBezTo>
                    <a:cubicBezTo>
                      <a:pt x="614" y="1264"/>
                      <a:pt x="614" y="1264"/>
                      <a:pt x="614" y="1264"/>
                    </a:cubicBezTo>
                    <a:cubicBezTo>
                      <a:pt x="614" y="1263"/>
                      <a:pt x="615" y="1263"/>
                      <a:pt x="615" y="1263"/>
                    </a:cubicBezTo>
                    <a:cubicBezTo>
                      <a:pt x="618" y="1261"/>
                      <a:pt x="621" y="1259"/>
                      <a:pt x="624" y="1257"/>
                    </a:cubicBezTo>
                    <a:cubicBezTo>
                      <a:pt x="624" y="1257"/>
                      <a:pt x="624" y="1257"/>
                      <a:pt x="625" y="1257"/>
                    </a:cubicBezTo>
                    <a:cubicBezTo>
                      <a:pt x="625" y="1256"/>
                      <a:pt x="625" y="1256"/>
                      <a:pt x="625" y="1256"/>
                    </a:cubicBezTo>
                    <a:cubicBezTo>
                      <a:pt x="629" y="1254"/>
                      <a:pt x="632" y="1252"/>
                      <a:pt x="635" y="1249"/>
                    </a:cubicBezTo>
                    <a:cubicBezTo>
                      <a:pt x="635" y="1249"/>
                      <a:pt x="635" y="1249"/>
                      <a:pt x="636" y="1249"/>
                    </a:cubicBezTo>
                    <a:cubicBezTo>
                      <a:pt x="636" y="1248"/>
                      <a:pt x="637" y="1248"/>
                      <a:pt x="638" y="1247"/>
                    </a:cubicBezTo>
                    <a:cubicBezTo>
                      <a:pt x="639" y="1246"/>
                      <a:pt x="640" y="1245"/>
                      <a:pt x="641" y="1245"/>
                    </a:cubicBezTo>
                    <a:cubicBezTo>
                      <a:pt x="642" y="1244"/>
                      <a:pt x="643" y="1242"/>
                      <a:pt x="645" y="1241"/>
                    </a:cubicBezTo>
                    <a:cubicBezTo>
                      <a:pt x="646" y="1240"/>
                      <a:pt x="646" y="1240"/>
                      <a:pt x="646" y="1240"/>
                    </a:cubicBezTo>
                    <a:cubicBezTo>
                      <a:pt x="649" y="1238"/>
                      <a:pt x="651" y="1236"/>
                      <a:pt x="653" y="1233"/>
                    </a:cubicBezTo>
                    <a:cubicBezTo>
                      <a:pt x="656" y="1231"/>
                      <a:pt x="658" y="1229"/>
                      <a:pt x="660" y="1227"/>
                    </a:cubicBezTo>
                    <a:cubicBezTo>
                      <a:pt x="661" y="1226"/>
                      <a:pt x="661" y="1226"/>
                      <a:pt x="662" y="1225"/>
                    </a:cubicBezTo>
                    <a:cubicBezTo>
                      <a:pt x="664" y="1223"/>
                      <a:pt x="666" y="1221"/>
                      <a:pt x="668" y="1218"/>
                    </a:cubicBezTo>
                    <a:cubicBezTo>
                      <a:pt x="669" y="1218"/>
                      <a:pt x="669" y="1218"/>
                      <a:pt x="669" y="1217"/>
                    </a:cubicBezTo>
                    <a:cubicBezTo>
                      <a:pt x="672" y="1214"/>
                      <a:pt x="675" y="1211"/>
                      <a:pt x="678" y="1208"/>
                    </a:cubicBezTo>
                    <a:cubicBezTo>
                      <a:pt x="681" y="1204"/>
                      <a:pt x="684" y="1200"/>
                      <a:pt x="687" y="1197"/>
                    </a:cubicBezTo>
                    <a:cubicBezTo>
                      <a:pt x="705" y="1175"/>
                      <a:pt x="722" y="1152"/>
                      <a:pt x="738" y="1128"/>
                    </a:cubicBezTo>
                    <a:cubicBezTo>
                      <a:pt x="745" y="1118"/>
                      <a:pt x="752" y="1107"/>
                      <a:pt x="758" y="1097"/>
                    </a:cubicBezTo>
                    <a:cubicBezTo>
                      <a:pt x="762" y="1091"/>
                      <a:pt x="765" y="1085"/>
                      <a:pt x="769" y="1080"/>
                    </a:cubicBezTo>
                    <a:cubicBezTo>
                      <a:pt x="771" y="1076"/>
                      <a:pt x="773" y="1072"/>
                      <a:pt x="776" y="1067"/>
                    </a:cubicBezTo>
                    <a:cubicBezTo>
                      <a:pt x="779" y="1062"/>
                      <a:pt x="782" y="1056"/>
                      <a:pt x="785" y="1051"/>
                    </a:cubicBezTo>
                    <a:cubicBezTo>
                      <a:pt x="791" y="1040"/>
                      <a:pt x="797" y="1029"/>
                      <a:pt x="803" y="1017"/>
                    </a:cubicBezTo>
                    <a:cubicBezTo>
                      <a:pt x="804" y="1016"/>
                      <a:pt x="805" y="1014"/>
                      <a:pt x="805" y="1013"/>
                    </a:cubicBezTo>
                    <a:cubicBezTo>
                      <a:pt x="806" y="1011"/>
                      <a:pt x="806" y="1009"/>
                      <a:pt x="806" y="1008"/>
                    </a:cubicBezTo>
                    <a:cubicBezTo>
                      <a:pt x="806" y="999"/>
                      <a:pt x="806" y="991"/>
                      <a:pt x="807" y="983"/>
                    </a:cubicBezTo>
                    <a:cubicBezTo>
                      <a:pt x="807" y="982"/>
                      <a:pt x="807" y="982"/>
                      <a:pt x="807" y="982"/>
                    </a:cubicBezTo>
                    <a:cubicBezTo>
                      <a:pt x="807" y="981"/>
                      <a:pt x="807" y="979"/>
                      <a:pt x="807" y="977"/>
                    </a:cubicBezTo>
                    <a:cubicBezTo>
                      <a:pt x="807" y="976"/>
                      <a:pt x="807" y="976"/>
                      <a:pt x="807" y="976"/>
                    </a:cubicBezTo>
                    <a:cubicBezTo>
                      <a:pt x="807" y="973"/>
                      <a:pt x="807" y="970"/>
                      <a:pt x="807" y="967"/>
                    </a:cubicBezTo>
                    <a:cubicBezTo>
                      <a:pt x="807" y="964"/>
                      <a:pt x="807" y="960"/>
                      <a:pt x="807" y="956"/>
                    </a:cubicBezTo>
                    <a:cubicBezTo>
                      <a:pt x="807" y="954"/>
                      <a:pt x="807" y="952"/>
                      <a:pt x="807" y="950"/>
                    </a:cubicBezTo>
                    <a:cubicBezTo>
                      <a:pt x="807" y="946"/>
                      <a:pt x="807" y="941"/>
                      <a:pt x="807" y="936"/>
                    </a:cubicBezTo>
                    <a:cubicBezTo>
                      <a:pt x="807" y="935"/>
                      <a:pt x="807" y="935"/>
                      <a:pt x="807" y="935"/>
                    </a:cubicBezTo>
                    <a:cubicBezTo>
                      <a:pt x="807" y="934"/>
                      <a:pt x="807" y="932"/>
                      <a:pt x="806" y="931"/>
                    </a:cubicBezTo>
                    <a:close/>
                    <a:moveTo>
                      <a:pt x="386" y="376"/>
                    </a:moveTo>
                    <a:cubicBezTo>
                      <a:pt x="375" y="370"/>
                      <a:pt x="363" y="364"/>
                      <a:pt x="352" y="357"/>
                    </a:cubicBezTo>
                    <a:cubicBezTo>
                      <a:pt x="315" y="335"/>
                      <a:pt x="279" y="317"/>
                      <a:pt x="241" y="313"/>
                    </a:cubicBezTo>
                    <a:cubicBezTo>
                      <a:pt x="213" y="311"/>
                      <a:pt x="180" y="314"/>
                      <a:pt x="146" y="326"/>
                    </a:cubicBezTo>
                    <a:cubicBezTo>
                      <a:pt x="175" y="230"/>
                      <a:pt x="210" y="136"/>
                      <a:pt x="251" y="44"/>
                    </a:cubicBezTo>
                    <a:cubicBezTo>
                      <a:pt x="251" y="44"/>
                      <a:pt x="251" y="44"/>
                      <a:pt x="325" y="44"/>
                    </a:cubicBezTo>
                    <a:cubicBezTo>
                      <a:pt x="341" y="44"/>
                      <a:pt x="362" y="44"/>
                      <a:pt x="386" y="44"/>
                    </a:cubicBezTo>
                    <a:cubicBezTo>
                      <a:pt x="430" y="44"/>
                      <a:pt x="430" y="44"/>
                      <a:pt x="430" y="44"/>
                    </a:cubicBezTo>
                    <a:cubicBezTo>
                      <a:pt x="430" y="44"/>
                      <a:pt x="430" y="44"/>
                      <a:pt x="498" y="44"/>
                    </a:cubicBezTo>
                    <a:cubicBezTo>
                      <a:pt x="513" y="44"/>
                      <a:pt x="533" y="44"/>
                      <a:pt x="556" y="44"/>
                    </a:cubicBezTo>
                    <a:cubicBezTo>
                      <a:pt x="610" y="165"/>
                      <a:pt x="654" y="290"/>
                      <a:pt x="687" y="418"/>
                    </a:cubicBezTo>
                    <a:cubicBezTo>
                      <a:pt x="637" y="436"/>
                      <a:pt x="560" y="444"/>
                      <a:pt x="456" y="406"/>
                    </a:cubicBezTo>
                    <a:cubicBezTo>
                      <a:pt x="448" y="403"/>
                      <a:pt x="439" y="400"/>
                      <a:pt x="430" y="396"/>
                    </a:cubicBezTo>
                    <a:cubicBezTo>
                      <a:pt x="386" y="376"/>
                      <a:pt x="386" y="376"/>
                      <a:pt x="386" y="376"/>
                    </a:cubicBezTo>
                    <a:cubicBezTo>
                      <a:pt x="375" y="370"/>
                      <a:pt x="363" y="364"/>
                      <a:pt x="352" y="357"/>
                    </a:cubicBezTo>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42" name="bcgIcons_Train">
            <a:extLst>
              <a:ext uri="{FF2B5EF4-FFF2-40B4-BE49-F238E27FC236}">
                <a16:creationId xmlns:a16="http://schemas.microsoft.com/office/drawing/2014/main" id="{952DB15F-EDA7-43B9-9934-3D95961C4EC2}"/>
              </a:ext>
            </a:extLst>
          </p:cNvPr>
          <p:cNvGrpSpPr>
            <a:grpSpLocks noChangeAspect="1"/>
          </p:cNvGrpSpPr>
          <p:nvPr/>
        </p:nvGrpSpPr>
        <p:grpSpPr bwMode="auto">
          <a:xfrm>
            <a:off x="2321330" y="4540387"/>
            <a:ext cx="559302" cy="559820"/>
            <a:chOff x="1682" y="0"/>
            <a:chExt cx="4316" cy="4320"/>
          </a:xfrm>
        </p:grpSpPr>
        <p:sp>
          <p:nvSpPr>
            <p:cNvPr id="43" name="AutoShape 37">
              <a:extLst>
                <a:ext uri="{FF2B5EF4-FFF2-40B4-BE49-F238E27FC236}">
                  <a16:creationId xmlns:a16="http://schemas.microsoft.com/office/drawing/2014/main" id="{D9BD70D5-0EF3-436B-8357-1A74F8D22DD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39">
              <a:extLst>
                <a:ext uri="{FF2B5EF4-FFF2-40B4-BE49-F238E27FC236}">
                  <a16:creationId xmlns:a16="http://schemas.microsoft.com/office/drawing/2014/main" id="{956FD96B-434F-43DE-B7FE-E42F08554696}"/>
                </a:ext>
              </a:extLst>
            </p:cNvPr>
            <p:cNvSpPr>
              <a:spLocks noEditPoints="1"/>
            </p:cNvSpPr>
            <p:nvPr/>
          </p:nvSpPr>
          <p:spPr bwMode="auto">
            <a:xfrm>
              <a:off x="2154" y="1556"/>
              <a:ext cx="3095" cy="488"/>
            </a:xfrm>
            <a:custGeom>
              <a:avLst/>
              <a:gdLst>
                <a:gd name="T0" fmla="*/ 981 w 1652"/>
                <a:gd name="T1" fmla="*/ 250 h 260"/>
                <a:gd name="T2" fmla="*/ 981 w 1652"/>
                <a:gd name="T3" fmla="*/ 10 h 260"/>
                <a:gd name="T4" fmla="*/ 991 w 1652"/>
                <a:gd name="T5" fmla="*/ 0 h 260"/>
                <a:gd name="T6" fmla="*/ 1164 w 1652"/>
                <a:gd name="T7" fmla="*/ 0 h 260"/>
                <a:gd name="T8" fmla="*/ 1174 w 1652"/>
                <a:gd name="T9" fmla="*/ 10 h 260"/>
                <a:gd name="T10" fmla="*/ 1174 w 1652"/>
                <a:gd name="T11" fmla="*/ 250 h 260"/>
                <a:gd name="T12" fmla="*/ 1164 w 1652"/>
                <a:gd name="T13" fmla="*/ 260 h 260"/>
                <a:gd name="T14" fmla="*/ 991 w 1652"/>
                <a:gd name="T15" fmla="*/ 260 h 260"/>
                <a:gd name="T16" fmla="*/ 981 w 1652"/>
                <a:gd name="T17" fmla="*/ 250 h 260"/>
                <a:gd name="T18" fmla="*/ 755 w 1652"/>
                <a:gd name="T19" fmla="*/ 260 h 260"/>
                <a:gd name="T20" fmla="*/ 927 w 1652"/>
                <a:gd name="T21" fmla="*/ 260 h 260"/>
                <a:gd name="T22" fmla="*/ 937 w 1652"/>
                <a:gd name="T23" fmla="*/ 250 h 260"/>
                <a:gd name="T24" fmla="*/ 937 w 1652"/>
                <a:gd name="T25" fmla="*/ 10 h 260"/>
                <a:gd name="T26" fmla="*/ 927 w 1652"/>
                <a:gd name="T27" fmla="*/ 0 h 260"/>
                <a:gd name="T28" fmla="*/ 755 w 1652"/>
                <a:gd name="T29" fmla="*/ 0 h 260"/>
                <a:gd name="T30" fmla="*/ 745 w 1652"/>
                <a:gd name="T31" fmla="*/ 10 h 260"/>
                <a:gd name="T32" fmla="*/ 745 w 1652"/>
                <a:gd name="T33" fmla="*/ 250 h 260"/>
                <a:gd name="T34" fmla="*/ 755 w 1652"/>
                <a:gd name="T35" fmla="*/ 260 h 260"/>
                <a:gd name="T36" fmla="*/ 246 w 1652"/>
                <a:gd name="T37" fmla="*/ 260 h 260"/>
                <a:gd name="T38" fmla="*/ 418 w 1652"/>
                <a:gd name="T39" fmla="*/ 260 h 260"/>
                <a:gd name="T40" fmla="*/ 428 w 1652"/>
                <a:gd name="T41" fmla="*/ 250 h 260"/>
                <a:gd name="T42" fmla="*/ 428 w 1652"/>
                <a:gd name="T43" fmla="*/ 10 h 260"/>
                <a:gd name="T44" fmla="*/ 418 w 1652"/>
                <a:gd name="T45" fmla="*/ 0 h 260"/>
                <a:gd name="T46" fmla="*/ 246 w 1652"/>
                <a:gd name="T47" fmla="*/ 0 h 260"/>
                <a:gd name="T48" fmla="*/ 236 w 1652"/>
                <a:gd name="T49" fmla="*/ 10 h 260"/>
                <a:gd name="T50" fmla="*/ 236 w 1652"/>
                <a:gd name="T51" fmla="*/ 250 h 260"/>
                <a:gd name="T52" fmla="*/ 246 w 1652"/>
                <a:gd name="T53" fmla="*/ 260 h 260"/>
                <a:gd name="T54" fmla="*/ 10 w 1652"/>
                <a:gd name="T55" fmla="*/ 260 h 260"/>
                <a:gd name="T56" fmla="*/ 182 w 1652"/>
                <a:gd name="T57" fmla="*/ 260 h 260"/>
                <a:gd name="T58" fmla="*/ 192 w 1652"/>
                <a:gd name="T59" fmla="*/ 250 h 260"/>
                <a:gd name="T60" fmla="*/ 192 w 1652"/>
                <a:gd name="T61" fmla="*/ 10 h 260"/>
                <a:gd name="T62" fmla="*/ 182 w 1652"/>
                <a:gd name="T63" fmla="*/ 0 h 260"/>
                <a:gd name="T64" fmla="*/ 10 w 1652"/>
                <a:gd name="T65" fmla="*/ 0 h 260"/>
                <a:gd name="T66" fmla="*/ 0 w 1652"/>
                <a:gd name="T67" fmla="*/ 10 h 260"/>
                <a:gd name="T68" fmla="*/ 0 w 1652"/>
                <a:gd name="T69" fmla="*/ 250 h 260"/>
                <a:gd name="T70" fmla="*/ 10 w 1652"/>
                <a:gd name="T71" fmla="*/ 260 h 260"/>
                <a:gd name="T72" fmla="*/ 1301 w 1652"/>
                <a:gd name="T73" fmla="*/ 260 h 260"/>
                <a:gd name="T74" fmla="*/ 1639 w 1652"/>
                <a:gd name="T75" fmla="*/ 260 h 260"/>
                <a:gd name="T76" fmla="*/ 1647 w 1652"/>
                <a:gd name="T77" fmla="*/ 245 h 260"/>
                <a:gd name="T78" fmla="*/ 1475 w 1652"/>
                <a:gd name="T79" fmla="*/ 4 h 260"/>
                <a:gd name="T80" fmla="*/ 1467 w 1652"/>
                <a:gd name="T81" fmla="*/ 0 h 260"/>
                <a:gd name="T82" fmla="*/ 1301 w 1652"/>
                <a:gd name="T83" fmla="*/ 0 h 260"/>
                <a:gd name="T84" fmla="*/ 1291 w 1652"/>
                <a:gd name="T85" fmla="*/ 10 h 260"/>
                <a:gd name="T86" fmla="*/ 1291 w 1652"/>
                <a:gd name="T87" fmla="*/ 251 h 260"/>
                <a:gd name="T88" fmla="*/ 1301 w 1652"/>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2" h="260">
                  <a:moveTo>
                    <a:pt x="981" y="250"/>
                  </a:moveTo>
                  <a:cubicBezTo>
                    <a:pt x="981" y="10"/>
                    <a:pt x="981" y="10"/>
                    <a:pt x="981" y="10"/>
                  </a:cubicBezTo>
                  <a:cubicBezTo>
                    <a:pt x="981" y="5"/>
                    <a:pt x="986" y="0"/>
                    <a:pt x="991" y="0"/>
                  </a:cubicBezTo>
                  <a:cubicBezTo>
                    <a:pt x="1164" y="0"/>
                    <a:pt x="1164" y="0"/>
                    <a:pt x="1164" y="0"/>
                  </a:cubicBezTo>
                  <a:cubicBezTo>
                    <a:pt x="1169" y="0"/>
                    <a:pt x="1174" y="5"/>
                    <a:pt x="1174" y="10"/>
                  </a:cubicBezTo>
                  <a:cubicBezTo>
                    <a:pt x="1174" y="250"/>
                    <a:pt x="1174" y="250"/>
                    <a:pt x="1174" y="250"/>
                  </a:cubicBezTo>
                  <a:cubicBezTo>
                    <a:pt x="1174" y="256"/>
                    <a:pt x="1169" y="260"/>
                    <a:pt x="1164" y="260"/>
                  </a:cubicBezTo>
                  <a:cubicBezTo>
                    <a:pt x="991" y="260"/>
                    <a:pt x="991" y="260"/>
                    <a:pt x="991" y="260"/>
                  </a:cubicBezTo>
                  <a:cubicBezTo>
                    <a:pt x="986" y="260"/>
                    <a:pt x="981" y="256"/>
                    <a:pt x="981" y="250"/>
                  </a:cubicBezTo>
                  <a:close/>
                  <a:moveTo>
                    <a:pt x="755" y="260"/>
                  </a:moveTo>
                  <a:cubicBezTo>
                    <a:pt x="927" y="260"/>
                    <a:pt x="927" y="260"/>
                    <a:pt x="927" y="260"/>
                  </a:cubicBezTo>
                  <a:cubicBezTo>
                    <a:pt x="933" y="260"/>
                    <a:pt x="937" y="256"/>
                    <a:pt x="937" y="250"/>
                  </a:cubicBezTo>
                  <a:cubicBezTo>
                    <a:pt x="937" y="10"/>
                    <a:pt x="937" y="10"/>
                    <a:pt x="937" y="10"/>
                  </a:cubicBezTo>
                  <a:cubicBezTo>
                    <a:pt x="937" y="5"/>
                    <a:pt x="933" y="0"/>
                    <a:pt x="927" y="0"/>
                  </a:cubicBezTo>
                  <a:cubicBezTo>
                    <a:pt x="755" y="0"/>
                    <a:pt x="755" y="0"/>
                    <a:pt x="755" y="0"/>
                  </a:cubicBezTo>
                  <a:cubicBezTo>
                    <a:pt x="749" y="0"/>
                    <a:pt x="745" y="5"/>
                    <a:pt x="745" y="10"/>
                  </a:cubicBezTo>
                  <a:cubicBezTo>
                    <a:pt x="745" y="250"/>
                    <a:pt x="745" y="250"/>
                    <a:pt x="745" y="250"/>
                  </a:cubicBezTo>
                  <a:cubicBezTo>
                    <a:pt x="745" y="256"/>
                    <a:pt x="749" y="260"/>
                    <a:pt x="755" y="260"/>
                  </a:cubicBezTo>
                  <a:close/>
                  <a:moveTo>
                    <a:pt x="246" y="260"/>
                  </a:moveTo>
                  <a:cubicBezTo>
                    <a:pt x="418" y="260"/>
                    <a:pt x="418" y="260"/>
                    <a:pt x="418" y="260"/>
                  </a:cubicBezTo>
                  <a:cubicBezTo>
                    <a:pt x="424" y="260"/>
                    <a:pt x="428" y="256"/>
                    <a:pt x="428" y="250"/>
                  </a:cubicBezTo>
                  <a:cubicBezTo>
                    <a:pt x="428" y="10"/>
                    <a:pt x="428" y="10"/>
                    <a:pt x="428" y="10"/>
                  </a:cubicBezTo>
                  <a:cubicBezTo>
                    <a:pt x="428" y="5"/>
                    <a:pt x="424" y="0"/>
                    <a:pt x="418" y="0"/>
                  </a:cubicBezTo>
                  <a:cubicBezTo>
                    <a:pt x="246" y="0"/>
                    <a:pt x="246" y="0"/>
                    <a:pt x="246" y="0"/>
                  </a:cubicBezTo>
                  <a:cubicBezTo>
                    <a:pt x="241" y="0"/>
                    <a:pt x="236" y="5"/>
                    <a:pt x="236" y="10"/>
                  </a:cubicBezTo>
                  <a:cubicBezTo>
                    <a:pt x="236" y="250"/>
                    <a:pt x="236" y="250"/>
                    <a:pt x="236" y="250"/>
                  </a:cubicBezTo>
                  <a:cubicBezTo>
                    <a:pt x="236" y="256"/>
                    <a:pt x="241" y="260"/>
                    <a:pt x="246" y="260"/>
                  </a:cubicBezTo>
                  <a:close/>
                  <a:moveTo>
                    <a:pt x="10" y="260"/>
                  </a:moveTo>
                  <a:cubicBezTo>
                    <a:pt x="182" y="260"/>
                    <a:pt x="182" y="260"/>
                    <a:pt x="182" y="260"/>
                  </a:cubicBezTo>
                  <a:cubicBezTo>
                    <a:pt x="188" y="260"/>
                    <a:pt x="192" y="256"/>
                    <a:pt x="192" y="250"/>
                  </a:cubicBezTo>
                  <a:cubicBezTo>
                    <a:pt x="192" y="10"/>
                    <a:pt x="192" y="10"/>
                    <a:pt x="192" y="10"/>
                  </a:cubicBezTo>
                  <a:cubicBezTo>
                    <a:pt x="192" y="5"/>
                    <a:pt x="188" y="0"/>
                    <a:pt x="182" y="0"/>
                  </a:cubicBezTo>
                  <a:cubicBezTo>
                    <a:pt x="10" y="0"/>
                    <a:pt x="10" y="0"/>
                    <a:pt x="10" y="0"/>
                  </a:cubicBezTo>
                  <a:cubicBezTo>
                    <a:pt x="4" y="0"/>
                    <a:pt x="0" y="5"/>
                    <a:pt x="0" y="10"/>
                  </a:cubicBezTo>
                  <a:cubicBezTo>
                    <a:pt x="0" y="250"/>
                    <a:pt x="0" y="250"/>
                    <a:pt x="0" y="250"/>
                  </a:cubicBezTo>
                  <a:cubicBezTo>
                    <a:pt x="0" y="256"/>
                    <a:pt x="4" y="260"/>
                    <a:pt x="10" y="260"/>
                  </a:cubicBezTo>
                  <a:close/>
                  <a:moveTo>
                    <a:pt x="1301" y="260"/>
                  </a:moveTo>
                  <a:cubicBezTo>
                    <a:pt x="1639" y="260"/>
                    <a:pt x="1639" y="260"/>
                    <a:pt x="1639" y="260"/>
                  </a:cubicBezTo>
                  <a:cubicBezTo>
                    <a:pt x="1647" y="260"/>
                    <a:pt x="1652" y="251"/>
                    <a:pt x="1647" y="245"/>
                  </a:cubicBezTo>
                  <a:cubicBezTo>
                    <a:pt x="1475" y="4"/>
                    <a:pt x="1475" y="4"/>
                    <a:pt x="1475" y="4"/>
                  </a:cubicBezTo>
                  <a:cubicBezTo>
                    <a:pt x="1474" y="2"/>
                    <a:pt x="1471" y="0"/>
                    <a:pt x="1467" y="0"/>
                  </a:cubicBezTo>
                  <a:cubicBezTo>
                    <a:pt x="1301" y="0"/>
                    <a:pt x="1301" y="0"/>
                    <a:pt x="1301" y="0"/>
                  </a:cubicBezTo>
                  <a:cubicBezTo>
                    <a:pt x="1296" y="0"/>
                    <a:pt x="1291" y="5"/>
                    <a:pt x="1291" y="10"/>
                  </a:cubicBezTo>
                  <a:cubicBezTo>
                    <a:pt x="1291" y="251"/>
                    <a:pt x="1291" y="251"/>
                    <a:pt x="1291" y="251"/>
                  </a:cubicBezTo>
                  <a:cubicBezTo>
                    <a:pt x="1291" y="256"/>
                    <a:pt x="1296" y="260"/>
                    <a:pt x="1301" y="260"/>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0">
              <a:extLst>
                <a:ext uri="{FF2B5EF4-FFF2-40B4-BE49-F238E27FC236}">
                  <a16:creationId xmlns:a16="http://schemas.microsoft.com/office/drawing/2014/main" id="{4CF6BA5D-883A-463B-AF31-AB4E4D4735AF}"/>
                </a:ext>
              </a:extLst>
            </p:cNvPr>
            <p:cNvSpPr>
              <a:spLocks noEditPoints="1"/>
            </p:cNvSpPr>
            <p:nvPr/>
          </p:nvSpPr>
          <p:spPr bwMode="auto">
            <a:xfrm>
              <a:off x="1858" y="1378"/>
              <a:ext cx="3968" cy="1534"/>
            </a:xfrm>
            <a:custGeom>
              <a:avLst/>
              <a:gdLst>
                <a:gd name="T0" fmla="*/ 1898 w 2118"/>
                <a:gd name="T1" fmla="*/ 707 h 818"/>
                <a:gd name="T2" fmla="*/ 1961 w 2118"/>
                <a:gd name="T3" fmla="*/ 658 h 818"/>
                <a:gd name="T4" fmla="*/ 1804 w 2118"/>
                <a:gd name="T5" fmla="*/ 701 h 818"/>
                <a:gd name="T6" fmla="*/ 1819 w 2118"/>
                <a:gd name="T7" fmla="*/ 658 h 818"/>
                <a:gd name="T8" fmla="*/ 941 w 2118"/>
                <a:gd name="T9" fmla="*/ 657 h 818"/>
                <a:gd name="T10" fmla="*/ 1042 w 2118"/>
                <a:gd name="T11" fmla="*/ 700 h 818"/>
                <a:gd name="T12" fmla="*/ 941 w 2118"/>
                <a:gd name="T13" fmla="*/ 657 h 818"/>
                <a:gd name="T14" fmla="*/ 1104 w 2118"/>
                <a:gd name="T15" fmla="*/ 711 h 818"/>
                <a:gd name="T16" fmla="*/ 1039 w 2118"/>
                <a:gd name="T17" fmla="*/ 657 h 818"/>
                <a:gd name="T18" fmla="*/ 552 w 2118"/>
                <a:gd name="T19" fmla="*/ 706 h 818"/>
                <a:gd name="T20" fmla="*/ 489 w 2118"/>
                <a:gd name="T21" fmla="*/ 657 h 818"/>
                <a:gd name="T22" fmla="*/ 457 w 2118"/>
                <a:gd name="T23" fmla="*/ 700 h 818"/>
                <a:gd name="T24" fmla="*/ 473 w 2118"/>
                <a:gd name="T25" fmla="*/ 657 h 818"/>
                <a:gd name="T26" fmla="*/ 22 w 2118"/>
                <a:gd name="T27" fmla="*/ 818 h 818"/>
                <a:gd name="T28" fmla="*/ 2118 w 2118"/>
                <a:gd name="T29" fmla="*/ 796 h 818"/>
                <a:gd name="T30" fmla="*/ 22 w 2118"/>
                <a:gd name="T31" fmla="*/ 774 h 818"/>
                <a:gd name="T32" fmla="*/ 22 w 2118"/>
                <a:gd name="T33" fmla="*/ 818 h 818"/>
                <a:gd name="T34" fmla="*/ 690 w 2118"/>
                <a:gd name="T35" fmla="*/ 0 h 818"/>
                <a:gd name="T36" fmla="*/ 744 w 2118"/>
                <a:gd name="T37" fmla="*/ 580 h 818"/>
                <a:gd name="T38" fmla="*/ 54 w 2118"/>
                <a:gd name="T39" fmla="*/ 634 h 818"/>
                <a:gd name="T40" fmla="*/ 0 w 2118"/>
                <a:gd name="T41" fmla="*/ 54 h 818"/>
                <a:gd name="T42" fmla="*/ 690 w 2118"/>
                <a:gd name="T43" fmla="*/ 44 h 818"/>
                <a:gd name="T44" fmla="*/ 44 w 2118"/>
                <a:gd name="T45" fmla="*/ 54 h 818"/>
                <a:gd name="T46" fmla="*/ 700 w 2118"/>
                <a:gd name="T47" fmla="*/ 517 h 818"/>
                <a:gd name="T48" fmla="*/ 690 w 2118"/>
                <a:gd name="T49" fmla="*/ 44 h 818"/>
                <a:gd name="T50" fmla="*/ 1660 w 2118"/>
                <a:gd name="T51" fmla="*/ 0 h 818"/>
                <a:gd name="T52" fmla="*/ 2078 w 2118"/>
                <a:gd name="T53" fmla="*/ 549 h 818"/>
                <a:gd name="T54" fmla="*/ 2034 w 2118"/>
                <a:gd name="T55" fmla="*/ 634 h 818"/>
                <a:gd name="T56" fmla="*/ 811 w 2118"/>
                <a:gd name="T57" fmla="*/ 580 h 818"/>
                <a:gd name="T58" fmla="*/ 865 w 2118"/>
                <a:gd name="T59" fmla="*/ 0 h 818"/>
                <a:gd name="T60" fmla="*/ 1660 w 2118"/>
                <a:gd name="T61" fmla="*/ 44 h 818"/>
                <a:gd name="T62" fmla="*/ 855 w 2118"/>
                <a:gd name="T63" fmla="*/ 54 h 818"/>
                <a:gd name="T64" fmla="*/ 2001 w 2118"/>
                <a:gd name="T65" fmla="*/ 51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8" h="818">
                  <a:moveTo>
                    <a:pt x="1961" y="658"/>
                  </a:moveTo>
                  <a:cubicBezTo>
                    <a:pt x="1954" y="686"/>
                    <a:pt x="1928" y="707"/>
                    <a:pt x="1898" y="707"/>
                  </a:cubicBezTo>
                  <a:cubicBezTo>
                    <a:pt x="1868" y="707"/>
                    <a:pt x="1843" y="686"/>
                    <a:pt x="1836" y="658"/>
                  </a:cubicBezTo>
                  <a:lnTo>
                    <a:pt x="1961" y="658"/>
                  </a:lnTo>
                  <a:close/>
                  <a:moveTo>
                    <a:pt x="1737" y="658"/>
                  </a:moveTo>
                  <a:cubicBezTo>
                    <a:pt x="1749" y="684"/>
                    <a:pt x="1774" y="701"/>
                    <a:pt x="1804" y="701"/>
                  </a:cubicBezTo>
                  <a:cubicBezTo>
                    <a:pt x="1815" y="701"/>
                    <a:pt x="1826" y="699"/>
                    <a:pt x="1836" y="694"/>
                  </a:cubicBezTo>
                  <a:cubicBezTo>
                    <a:pt x="1828" y="684"/>
                    <a:pt x="1822" y="671"/>
                    <a:pt x="1819" y="658"/>
                  </a:cubicBezTo>
                  <a:lnTo>
                    <a:pt x="1737" y="658"/>
                  </a:lnTo>
                  <a:close/>
                  <a:moveTo>
                    <a:pt x="941" y="657"/>
                  </a:moveTo>
                  <a:cubicBezTo>
                    <a:pt x="950" y="686"/>
                    <a:pt x="977" y="707"/>
                    <a:pt x="1010" y="707"/>
                  </a:cubicBezTo>
                  <a:cubicBezTo>
                    <a:pt x="1021" y="707"/>
                    <a:pt x="1032" y="704"/>
                    <a:pt x="1042" y="700"/>
                  </a:cubicBezTo>
                  <a:cubicBezTo>
                    <a:pt x="1032" y="688"/>
                    <a:pt x="1026" y="673"/>
                    <a:pt x="1024" y="657"/>
                  </a:cubicBezTo>
                  <a:lnTo>
                    <a:pt x="941" y="657"/>
                  </a:lnTo>
                  <a:close/>
                  <a:moveTo>
                    <a:pt x="1039" y="657"/>
                  </a:moveTo>
                  <a:cubicBezTo>
                    <a:pt x="1045" y="688"/>
                    <a:pt x="1072" y="711"/>
                    <a:pt x="1104" y="711"/>
                  </a:cubicBezTo>
                  <a:cubicBezTo>
                    <a:pt x="1136" y="711"/>
                    <a:pt x="1163" y="688"/>
                    <a:pt x="1169" y="658"/>
                  </a:cubicBezTo>
                  <a:lnTo>
                    <a:pt x="1039" y="657"/>
                  </a:lnTo>
                  <a:close/>
                  <a:moveTo>
                    <a:pt x="489" y="657"/>
                  </a:moveTo>
                  <a:cubicBezTo>
                    <a:pt x="496" y="685"/>
                    <a:pt x="522" y="706"/>
                    <a:pt x="552" y="706"/>
                  </a:cubicBezTo>
                  <a:cubicBezTo>
                    <a:pt x="582" y="706"/>
                    <a:pt x="607" y="685"/>
                    <a:pt x="615" y="657"/>
                  </a:cubicBezTo>
                  <a:lnTo>
                    <a:pt x="489" y="657"/>
                  </a:lnTo>
                  <a:close/>
                  <a:moveTo>
                    <a:pt x="391" y="657"/>
                  </a:moveTo>
                  <a:cubicBezTo>
                    <a:pt x="402" y="682"/>
                    <a:pt x="428" y="700"/>
                    <a:pt x="457" y="700"/>
                  </a:cubicBezTo>
                  <a:cubicBezTo>
                    <a:pt x="469" y="700"/>
                    <a:pt x="480" y="697"/>
                    <a:pt x="490" y="692"/>
                  </a:cubicBezTo>
                  <a:cubicBezTo>
                    <a:pt x="481" y="682"/>
                    <a:pt x="475" y="670"/>
                    <a:pt x="473" y="657"/>
                  </a:cubicBezTo>
                  <a:lnTo>
                    <a:pt x="391" y="657"/>
                  </a:lnTo>
                  <a:close/>
                  <a:moveTo>
                    <a:pt x="22" y="818"/>
                  </a:moveTo>
                  <a:cubicBezTo>
                    <a:pt x="2096" y="818"/>
                    <a:pt x="2096" y="818"/>
                    <a:pt x="2096" y="818"/>
                  </a:cubicBezTo>
                  <a:cubicBezTo>
                    <a:pt x="2108" y="818"/>
                    <a:pt x="2118" y="808"/>
                    <a:pt x="2118" y="796"/>
                  </a:cubicBezTo>
                  <a:cubicBezTo>
                    <a:pt x="2118" y="783"/>
                    <a:pt x="2108" y="774"/>
                    <a:pt x="2096" y="774"/>
                  </a:cubicBezTo>
                  <a:cubicBezTo>
                    <a:pt x="22" y="774"/>
                    <a:pt x="22" y="774"/>
                    <a:pt x="22" y="774"/>
                  </a:cubicBezTo>
                  <a:cubicBezTo>
                    <a:pt x="10" y="774"/>
                    <a:pt x="0" y="783"/>
                    <a:pt x="0" y="796"/>
                  </a:cubicBezTo>
                  <a:cubicBezTo>
                    <a:pt x="0" y="808"/>
                    <a:pt x="10" y="818"/>
                    <a:pt x="22" y="818"/>
                  </a:cubicBezTo>
                  <a:close/>
                  <a:moveTo>
                    <a:pt x="54" y="0"/>
                  </a:moveTo>
                  <a:cubicBezTo>
                    <a:pt x="690" y="0"/>
                    <a:pt x="690" y="0"/>
                    <a:pt x="690" y="0"/>
                  </a:cubicBezTo>
                  <a:cubicBezTo>
                    <a:pt x="720" y="0"/>
                    <a:pt x="744" y="24"/>
                    <a:pt x="744" y="54"/>
                  </a:cubicBezTo>
                  <a:cubicBezTo>
                    <a:pt x="744" y="580"/>
                    <a:pt x="744" y="580"/>
                    <a:pt x="744" y="580"/>
                  </a:cubicBezTo>
                  <a:cubicBezTo>
                    <a:pt x="744" y="610"/>
                    <a:pt x="720" y="634"/>
                    <a:pt x="690" y="634"/>
                  </a:cubicBezTo>
                  <a:cubicBezTo>
                    <a:pt x="54" y="634"/>
                    <a:pt x="54" y="634"/>
                    <a:pt x="54" y="634"/>
                  </a:cubicBezTo>
                  <a:cubicBezTo>
                    <a:pt x="24" y="634"/>
                    <a:pt x="0" y="610"/>
                    <a:pt x="0" y="580"/>
                  </a:cubicBezTo>
                  <a:cubicBezTo>
                    <a:pt x="0" y="54"/>
                    <a:pt x="0" y="54"/>
                    <a:pt x="0" y="54"/>
                  </a:cubicBezTo>
                  <a:cubicBezTo>
                    <a:pt x="0" y="24"/>
                    <a:pt x="24" y="0"/>
                    <a:pt x="54" y="0"/>
                  </a:cubicBezTo>
                  <a:close/>
                  <a:moveTo>
                    <a:pt x="690" y="44"/>
                  </a:moveTo>
                  <a:cubicBezTo>
                    <a:pt x="54" y="44"/>
                    <a:pt x="54" y="44"/>
                    <a:pt x="54" y="44"/>
                  </a:cubicBezTo>
                  <a:cubicBezTo>
                    <a:pt x="48" y="44"/>
                    <a:pt x="44" y="48"/>
                    <a:pt x="44" y="54"/>
                  </a:cubicBezTo>
                  <a:cubicBezTo>
                    <a:pt x="44" y="517"/>
                    <a:pt x="44" y="517"/>
                    <a:pt x="44" y="517"/>
                  </a:cubicBezTo>
                  <a:cubicBezTo>
                    <a:pt x="700" y="517"/>
                    <a:pt x="700" y="517"/>
                    <a:pt x="700" y="517"/>
                  </a:cubicBezTo>
                  <a:cubicBezTo>
                    <a:pt x="700" y="54"/>
                    <a:pt x="700" y="54"/>
                    <a:pt x="700" y="54"/>
                  </a:cubicBezTo>
                  <a:cubicBezTo>
                    <a:pt x="700" y="48"/>
                    <a:pt x="696" y="44"/>
                    <a:pt x="690" y="44"/>
                  </a:cubicBezTo>
                  <a:close/>
                  <a:moveTo>
                    <a:pt x="865" y="0"/>
                  </a:moveTo>
                  <a:cubicBezTo>
                    <a:pt x="1660" y="0"/>
                    <a:pt x="1660" y="0"/>
                    <a:pt x="1660" y="0"/>
                  </a:cubicBezTo>
                  <a:cubicBezTo>
                    <a:pt x="1677" y="0"/>
                    <a:pt x="1694" y="8"/>
                    <a:pt x="1704" y="23"/>
                  </a:cubicBezTo>
                  <a:cubicBezTo>
                    <a:pt x="2078" y="549"/>
                    <a:pt x="2078" y="549"/>
                    <a:pt x="2078" y="549"/>
                  </a:cubicBezTo>
                  <a:cubicBezTo>
                    <a:pt x="2090" y="565"/>
                    <a:pt x="2091" y="587"/>
                    <a:pt x="2082" y="605"/>
                  </a:cubicBezTo>
                  <a:cubicBezTo>
                    <a:pt x="2073" y="623"/>
                    <a:pt x="2054" y="634"/>
                    <a:pt x="2034" y="634"/>
                  </a:cubicBezTo>
                  <a:cubicBezTo>
                    <a:pt x="865" y="634"/>
                    <a:pt x="865" y="634"/>
                    <a:pt x="865" y="634"/>
                  </a:cubicBezTo>
                  <a:cubicBezTo>
                    <a:pt x="835" y="634"/>
                    <a:pt x="811" y="610"/>
                    <a:pt x="811" y="580"/>
                  </a:cubicBezTo>
                  <a:cubicBezTo>
                    <a:pt x="811" y="54"/>
                    <a:pt x="811" y="54"/>
                    <a:pt x="811" y="54"/>
                  </a:cubicBezTo>
                  <a:cubicBezTo>
                    <a:pt x="811" y="24"/>
                    <a:pt x="835" y="0"/>
                    <a:pt x="865" y="0"/>
                  </a:cubicBezTo>
                  <a:close/>
                  <a:moveTo>
                    <a:pt x="1668" y="48"/>
                  </a:moveTo>
                  <a:cubicBezTo>
                    <a:pt x="1666" y="46"/>
                    <a:pt x="1663" y="44"/>
                    <a:pt x="1660" y="44"/>
                  </a:cubicBezTo>
                  <a:cubicBezTo>
                    <a:pt x="865" y="44"/>
                    <a:pt x="865" y="44"/>
                    <a:pt x="865" y="44"/>
                  </a:cubicBezTo>
                  <a:cubicBezTo>
                    <a:pt x="859" y="44"/>
                    <a:pt x="855" y="48"/>
                    <a:pt x="855" y="54"/>
                  </a:cubicBezTo>
                  <a:cubicBezTo>
                    <a:pt x="855" y="517"/>
                    <a:pt x="855" y="517"/>
                    <a:pt x="855" y="517"/>
                  </a:cubicBezTo>
                  <a:cubicBezTo>
                    <a:pt x="2001" y="517"/>
                    <a:pt x="2001" y="517"/>
                    <a:pt x="2001" y="517"/>
                  </a:cubicBezTo>
                  <a:lnTo>
                    <a:pt x="1668" y="48"/>
                  </a:ln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6F8CFE87-F01D-45EB-B298-DF4BE0FE0661}"/>
              </a:ext>
            </a:extLst>
          </p:cNvPr>
          <p:cNvGrpSpPr>
            <a:grpSpLocks noChangeAspect="1"/>
          </p:cNvGrpSpPr>
          <p:nvPr/>
        </p:nvGrpSpPr>
        <p:grpSpPr>
          <a:xfrm>
            <a:off x="2279571" y="2906669"/>
            <a:ext cx="560361" cy="559820"/>
            <a:chOff x="5273675" y="2606675"/>
            <a:chExt cx="1646238" cy="1644650"/>
          </a:xfrm>
        </p:grpSpPr>
        <p:sp>
          <p:nvSpPr>
            <p:cNvPr id="54" name="AutoShape 3">
              <a:extLst>
                <a:ext uri="{FF2B5EF4-FFF2-40B4-BE49-F238E27FC236}">
                  <a16:creationId xmlns:a16="http://schemas.microsoft.com/office/drawing/2014/main" id="{A9B65170-E1C4-4B7F-9302-EE6F6D94F1E8}"/>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5" name="Group 54">
              <a:extLst>
                <a:ext uri="{FF2B5EF4-FFF2-40B4-BE49-F238E27FC236}">
                  <a16:creationId xmlns:a16="http://schemas.microsoft.com/office/drawing/2014/main" id="{6F89F1D2-4EA7-4317-A4FD-315D86E74643}"/>
                </a:ext>
              </a:extLst>
            </p:cNvPr>
            <p:cNvGrpSpPr/>
            <p:nvPr/>
          </p:nvGrpSpPr>
          <p:grpSpPr>
            <a:xfrm>
              <a:off x="5519738" y="2911475"/>
              <a:ext cx="1154113" cy="963613"/>
              <a:chOff x="5519738" y="2911475"/>
              <a:chExt cx="1154113" cy="963613"/>
            </a:xfrm>
          </p:grpSpPr>
          <p:sp>
            <p:nvSpPr>
              <p:cNvPr id="56" name="Freeform 25">
                <a:extLst>
                  <a:ext uri="{FF2B5EF4-FFF2-40B4-BE49-F238E27FC236}">
                    <a16:creationId xmlns:a16="http://schemas.microsoft.com/office/drawing/2014/main" id="{25C3475D-A0CB-4D9B-9F38-66FC899C3739}"/>
                  </a:ext>
                </a:extLst>
              </p:cNvPr>
              <p:cNvSpPr>
                <a:spLocks/>
              </p:cNvSpPr>
              <p:nvPr/>
            </p:nvSpPr>
            <p:spPr bwMode="auto">
              <a:xfrm>
                <a:off x="5605462" y="3319463"/>
                <a:ext cx="982662" cy="474662"/>
              </a:xfrm>
              <a:custGeom>
                <a:avLst/>
                <a:gdLst>
                  <a:gd name="connsiteX0" fmla="*/ 770723 w 982662"/>
                  <a:gd name="connsiteY0" fmla="*/ 255587 h 474662"/>
                  <a:gd name="connsiteX1" fmla="*/ 975526 w 982662"/>
                  <a:gd name="connsiteY1" fmla="*/ 255587 h 474662"/>
                  <a:gd name="connsiteX2" fmla="*/ 982662 w 982662"/>
                  <a:gd name="connsiteY2" fmla="*/ 262723 h 474662"/>
                  <a:gd name="connsiteX3" fmla="*/ 982662 w 982662"/>
                  <a:gd name="connsiteY3" fmla="*/ 467526 h 474662"/>
                  <a:gd name="connsiteX4" fmla="*/ 975526 w 982662"/>
                  <a:gd name="connsiteY4" fmla="*/ 474662 h 474662"/>
                  <a:gd name="connsiteX5" fmla="*/ 770723 w 982662"/>
                  <a:gd name="connsiteY5" fmla="*/ 474662 h 474662"/>
                  <a:gd name="connsiteX6" fmla="*/ 763587 w 982662"/>
                  <a:gd name="connsiteY6" fmla="*/ 467526 h 474662"/>
                  <a:gd name="connsiteX7" fmla="*/ 763587 w 982662"/>
                  <a:gd name="connsiteY7" fmla="*/ 262723 h 474662"/>
                  <a:gd name="connsiteX8" fmla="*/ 770723 w 982662"/>
                  <a:gd name="connsiteY8" fmla="*/ 255587 h 474662"/>
                  <a:gd name="connsiteX9" fmla="*/ 516723 w 982662"/>
                  <a:gd name="connsiteY9" fmla="*/ 255587 h 474662"/>
                  <a:gd name="connsiteX10" fmla="*/ 721526 w 982662"/>
                  <a:gd name="connsiteY10" fmla="*/ 255587 h 474662"/>
                  <a:gd name="connsiteX11" fmla="*/ 728662 w 982662"/>
                  <a:gd name="connsiteY11" fmla="*/ 262723 h 474662"/>
                  <a:gd name="connsiteX12" fmla="*/ 728662 w 982662"/>
                  <a:gd name="connsiteY12" fmla="*/ 467526 h 474662"/>
                  <a:gd name="connsiteX13" fmla="*/ 721526 w 982662"/>
                  <a:gd name="connsiteY13" fmla="*/ 474662 h 474662"/>
                  <a:gd name="connsiteX14" fmla="*/ 516723 w 982662"/>
                  <a:gd name="connsiteY14" fmla="*/ 474662 h 474662"/>
                  <a:gd name="connsiteX15" fmla="*/ 509587 w 982662"/>
                  <a:gd name="connsiteY15" fmla="*/ 467526 h 474662"/>
                  <a:gd name="connsiteX16" fmla="*/ 509587 w 982662"/>
                  <a:gd name="connsiteY16" fmla="*/ 262723 h 474662"/>
                  <a:gd name="connsiteX17" fmla="*/ 516723 w 982662"/>
                  <a:gd name="connsiteY17" fmla="*/ 255587 h 474662"/>
                  <a:gd name="connsiteX18" fmla="*/ 261136 w 982662"/>
                  <a:gd name="connsiteY18" fmla="*/ 255587 h 474662"/>
                  <a:gd name="connsiteX19" fmla="*/ 465939 w 982662"/>
                  <a:gd name="connsiteY19" fmla="*/ 255587 h 474662"/>
                  <a:gd name="connsiteX20" fmla="*/ 473075 w 982662"/>
                  <a:gd name="connsiteY20" fmla="*/ 262723 h 474662"/>
                  <a:gd name="connsiteX21" fmla="*/ 473075 w 982662"/>
                  <a:gd name="connsiteY21" fmla="*/ 467526 h 474662"/>
                  <a:gd name="connsiteX22" fmla="*/ 465939 w 982662"/>
                  <a:gd name="connsiteY22" fmla="*/ 474662 h 474662"/>
                  <a:gd name="connsiteX23" fmla="*/ 261136 w 982662"/>
                  <a:gd name="connsiteY23" fmla="*/ 474662 h 474662"/>
                  <a:gd name="connsiteX24" fmla="*/ 254000 w 982662"/>
                  <a:gd name="connsiteY24" fmla="*/ 467526 h 474662"/>
                  <a:gd name="connsiteX25" fmla="*/ 254000 w 982662"/>
                  <a:gd name="connsiteY25" fmla="*/ 262723 h 474662"/>
                  <a:gd name="connsiteX26" fmla="*/ 261136 w 982662"/>
                  <a:gd name="connsiteY26" fmla="*/ 255587 h 474662"/>
                  <a:gd name="connsiteX27" fmla="*/ 7136 w 982662"/>
                  <a:gd name="connsiteY27" fmla="*/ 255587 h 474662"/>
                  <a:gd name="connsiteX28" fmla="*/ 211939 w 982662"/>
                  <a:gd name="connsiteY28" fmla="*/ 255587 h 474662"/>
                  <a:gd name="connsiteX29" fmla="*/ 219075 w 982662"/>
                  <a:gd name="connsiteY29" fmla="*/ 262723 h 474662"/>
                  <a:gd name="connsiteX30" fmla="*/ 219075 w 982662"/>
                  <a:gd name="connsiteY30" fmla="*/ 467526 h 474662"/>
                  <a:gd name="connsiteX31" fmla="*/ 211939 w 982662"/>
                  <a:gd name="connsiteY31" fmla="*/ 474662 h 474662"/>
                  <a:gd name="connsiteX32" fmla="*/ 7136 w 982662"/>
                  <a:gd name="connsiteY32" fmla="*/ 474662 h 474662"/>
                  <a:gd name="connsiteX33" fmla="*/ 0 w 982662"/>
                  <a:gd name="connsiteY33" fmla="*/ 467526 h 474662"/>
                  <a:gd name="connsiteX34" fmla="*/ 0 w 982662"/>
                  <a:gd name="connsiteY34" fmla="*/ 262723 h 474662"/>
                  <a:gd name="connsiteX35" fmla="*/ 7136 w 982662"/>
                  <a:gd name="connsiteY35" fmla="*/ 255587 h 474662"/>
                  <a:gd name="connsiteX36" fmla="*/ 770723 w 982662"/>
                  <a:gd name="connsiteY36" fmla="*/ 0 h 474662"/>
                  <a:gd name="connsiteX37" fmla="*/ 975526 w 982662"/>
                  <a:gd name="connsiteY37" fmla="*/ 0 h 474662"/>
                  <a:gd name="connsiteX38" fmla="*/ 982662 w 982662"/>
                  <a:gd name="connsiteY38" fmla="*/ 7108 h 474662"/>
                  <a:gd name="connsiteX39" fmla="*/ 982662 w 982662"/>
                  <a:gd name="connsiteY39" fmla="*/ 210381 h 474662"/>
                  <a:gd name="connsiteX40" fmla="*/ 975526 w 982662"/>
                  <a:gd name="connsiteY40" fmla="*/ 217488 h 474662"/>
                  <a:gd name="connsiteX41" fmla="*/ 770723 w 982662"/>
                  <a:gd name="connsiteY41" fmla="*/ 217488 h 474662"/>
                  <a:gd name="connsiteX42" fmla="*/ 763587 w 982662"/>
                  <a:gd name="connsiteY42" fmla="*/ 210381 h 474662"/>
                  <a:gd name="connsiteX43" fmla="*/ 763587 w 982662"/>
                  <a:gd name="connsiteY43" fmla="*/ 7108 h 474662"/>
                  <a:gd name="connsiteX44" fmla="*/ 770723 w 982662"/>
                  <a:gd name="connsiteY44" fmla="*/ 0 h 474662"/>
                  <a:gd name="connsiteX45" fmla="*/ 516723 w 982662"/>
                  <a:gd name="connsiteY45" fmla="*/ 0 h 474662"/>
                  <a:gd name="connsiteX46" fmla="*/ 721526 w 982662"/>
                  <a:gd name="connsiteY46" fmla="*/ 0 h 474662"/>
                  <a:gd name="connsiteX47" fmla="*/ 728662 w 982662"/>
                  <a:gd name="connsiteY47" fmla="*/ 7108 h 474662"/>
                  <a:gd name="connsiteX48" fmla="*/ 728662 w 982662"/>
                  <a:gd name="connsiteY48" fmla="*/ 210381 h 474662"/>
                  <a:gd name="connsiteX49" fmla="*/ 721526 w 982662"/>
                  <a:gd name="connsiteY49" fmla="*/ 217488 h 474662"/>
                  <a:gd name="connsiteX50" fmla="*/ 516723 w 982662"/>
                  <a:gd name="connsiteY50" fmla="*/ 217488 h 474662"/>
                  <a:gd name="connsiteX51" fmla="*/ 509587 w 982662"/>
                  <a:gd name="connsiteY51" fmla="*/ 210381 h 474662"/>
                  <a:gd name="connsiteX52" fmla="*/ 509587 w 982662"/>
                  <a:gd name="connsiteY52" fmla="*/ 7108 h 474662"/>
                  <a:gd name="connsiteX53" fmla="*/ 516723 w 982662"/>
                  <a:gd name="connsiteY53" fmla="*/ 0 h 474662"/>
                  <a:gd name="connsiteX54" fmla="*/ 261136 w 982662"/>
                  <a:gd name="connsiteY54" fmla="*/ 0 h 474662"/>
                  <a:gd name="connsiteX55" fmla="*/ 465939 w 982662"/>
                  <a:gd name="connsiteY55" fmla="*/ 0 h 474662"/>
                  <a:gd name="connsiteX56" fmla="*/ 473075 w 982662"/>
                  <a:gd name="connsiteY56" fmla="*/ 7108 h 474662"/>
                  <a:gd name="connsiteX57" fmla="*/ 473075 w 982662"/>
                  <a:gd name="connsiteY57" fmla="*/ 210381 h 474662"/>
                  <a:gd name="connsiteX58" fmla="*/ 465939 w 982662"/>
                  <a:gd name="connsiteY58" fmla="*/ 217488 h 474662"/>
                  <a:gd name="connsiteX59" fmla="*/ 261136 w 982662"/>
                  <a:gd name="connsiteY59" fmla="*/ 217488 h 474662"/>
                  <a:gd name="connsiteX60" fmla="*/ 254000 w 982662"/>
                  <a:gd name="connsiteY60" fmla="*/ 210381 h 474662"/>
                  <a:gd name="connsiteX61" fmla="*/ 254000 w 982662"/>
                  <a:gd name="connsiteY61" fmla="*/ 7108 h 474662"/>
                  <a:gd name="connsiteX62" fmla="*/ 261136 w 982662"/>
                  <a:gd name="connsiteY62" fmla="*/ 0 h 474662"/>
                  <a:gd name="connsiteX63" fmla="*/ 7136 w 982662"/>
                  <a:gd name="connsiteY63" fmla="*/ 0 h 474662"/>
                  <a:gd name="connsiteX64" fmla="*/ 211939 w 982662"/>
                  <a:gd name="connsiteY64" fmla="*/ 0 h 474662"/>
                  <a:gd name="connsiteX65" fmla="*/ 219075 w 982662"/>
                  <a:gd name="connsiteY65" fmla="*/ 7108 h 474662"/>
                  <a:gd name="connsiteX66" fmla="*/ 219075 w 982662"/>
                  <a:gd name="connsiteY66" fmla="*/ 210381 h 474662"/>
                  <a:gd name="connsiteX67" fmla="*/ 211939 w 982662"/>
                  <a:gd name="connsiteY67" fmla="*/ 217488 h 474662"/>
                  <a:gd name="connsiteX68" fmla="*/ 7136 w 982662"/>
                  <a:gd name="connsiteY68" fmla="*/ 217488 h 474662"/>
                  <a:gd name="connsiteX69" fmla="*/ 0 w 982662"/>
                  <a:gd name="connsiteY69" fmla="*/ 210381 h 474662"/>
                  <a:gd name="connsiteX70" fmla="*/ 0 w 982662"/>
                  <a:gd name="connsiteY70" fmla="*/ 7108 h 474662"/>
                  <a:gd name="connsiteX71" fmla="*/ 7136 w 982662"/>
                  <a:gd name="connsiteY71" fmla="*/ 0 h 47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82662" h="474662">
                    <a:moveTo>
                      <a:pt x="770723" y="255587"/>
                    </a:moveTo>
                    <a:cubicBezTo>
                      <a:pt x="770723" y="255587"/>
                      <a:pt x="770723" y="255587"/>
                      <a:pt x="975526" y="255587"/>
                    </a:cubicBezTo>
                    <a:cubicBezTo>
                      <a:pt x="979808" y="255587"/>
                      <a:pt x="982662" y="258442"/>
                      <a:pt x="982662" y="262723"/>
                    </a:cubicBezTo>
                    <a:cubicBezTo>
                      <a:pt x="982662" y="262723"/>
                      <a:pt x="982662" y="262723"/>
                      <a:pt x="982662" y="467526"/>
                    </a:cubicBezTo>
                    <a:cubicBezTo>
                      <a:pt x="982662" y="471094"/>
                      <a:pt x="979808" y="474662"/>
                      <a:pt x="975526" y="474662"/>
                    </a:cubicBezTo>
                    <a:cubicBezTo>
                      <a:pt x="975526" y="474662"/>
                      <a:pt x="975526" y="474662"/>
                      <a:pt x="770723" y="474662"/>
                    </a:cubicBezTo>
                    <a:cubicBezTo>
                      <a:pt x="767155" y="474662"/>
                      <a:pt x="763587" y="471094"/>
                      <a:pt x="763587" y="467526"/>
                    </a:cubicBezTo>
                    <a:cubicBezTo>
                      <a:pt x="763587" y="467526"/>
                      <a:pt x="763587" y="467526"/>
                      <a:pt x="763587" y="262723"/>
                    </a:cubicBezTo>
                    <a:cubicBezTo>
                      <a:pt x="763587" y="258442"/>
                      <a:pt x="767155" y="255587"/>
                      <a:pt x="770723" y="255587"/>
                    </a:cubicBezTo>
                    <a:close/>
                    <a:moveTo>
                      <a:pt x="516723" y="255587"/>
                    </a:moveTo>
                    <a:cubicBezTo>
                      <a:pt x="516723" y="255587"/>
                      <a:pt x="516723" y="255587"/>
                      <a:pt x="721526" y="255587"/>
                    </a:cubicBezTo>
                    <a:cubicBezTo>
                      <a:pt x="725094" y="255587"/>
                      <a:pt x="728662" y="258442"/>
                      <a:pt x="728662" y="262723"/>
                    </a:cubicBezTo>
                    <a:cubicBezTo>
                      <a:pt x="728662" y="262723"/>
                      <a:pt x="728662" y="262723"/>
                      <a:pt x="728662" y="467526"/>
                    </a:cubicBezTo>
                    <a:cubicBezTo>
                      <a:pt x="728662" y="471094"/>
                      <a:pt x="725094" y="474662"/>
                      <a:pt x="721526" y="474662"/>
                    </a:cubicBezTo>
                    <a:cubicBezTo>
                      <a:pt x="721526" y="474662"/>
                      <a:pt x="721526" y="474662"/>
                      <a:pt x="516723" y="474662"/>
                    </a:cubicBezTo>
                    <a:cubicBezTo>
                      <a:pt x="512442" y="474662"/>
                      <a:pt x="509587" y="471094"/>
                      <a:pt x="509587" y="467526"/>
                    </a:cubicBezTo>
                    <a:cubicBezTo>
                      <a:pt x="509587" y="467526"/>
                      <a:pt x="509587" y="467526"/>
                      <a:pt x="509587" y="262723"/>
                    </a:cubicBezTo>
                    <a:cubicBezTo>
                      <a:pt x="509587" y="258442"/>
                      <a:pt x="512442" y="255587"/>
                      <a:pt x="516723" y="255587"/>
                    </a:cubicBezTo>
                    <a:close/>
                    <a:moveTo>
                      <a:pt x="261136" y="255587"/>
                    </a:moveTo>
                    <a:cubicBezTo>
                      <a:pt x="261136" y="255587"/>
                      <a:pt x="261136" y="255587"/>
                      <a:pt x="465939" y="255587"/>
                    </a:cubicBezTo>
                    <a:cubicBezTo>
                      <a:pt x="470220" y="255587"/>
                      <a:pt x="473075" y="258442"/>
                      <a:pt x="473075" y="262723"/>
                    </a:cubicBezTo>
                    <a:cubicBezTo>
                      <a:pt x="473075" y="262723"/>
                      <a:pt x="473075" y="262723"/>
                      <a:pt x="473075" y="467526"/>
                    </a:cubicBezTo>
                    <a:cubicBezTo>
                      <a:pt x="473075" y="471094"/>
                      <a:pt x="470220" y="474662"/>
                      <a:pt x="465939" y="474662"/>
                    </a:cubicBezTo>
                    <a:cubicBezTo>
                      <a:pt x="465939" y="474662"/>
                      <a:pt x="465939" y="474662"/>
                      <a:pt x="261136" y="474662"/>
                    </a:cubicBezTo>
                    <a:cubicBezTo>
                      <a:pt x="257568" y="474662"/>
                      <a:pt x="254000" y="471094"/>
                      <a:pt x="254000" y="467526"/>
                    </a:cubicBezTo>
                    <a:cubicBezTo>
                      <a:pt x="254000" y="467526"/>
                      <a:pt x="254000" y="467526"/>
                      <a:pt x="254000" y="262723"/>
                    </a:cubicBezTo>
                    <a:cubicBezTo>
                      <a:pt x="254000" y="258442"/>
                      <a:pt x="257568" y="255587"/>
                      <a:pt x="261136" y="255587"/>
                    </a:cubicBezTo>
                    <a:close/>
                    <a:moveTo>
                      <a:pt x="7136" y="255587"/>
                    </a:moveTo>
                    <a:cubicBezTo>
                      <a:pt x="7136" y="255587"/>
                      <a:pt x="7136" y="255587"/>
                      <a:pt x="211939" y="255587"/>
                    </a:cubicBezTo>
                    <a:cubicBezTo>
                      <a:pt x="215507" y="255587"/>
                      <a:pt x="219075" y="258442"/>
                      <a:pt x="219075" y="262723"/>
                    </a:cubicBezTo>
                    <a:cubicBezTo>
                      <a:pt x="219075" y="262723"/>
                      <a:pt x="219075" y="262723"/>
                      <a:pt x="219075" y="467526"/>
                    </a:cubicBezTo>
                    <a:cubicBezTo>
                      <a:pt x="219075" y="471094"/>
                      <a:pt x="215507" y="474662"/>
                      <a:pt x="211939" y="474662"/>
                    </a:cubicBezTo>
                    <a:cubicBezTo>
                      <a:pt x="211939" y="474662"/>
                      <a:pt x="211939" y="474662"/>
                      <a:pt x="7136" y="474662"/>
                    </a:cubicBezTo>
                    <a:cubicBezTo>
                      <a:pt x="2854" y="474662"/>
                      <a:pt x="0" y="471094"/>
                      <a:pt x="0" y="467526"/>
                    </a:cubicBezTo>
                    <a:cubicBezTo>
                      <a:pt x="0" y="467526"/>
                      <a:pt x="0" y="467526"/>
                      <a:pt x="0" y="262723"/>
                    </a:cubicBezTo>
                    <a:cubicBezTo>
                      <a:pt x="0" y="258442"/>
                      <a:pt x="2854" y="255587"/>
                      <a:pt x="7136" y="255587"/>
                    </a:cubicBezTo>
                    <a:close/>
                    <a:moveTo>
                      <a:pt x="770723" y="0"/>
                    </a:moveTo>
                    <a:cubicBezTo>
                      <a:pt x="770723" y="0"/>
                      <a:pt x="770723" y="0"/>
                      <a:pt x="975526" y="0"/>
                    </a:cubicBezTo>
                    <a:cubicBezTo>
                      <a:pt x="979808" y="0"/>
                      <a:pt x="982662" y="2843"/>
                      <a:pt x="982662" y="7108"/>
                    </a:cubicBezTo>
                    <a:cubicBezTo>
                      <a:pt x="982662" y="7108"/>
                      <a:pt x="982662" y="7108"/>
                      <a:pt x="982662" y="210381"/>
                    </a:cubicBezTo>
                    <a:cubicBezTo>
                      <a:pt x="982662" y="214645"/>
                      <a:pt x="979808" y="217488"/>
                      <a:pt x="975526" y="217488"/>
                    </a:cubicBezTo>
                    <a:cubicBezTo>
                      <a:pt x="975526" y="217488"/>
                      <a:pt x="975526" y="217488"/>
                      <a:pt x="770723" y="217488"/>
                    </a:cubicBezTo>
                    <a:cubicBezTo>
                      <a:pt x="767155" y="217488"/>
                      <a:pt x="763587" y="214645"/>
                      <a:pt x="763587" y="210381"/>
                    </a:cubicBezTo>
                    <a:cubicBezTo>
                      <a:pt x="763587" y="210381"/>
                      <a:pt x="763587" y="210381"/>
                      <a:pt x="763587" y="7108"/>
                    </a:cubicBezTo>
                    <a:cubicBezTo>
                      <a:pt x="763587" y="2843"/>
                      <a:pt x="767155" y="0"/>
                      <a:pt x="770723" y="0"/>
                    </a:cubicBezTo>
                    <a:close/>
                    <a:moveTo>
                      <a:pt x="516723" y="0"/>
                    </a:moveTo>
                    <a:cubicBezTo>
                      <a:pt x="516723" y="0"/>
                      <a:pt x="516723" y="0"/>
                      <a:pt x="721526" y="0"/>
                    </a:cubicBezTo>
                    <a:cubicBezTo>
                      <a:pt x="725094" y="0"/>
                      <a:pt x="728662" y="2843"/>
                      <a:pt x="728662" y="7108"/>
                    </a:cubicBezTo>
                    <a:cubicBezTo>
                      <a:pt x="728662" y="7108"/>
                      <a:pt x="728662" y="7108"/>
                      <a:pt x="728662" y="210381"/>
                    </a:cubicBezTo>
                    <a:cubicBezTo>
                      <a:pt x="728662" y="214645"/>
                      <a:pt x="725094" y="217488"/>
                      <a:pt x="721526" y="217488"/>
                    </a:cubicBezTo>
                    <a:cubicBezTo>
                      <a:pt x="721526" y="217488"/>
                      <a:pt x="721526" y="217488"/>
                      <a:pt x="516723" y="217488"/>
                    </a:cubicBezTo>
                    <a:cubicBezTo>
                      <a:pt x="512442" y="217488"/>
                      <a:pt x="509587" y="214645"/>
                      <a:pt x="509587" y="210381"/>
                    </a:cubicBezTo>
                    <a:cubicBezTo>
                      <a:pt x="509587" y="210381"/>
                      <a:pt x="509587" y="210381"/>
                      <a:pt x="509587" y="7108"/>
                    </a:cubicBezTo>
                    <a:cubicBezTo>
                      <a:pt x="509587" y="2843"/>
                      <a:pt x="512442" y="0"/>
                      <a:pt x="516723" y="0"/>
                    </a:cubicBezTo>
                    <a:close/>
                    <a:moveTo>
                      <a:pt x="261136" y="0"/>
                    </a:moveTo>
                    <a:cubicBezTo>
                      <a:pt x="261136" y="0"/>
                      <a:pt x="261136" y="0"/>
                      <a:pt x="465939" y="0"/>
                    </a:cubicBezTo>
                    <a:cubicBezTo>
                      <a:pt x="470220" y="0"/>
                      <a:pt x="473075" y="2843"/>
                      <a:pt x="473075" y="7108"/>
                    </a:cubicBezTo>
                    <a:cubicBezTo>
                      <a:pt x="473075" y="7108"/>
                      <a:pt x="473075" y="7108"/>
                      <a:pt x="473075" y="210381"/>
                    </a:cubicBezTo>
                    <a:cubicBezTo>
                      <a:pt x="473075" y="214645"/>
                      <a:pt x="470220" y="217488"/>
                      <a:pt x="465939" y="217488"/>
                    </a:cubicBezTo>
                    <a:cubicBezTo>
                      <a:pt x="465939" y="217488"/>
                      <a:pt x="465939" y="217488"/>
                      <a:pt x="261136" y="217488"/>
                    </a:cubicBezTo>
                    <a:cubicBezTo>
                      <a:pt x="257568" y="217488"/>
                      <a:pt x="254000" y="214645"/>
                      <a:pt x="254000" y="210381"/>
                    </a:cubicBezTo>
                    <a:cubicBezTo>
                      <a:pt x="254000" y="210381"/>
                      <a:pt x="254000" y="210381"/>
                      <a:pt x="254000" y="7108"/>
                    </a:cubicBezTo>
                    <a:cubicBezTo>
                      <a:pt x="254000" y="2843"/>
                      <a:pt x="257568" y="0"/>
                      <a:pt x="261136" y="0"/>
                    </a:cubicBezTo>
                    <a:close/>
                    <a:moveTo>
                      <a:pt x="7136" y="0"/>
                    </a:moveTo>
                    <a:cubicBezTo>
                      <a:pt x="7136" y="0"/>
                      <a:pt x="7136" y="0"/>
                      <a:pt x="211939" y="0"/>
                    </a:cubicBezTo>
                    <a:cubicBezTo>
                      <a:pt x="215507" y="0"/>
                      <a:pt x="219075" y="2843"/>
                      <a:pt x="219075" y="7108"/>
                    </a:cubicBezTo>
                    <a:cubicBezTo>
                      <a:pt x="219075" y="7108"/>
                      <a:pt x="219075" y="7108"/>
                      <a:pt x="219075" y="210381"/>
                    </a:cubicBezTo>
                    <a:cubicBezTo>
                      <a:pt x="219075" y="214645"/>
                      <a:pt x="215507" y="217488"/>
                      <a:pt x="211939" y="217488"/>
                    </a:cubicBezTo>
                    <a:cubicBezTo>
                      <a:pt x="211939" y="217488"/>
                      <a:pt x="211939" y="217488"/>
                      <a:pt x="7136" y="217488"/>
                    </a:cubicBezTo>
                    <a:cubicBezTo>
                      <a:pt x="2854" y="217488"/>
                      <a:pt x="0" y="214645"/>
                      <a:pt x="0" y="210381"/>
                    </a:cubicBezTo>
                    <a:cubicBezTo>
                      <a:pt x="0" y="210381"/>
                      <a:pt x="0" y="210381"/>
                      <a:pt x="0" y="7108"/>
                    </a:cubicBezTo>
                    <a:cubicBezTo>
                      <a:pt x="0" y="2843"/>
                      <a:pt x="2854" y="0"/>
                      <a:pt x="7136"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24">
                <a:extLst>
                  <a:ext uri="{FF2B5EF4-FFF2-40B4-BE49-F238E27FC236}">
                    <a16:creationId xmlns:a16="http://schemas.microsoft.com/office/drawing/2014/main" id="{3D8DE1ED-994C-4942-AB4B-91C49BB39A37}"/>
                  </a:ext>
                </a:extLst>
              </p:cNvPr>
              <p:cNvSpPr>
                <a:spLocks/>
              </p:cNvSpPr>
              <p:nvPr/>
            </p:nvSpPr>
            <p:spPr bwMode="auto">
              <a:xfrm>
                <a:off x="5519738" y="2911475"/>
                <a:ext cx="1154113" cy="963613"/>
              </a:xfrm>
              <a:custGeom>
                <a:avLst/>
                <a:gdLst>
                  <a:gd name="connsiteX0" fmla="*/ 92866 w 1154113"/>
                  <a:gd name="connsiteY0" fmla="*/ 150813 h 963613"/>
                  <a:gd name="connsiteX1" fmla="*/ 163567 w 1154113"/>
                  <a:gd name="connsiteY1" fmla="*/ 150813 h 963613"/>
                  <a:gd name="connsiteX2" fmla="*/ 163567 w 1154113"/>
                  <a:gd name="connsiteY2" fmla="*/ 211469 h 963613"/>
                  <a:gd name="connsiteX3" fmla="*/ 179278 w 1154113"/>
                  <a:gd name="connsiteY3" fmla="*/ 227168 h 963613"/>
                  <a:gd name="connsiteX4" fmla="*/ 320678 w 1154113"/>
                  <a:gd name="connsiteY4" fmla="*/ 227168 h 963613"/>
                  <a:gd name="connsiteX5" fmla="*/ 336390 w 1154113"/>
                  <a:gd name="connsiteY5" fmla="*/ 211469 h 963613"/>
                  <a:gd name="connsiteX6" fmla="*/ 336390 w 1154113"/>
                  <a:gd name="connsiteY6" fmla="*/ 150813 h 963613"/>
                  <a:gd name="connsiteX7" fmla="*/ 817723 w 1154113"/>
                  <a:gd name="connsiteY7" fmla="*/ 150813 h 963613"/>
                  <a:gd name="connsiteX8" fmla="*/ 817723 w 1154113"/>
                  <a:gd name="connsiteY8" fmla="*/ 211469 h 963613"/>
                  <a:gd name="connsiteX9" fmla="*/ 833434 w 1154113"/>
                  <a:gd name="connsiteY9" fmla="*/ 227168 h 963613"/>
                  <a:gd name="connsiteX10" fmla="*/ 974835 w 1154113"/>
                  <a:gd name="connsiteY10" fmla="*/ 227168 h 963613"/>
                  <a:gd name="connsiteX11" fmla="*/ 990546 w 1154113"/>
                  <a:gd name="connsiteY11" fmla="*/ 211469 h 963613"/>
                  <a:gd name="connsiteX12" fmla="*/ 990546 w 1154113"/>
                  <a:gd name="connsiteY12" fmla="*/ 150813 h 963613"/>
                  <a:gd name="connsiteX13" fmla="*/ 1061247 w 1154113"/>
                  <a:gd name="connsiteY13" fmla="*/ 150813 h 963613"/>
                  <a:gd name="connsiteX14" fmla="*/ 1068388 w 1154113"/>
                  <a:gd name="connsiteY14" fmla="*/ 157949 h 963613"/>
                  <a:gd name="connsiteX15" fmla="*/ 1068388 w 1154113"/>
                  <a:gd name="connsiteY15" fmla="*/ 362752 h 963613"/>
                  <a:gd name="connsiteX16" fmla="*/ 1061247 w 1154113"/>
                  <a:gd name="connsiteY16" fmla="*/ 369888 h 963613"/>
                  <a:gd name="connsiteX17" fmla="*/ 92866 w 1154113"/>
                  <a:gd name="connsiteY17" fmla="*/ 369888 h 963613"/>
                  <a:gd name="connsiteX18" fmla="*/ 85725 w 1154113"/>
                  <a:gd name="connsiteY18" fmla="*/ 362752 h 963613"/>
                  <a:gd name="connsiteX19" fmla="*/ 85725 w 1154113"/>
                  <a:gd name="connsiteY19" fmla="*/ 157949 h 963613"/>
                  <a:gd name="connsiteX20" fmla="*/ 92866 w 1154113"/>
                  <a:gd name="connsiteY20" fmla="*/ 150813 h 963613"/>
                  <a:gd name="connsiteX21" fmla="*/ 336550 w 1154113"/>
                  <a:gd name="connsiteY21" fmla="*/ 71438 h 963613"/>
                  <a:gd name="connsiteX22" fmla="*/ 817563 w 1154113"/>
                  <a:gd name="connsiteY22" fmla="*/ 71438 h 963613"/>
                  <a:gd name="connsiteX23" fmla="*/ 817563 w 1154113"/>
                  <a:gd name="connsiteY23" fmla="*/ 101601 h 963613"/>
                  <a:gd name="connsiteX24" fmla="*/ 336550 w 1154113"/>
                  <a:gd name="connsiteY24" fmla="*/ 101601 h 963613"/>
                  <a:gd name="connsiteX25" fmla="*/ 15712 w 1154113"/>
                  <a:gd name="connsiteY25" fmla="*/ 71438 h 963613"/>
                  <a:gd name="connsiteX26" fmla="*/ 163547 w 1154113"/>
                  <a:gd name="connsiteY26" fmla="*/ 71438 h 963613"/>
                  <a:gd name="connsiteX27" fmla="*/ 163547 w 1154113"/>
                  <a:gd name="connsiteY27" fmla="*/ 102843 h 963613"/>
                  <a:gd name="connsiteX28" fmla="*/ 31424 w 1154113"/>
                  <a:gd name="connsiteY28" fmla="*/ 102843 h 963613"/>
                  <a:gd name="connsiteX29" fmla="*/ 31424 w 1154113"/>
                  <a:gd name="connsiteY29" fmla="*/ 932209 h 963613"/>
                  <a:gd name="connsiteX30" fmla="*/ 1122689 w 1154113"/>
                  <a:gd name="connsiteY30" fmla="*/ 932209 h 963613"/>
                  <a:gd name="connsiteX31" fmla="*/ 1122689 w 1154113"/>
                  <a:gd name="connsiteY31" fmla="*/ 102843 h 963613"/>
                  <a:gd name="connsiteX32" fmla="*/ 990566 w 1154113"/>
                  <a:gd name="connsiteY32" fmla="*/ 102843 h 963613"/>
                  <a:gd name="connsiteX33" fmla="*/ 990566 w 1154113"/>
                  <a:gd name="connsiteY33" fmla="*/ 71438 h 963613"/>
                  <a:gd name="connsiteX34" fmla="*/ 1138401 w 1154113"/>
                  <a:gd name="connsiteY34" fmla="*/ 71438 h 963613"/>
                  <a:gd name="connsiteX35" fmla="*/ 1154113 w 1154113"/>
                  <a:gd name="connsiteY35" fmla="*/ 87140 h 963613"/>
                  <a:gd name="connsiteX36" fmla="*/ 1154113 w 1154113"/>
                  <a:gd name="connsiteY36" fmla="*/ 947911 h 963613"/>
                  <a:gd name="connsiteX37" fmla="*/ 1138401 w 1154113"/>
                  <a:gd name="connsiteY37" fmla="*/ 963613 h 963613"/>
                  <a:gd name="connsiteX38" fmla="*/ 15712 w 1154113"/>
                  <a:gd name="connsiteY38" fmla="*/ 963613 h 963613"/>
                  <a:gd name="connsiteX39" fmla="*/ 0 w 1154113"/>
                  <a:gd name="connsiteY39" fmla="*/ 947911 h 963613"/>
                  <a:gd name="connsiteX40" fmla="*/ 0 w 1154113"/>
                  <a:gd name="connsiteY40" fmla="*/ 87140 h 963613"/>
                  <a:gd name="connsiteX41" fmla="*/ 15712 w 1154113"/>
                  <a:gd name="connsiteY41" fmla="*/ 71438 h 963613"/>
                  <a:gd name="connsiteX42" fmla="*/ 856425 w 1154113"/>
                  <a:gd name="connsiteY42" fmla="*/ 0 h 963613"/>
                  <a:gd name="connsiteX43" fmla="*/ 951737 w 1154113"/>
                  <a:gd name="connsiteY43" fmla="*/ 0 h 963613"/>
                  <a:gd name="connsiteX44" fmla="*/ 958850 w 1154113"/>
                  <a:gd name="connsiteY44" fmla="*/ 7153 h 963613"/>
                  <a:gd name="connsiteX45" fmla="*/ 958850 w 1154113"/>
                  <a:gd name="connsiteY45" fmla="*/ 70095 h 963613"/>
                  <a:gd name="connsiteX46" fmla="*/ 958850 w 1154113"/>
                  <a:gd name="connsiteY46" fmla="*/ 101565 h 963613"/>
                  <a:gd name="connsiteX47" fmla="*/ 958850 w 1154113"/>
                  <a:gd name="connsiteY47" fmla="*/ 150202 h 963613"/>
                  <a:gd name="connsiteX48" fmla="*/ 958850 w 1154113"/>
                  <a:gd name="connsiteY48" fmla="*/ 188111 h 963613"/>
                  <a:gd name="connsiteX49" fmla="*/ 951737 w 1154113"/>
                  <a:gd name="connsiteY49" fmla="*/ 195263 h 963613"/>
                  <a:gd name="connsiteX50" fmla="*/ 856425 w 1154113"/>
                  <a:gd name="connsiteY50" fmla="*/ 195263 h 963613"/>
                  <a:gd name="connsiteX51" fmla="*/ 849312 w 1154113"/>
                  <a:gd name="connsiteY51" fmla="*/ 188111 h 963613"/>
                  <a:gd name="connsiteX52" fmla="*/ 849312 w 1154113"/>
                  <a:gd name="connsiteY52" fmla="*/ 150202 h 963613"/>
                  <a:gd name="connsiteX53" fmla="*/ 849312 w 1154113"/>
                  <a:gd name="connsiteY53" fmla="*/ 101565 h 963613"/>
                  <a:gd name="connsiteX54" fmla="*/ 849312 w 1154113"/>
                  <a:gd name="connsiteY54" fmla="*/ 70095 h 963613"/>
                  <a:gd name="connsiteX55" fmla="*/ 849312 w 1154113"/>
                  <a:gd name="connsiteY55" fmla="*/ 7153 h 963613"/>
                  <a:gd name="connsiteX56" fmla="*/ 856425 w 1154113"/>
                  <a:gd name="connsiteY56" fmla="*/ 0 h 963613"/>
                  <a:gd name="connsiteX57" fmla="*/ 202375 w 1154113"/>
                  <a:gd name="connsiteY57" fmla="*/ 0 h 963613"/>
                  <a:gd name="connsiteX58" fmla="*/ 297687 w 1154113"/>
                  <a:gd name="connsiteY58" fmla="*/ 0 h 963613"/>
                  <a:gd name="connsiteX59" fmla="*/ 304800 w 1154113"/>
                  <a:gd name="connsiteY59" fmla="*/ 7153 h 963613"/>
                  <a:gd name="connsiteX60" fmla="*/ 304800 w 1154113"/>
                  <a:gd name="connsiteY60" fmla="*/ 70095 h 963613"/>
                  <a:gd name="connsiteX61" fmla="*/ 304800 w 1154113"/>
                  <a:gd name="connsiteY61" fmla="*/ 101565 h 963613"/>
                  <a:gd name="connsiteX62" fmla="*/ 304800 w 1154113"/>
                  <a:gd name="connsiteY62" fmla="*/ 150202 h 963613"/>
                  <a:gd name="connsiteX63" fmla="*/ 304800 w 1154113"/>
                  <a:gd name="connsiteY63" fmla="*/ 188111 h 963613"/>
                  <a:gd name="connsiteX64" fmla="*/ 297687 w 1154113"/>
                  <a:gd name="connsiteY64" fmla="*/ 195263 h 963613"/>
                  <a:gd name="connsiteX65" fmla="*/ 202375 w 1154113"/>
                  <a:gd name="connsiteY65" fmla="*/ 195263 h 963613"/>
                  <a:gd name="connsiteX66" fmla="*/ 195262 w 1154113"/>
                  <a:gd name="connsiteY66" fmla="*/ 188111 h 963613"/>
                  <a:gd name="connsiteX67" fmla="*/ 195262 w 1154113"/>
                  <a:gd name="connsiteY67" fmla="*/ 150202 h 963613"/>
                  <a:gd name="connsiteX68" fmla="*/ 195262 w 1154113"/>
                  <a:gd name="connsiteY68" fmla="*/ 101565 h 963613"/>
                  <a:gd name="connsiteX69" fmla="*/ 195262 w 1154113"/>
                  <a:gd name="connsiteY69" fmla="*/ 70095 h 963613"/>
                  <a:gd name="connsiteX70" fmla="*/ 195262 w 1154113"/>
                  <a:gd name="connsiteY70" fmla="*/ 7153 h 963613"/>
                  <a:gd name="connsiteX71" fmla="*/ 202375 w 1154113"/>
                  <a:gd name="connsiteY71" fmla="*/ 0 h 96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4113" h="963613">
                    <a:moveTo>
                      <a:pt x="92866" y="150813"/>
                    </a:moveTo>
                    <a:cubicBezTo>
                      <a:pt x="92866" y="150813"/>
                      <a:pt x="92866" y="150813"/>
                      <a:pt x="163567" y="150813"/>
                    </a:cubicBezTo>
                    <a:lnTo>
                      <a:pt x="163567" y="211469"/>
                    </a:lnTo>
                    <a:cubicBezTo>
                      <a:pt x="163567" y="220032"/>
                      <a:pt x="170708" y="227168"/>
                      <a:pt x="179278" y="227168"/>
                    </a:cubicBezTo>
                    <a:cubicBezTo>
                      <a:pt x="179278" y="227168"/>
                      <a:pt x="179278" y="227168"/>
                      <a:pt x="320678" y="227168"/>
                    </a:cubicBezTo>
                    <a:cubicBezTo>
                      <a:pt x="329248" y="227168"/>
                      <a:pt x="336390" y="220032"/>
                      <a:pt x="336390" y="211469"/>
                    </a:cubicBezTo>
                    <a:cubicBezTo>
                      <a:pt x="336390" y="211469"/>
                      <a:pt x="336390" y="211469"/>
                      <a:pt x="336390" y="150813"/>
                    </a:cubicBezTo>
                    <a:cubicBezTo>
                      <a:pt x="336390" y="150813"/>
                      <a:pt x="336390" y="150813"/>
                      <a:pt x="817723" y="150813"/>
                    </a:cubicBezTo>
                    <a:cubicBezTo>
                      <a:pt x="817723" y="150813"/>
                      <a:pt x="817723" y="150813"/>
                      <a:pt x="817723" y="211469"/>
                    </a:cubicBezTo>
                    <a:cubicBezTo>
                      <a:pt x="817723" y="220032"/>
                      <a:pt x="824864" y="227168"/>
                      <a:pt x="833434" y="227168"/>
                    </a:cubicBezTo>
                    <a:cubicBezTo>
                      <a:pt x="833434" y="227168"/>
                      <a:pt x="833434" y="227168"/>
                      <a:pt x="974835" y="227168"/>
                    </a:cubicBezTo>
                    <a:cubicBezTo>
                      <a:pt x="983405" y="227168"/>
                      <a:pt x="990546" y="220032"/>
                      <a:pt x="990546" y="211469"/>
                    </a:cubicBezTo>
                    <a:cubicBezTo>
                      <a:pt x="990546" y="211469"/>
                      <a:pt x="990546" y="211469"/>
                      <a:pt x="990546" y="150813"/>
                    </a:cubicBezTo>
                    <a:cubicBezTo>
                      <a:pt x="990546" y="150813"/>
                      <a:pt x="990546" y="150813"/>
                      <a:pt x="1061247" y="150813"/>
                    </a:cubicBezTo>
                    <a:cubicBezTo>
                      <a:pt x="1065532" y="150813"/>
                      <a:pt x="1068388" y="154381"/>
                      <a:pt x="1068388" y="157949"/>
                    </a:cubicBezTo>
                    <a:cubicBezTo>
                      <a:pt x="1068388" y="157949"/>
                      <a:pt x="1068388" y="157949"/>
                      <a:pt x="1068388" y="362752"/>
                    </a:cubicBezTo>
                    <a:cubicBezTo>
                      <a:pt x="1068388" y="367034"/>
                      <a:pt x="1065532" y="369888"/>
                      <a:pt x="1061247" y="369888"/>
                    </a:cubicBezTo>
                    <a:cubicBezTo>
                      <a:pt x="1061247" y="369888"/>
                      <a:pt x="1061247" y="369888"/>
                      <a:pt x="92866" y="369888"/>
                    </a:cubicBezTo>
                    <a:cubicBezTo>
                      <a:pt x="88581" y="369888"/>
                      <a:pt x="85725" y="367034"/>
                      <a:pt x="85725" y="362752"/>
                    </a:cubicBezTo>
                    <a:cubicBezTo>
                      <a:pt x="85725" y="362752"/>
                      <a:pt x="85725" y="362752"/>
                      <a:pt x="85725" y="157949"/>
                    </a:cubicBezTo>
                    <a:cubicBezTo>
                      <a:pt x="85725" y="154381"/>
                      <a:pt x="88581" y="150813"/>
                      <a:pt x="92866" y="150813"/>
                    </a:cubicBezTo>
                    <a:close/>
                    <a:moveTo>
                      <a:pt x="336550" y="71438"/>
                    </a:moveTo>
                    <a:lnTo>
                      <a:pt x="817563" y="71438"/>
                    </a:lnTo>
                    <a:lnTo>
                      <a:pt x="817563" y="101601"/>
                    </a:lnTo>
                    <a:lnTo>
                      <a:pt x="336550" y="101601"/>
                    </a:lnTo>
                    <a:close/>
                    <a:moveTo>
                      <a:pt x="15712" y="71438"/>
                    </a:moveTo>
                    <a:cubicBezTo>
                      <a:pt x="15712" y="71438"/>
                      <a:pt x="15712" y="71438"/>
                      <a:pt x="163547" y="71438"/>
                    </a:cubicBezTo>
                    <a:cubicBezTo>
                      <a:pt x="163547" y="71438"/>
                      <a:pt x="163547" y="71438"/>
                      <a:pt x="163547" y="102843"/>
                    </a:cubicBezTo>
                    <a:cubicBezTo>
                      <a:pt x="163547" y="102843"/>
                      <a:pt x="163547" y="102843"/>
                      <a:pt x="31424" y="102843"/>
                    </a:cubicBezTo>
                    <a:cubicBezTo>
                      <a:pt x="31424" y="102843"/>
                      <a:pt x="31424" y="102843"/>
                      <a:pt x="31424" y="932209"/>
                    </a:cubicBezTo>
                    <a:cubicBezTo>
                      <a:pt x="31424" y="932209"/>
                      <a:pt x="31424" y="932209"/>
                      <a:pt x="1122689" y="932209"/>
                    </a:cubicBezTo>
                    <a:cubicBezTo>
                      <a:pt x="1122689" y="932209"/>
                      <a:pt x="1122689" y="932209"/>
                      <a:pt x="1122689" y="102843"/>
                    </a:cubicBezTo>
                    <a:cubicBezTo>
                      <a:pt x="1122689" y="102843"/>
                      <a:pt x="1122689" y="102843"/>
                      <a:pt x="990566" y="102843"/>
                    </a:cubicBezTo>
                    <a:cubicBezTo>
                      <a:pt x="990566" y="102843"/>
                      <a:pt x="990566" y="102843"/>
                      <a:pt x="990566" y="71438"/>
                    </a:cubicBezTo>
                    <a:cubicBezTo>
                      <a:pt x="990566" y="71438"/>
                      <a:pt x="990566" y="71438"/>
                      <a:pt x="1138401" y="71438"/>
                    </a:cubicBezTo>
                    <a:cubicBezTo>
                      <a:pt x="1146971" y="71438"/>
                      <a:pt x="1154113" y="78576"/>
                      <a:pt x="1154113" y="87140"/>
                    </a:cubicBezTo>
                    <a:cubicBezTo>
                      <a:pt x="1154113" y="87140"/>
                      <a:pt x="1154113" y="87140"/>
                      <a:pt x="1154113" y="947911"/>
                    </a:cubicBezTo>
                    <a:cubicBezTo>
                      <a:pt x="1154113" y="956476"/>
                      <a:pt x="1146971" y="963613"/>
                      <a:pt x="1138401" y="963613"/>
                    </a:cubicBezTo>
                    <a:cubicBezTo>
                      <a:pt x="1138401" y="963613"/>
                      <a:pt x="1138401" y="963613"/>
                      <a:pt x="15712" y="963613"/>
                    </a:cubicBezTo>
                    <a:cubicBezTo>
                      <a:pt x="7142" y="963613"/>
                      <a:pt x="0" y="956476"/>
                      <a:pt x="0" y="947911"/>
                    </a:cubicBezTo>
                    <a:cubicBezTo>
                      <a:pt x="0" y="947911"/>
                      <a:pt x="0" y="947911"/>
                      <a:pt x="0" y="87140"/>
                    </a:cubicBezTo>
                    <a:cubicBezTo>
                      <a:pt x="0" y="78576"/>
                      <a:pt x="7142" y="71438"/>
                      <a:pt x="15712" y="71438"/>
                    </a:cubicBezTo>
                    <a:close/>
                    <a:moveTo>
                      <a:pt x="856425" y="0"/>
                    </a:moveTo>
                    <a:cubicBezTo>
                      <a:pt x="856425" y="0"/>
                      <a:pt x="856425" y="0"/>
                      <a:pt x="951737" y="0"/>
                    </a:cubicBezTo>
                    <a:cubicBezTo>
                      <a:pt x="955294" y="0"/>
                      <a:pt x="958850" y="3576"/>
                      <a:pt x="958850" y="7153"/>
                    </a:cubicBezTo>
                    <a:cubicBezTo>
                      <a:pt x="958850" y="7153"/>
                      <a:pt x="958850" y="7153"/>
                      <a:pt x="958850" y="70095"/>
                    </a:cubicBezTo>
                    <a:cubicBezTo>
                      <a:pt x="958850" y="70095"/>
                      <a:pt x="958850" y="70095"/>
                      <a:pt x="958850" y="101565"/>
                    </a:cubicBezTo>
                    <a:cubicBezTo>
                      <a:pt x="958850" y="101565"/>
                      <a:pt x="958850" y="101565"/>
                      <a:pt x="958850" y="150202"/>
                    </a:cubicBezTo>
                    <a:cubicBezTo>
                      <a:pt x="958850" y="150202"/>
                      <a:pt x="958850" y="150202"/>
                      <a:pt x="958850" y="188111"/>
                    </a:cubicBezTo>
                    <a:cubicBezTo>
                      <a:pt x="958850" y="192402"/>
                      <a:pt x="955294" y="195263"/>
                      <a:pt x="951737" y="195263"/>
                    </a:cubicBezTo>
                    <a:cubicBezTo>
                      <a:pt x="951737" y="195263"/>
                      <a:pt x="951737" y="195263"/>
                      <a:pt x="856425" y="195263"/>
                    </a:cubicBezTo>
                    <a:cubicBezTo>
                      <a:pt x="852869" y="195263"/>
                      <a:pt x="849312" y="192402"/>
                      <a:pt x="849312" y="188111"/>
                    </a:cubicBezTo>
                    <a:cubicBezTo>
                      <a:pt x="849312" y="188111"/>
                      <a:pt x="849312" y="188111"/>
                      <a:pt x="849312" y="150202"/>
                    </a:cubicBezTo>
                    <a:cubicBezTo>
                      <a:pt x="849312" y="150202"/>
                      <a:pt x="849312" y="150202"/>
                      <a:pt x="849312" y="101565"/>
                    </a:cubicBezTo>
                    <a:cubicBezTo>
                      <a:pt x="849312" y="101565"/>
                      <a:pt x="849312" y="101565"/>
                      <a:pt x="849312" y="70095"/>
                    </a:cubicBezTo>
                    <a:cubicBezTo>
                      <a:pt x="849312" y="70095"/>
                      <a:pt x="849312" y="70095"/>
                      <a:pt x="849312" y="7153"/>
                    </a:cubicBezTo>
                    <a:cubicBezTo>
                      <a:pt x="849312" y="3576"/>
                      <a:pt x="852869" y="0"/>
                      <a:pt x="856425" y="0"/>
                    </a:cubicBezTo>
                    <a:close/>
                    <a:moveTo>
                      <a:pt x="202375" y="0"/>
                    </a:moveTo>
                    <a:cubicBezTo>
                      <a:pt x="202375" y="0"/>
                      <a:pt x="202375" y="0"/>
                      <a:pt x="297687" y="0"/>
                    </a:cubicBezTo>
                    <a:cubicBezTo>
                      <a:pt x="301243" y="0"/>
                      <a:pt x="304800" y="3576"/>
                      <a:pt x="304800" y="7153"/>
                    </a:cubicBezTo>
                    <a:cubicBezTo>
                      <a:pt x="304800" y="7153"/>
                      <a:pt x="304800" y="7153"/>
                      <a:pt x="304800" y="70095"/>
                    </a:cubicBezTo>
                    <a:cubicBezTo>
                      <a:pt x="304800" y="70095"/>
                      <a:pt x="304800" y="70095"/>
                      <a:pt x="304800" y="101565"/>
                    </a:cubicBezTo>
                    <a:cubicBezTo>
                      <a:pt x="304800" y="101565"/>
                      <a:pt x="304800" y="101565"/>
                      <a:pt x="304800" y="150202"/>
                    </a:cubicBezTo>
                    <a:cubicBezTo>
                      <a:pt x="304800" y="150202"/>
                      <a:pt x="304800" y="150202"/>
                      <a:pt x="304800" y="188111"/>
                    </a:cubicBezTo>
                    <a:cubicBezTo>
                      <a:pt x="304800" y="192402"/>
                      <a:pt x="301243" y="195263"/>
                      <a:pt x="297687" y="195263"/>
                    </a:cubicBezTo>
                    <a:cubicBezTo>
                      <a:pt x="297687" y="195263"/>
                      <a:pt x="297687" y="195263"/>
                      <a:pt x="202375" y="195263"/>
                    </a:cubicBezTo>
                    <a:cubicBezTo>
                      <a:pt x="198818" y="195263"/>
                      <a:pt x="195262" y="192402"/>
                      <a:pt x="195262" y="188111"/>
                    </a:cubicBezTo>
                    <a:cubicBezTo>
                      <a:pt x="195262" y="188111"/>
                      <a:pt x="195262" y="188111"/>
                      <a:pt x="195262" y="150202"/>
                    </a:cubicBezTo>
                    <a:cubicBezTo>
                      <a:pt x="195262" y="150202"/>
                      <a:pt x="195262" y="150202"/>
                      <a:pt x="195262" y="101565"/>
                    </a:cubicBezTo>
                    <a:cubicBezTo>
                      <a:pt x="195262" y="101565"/>
                      <a:pt x="195262" y="101565"/>
                      <a:pt x="195262" y="70095"/>
                    </a:cubicBezTo>
                    <a:cubicBezTo>
                      <a:pt x="195262" y="70095"/>
                      <a:pt x="195262" y="70095"/>
                      <a:pt x="195262" y="7153"/>
                    </a:cubicBezTo>
                    <a:cubicBezTo>
                      <a:pt x="195262" y="3576"/>
                      <a:pt x="198818" y="0"/>
                      <a:pt x="20237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58" name="bcgIcons_OnlineSurvey">
            <a:extLst>
              <a:ext uri="{FF2B5EF4-FFF2-40B4-BE49-F238E27FC236}">
                <a16:creationId xmlns:a16="http://schemas.microsoft.com/office/drawing/2014/main" id="{BD948A4F-ED0E-47AE-987D-BF59B0DD6C3A}"/>
              </a:ext>
            </a:extLst>
          </p:cNvPr>
          <p:cNvGrpSpPr>
            <a:grpSpLocks noChangeAspect="1"/>
          </p:cNvGrpSpPr>
          <p:nvPr/>
        </p:nvGrpSpPr>
        <p:grpSpPr bwMode="auto">
          <a:xfrm>
            <a:off x="2321330" y="5769776"/>
            <a:ext cx="559301" cy="559820"/>
            <a:chOff x="1682" y="0"/>
            <a:chExt cx="4316" cy="4320"/>
          </a:xfrm>
        </p:grpSpPr>
        <p:sp>
          <p:nvSpPr>
            <p:cNvPr id="59" name="AutoShape 8">
              <a:extLst>
                <a:ext uri="{FF2B5EF4-FFF2-40B4-BE49-F238E27FC236}">
                  <a16:creationId xmlns:a16="http://schemas.microsoft.com/office/drawing/2014/main" id="{E5AB02D5-229B-43DD-936D-A0F106290C8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0">
              <a:extLst>
                <a:ext uri="{FF2B5EF4-FFF2-40B4-BE49-F238E27FC236}">
                  <a16:creationId xmlns:a16="http://schemas.microsoft.com/office/drawing/2014/main" id="{D1994755-FC28-48FE-8E27-BA04CE874CF5}"/>
                </a:ext>
              </a:extLst>
            </p:cNvPr>
            <p:cNvSpPr>
              <a:spLocks noEditPoints="1"/>
            </p:cNvSpPr>
            <p:nvPr/>
          </p:nvSpPr>
          <p:spPr bwMode="auto">
            <a:xfrm>
              <a:off x="2085" y="720"/>
              <a:ext cx="3510" cy="2876"/>
            </a:xfrm>
            <a:custGeom>
              <a:avLst/>
              <a:gdLst>
                <a:gd name="T0" fmla="*/ 1327 w 1874"/>
                <a:gd name="T1" fmla="*/ 1534 h 1534"/>
                <a:gd name="T2" fmla="*/ 547 w 1874"/>
                <a:gd name="T3" fmla="*/ 1534 h 1534"/>
                <a:gd name="T4" fmla="*/ 525 w 1874"/>
                <a:gd name="T5" fmla="*/ 1512 h 1534"/>
                <a:gd name="T6" fmla="*/ 525 w 1874"/>
                <a:gd name="T7" fmla="*/ 1436 h 1534"/>
                <a:gd name="T8" fmla="*/ 547 w 1874"/>
                <a:gd name="T9" fmla="*/ 1414 h 1534"/>
                <a:gd name="T10" fmla="*/ 753 w 1874"/>
                <a:gd name="T11" fmla="*/ 1414 h 1534"/>
                <a:gd name="T12" fmla="*/ 753 w 1874"/>
                <a:gd name="T13" fmla="*/ 1366 h 1534"/>
                <a:gd name="T14" fmla="*/ 775 w 1874"/>
                <a:gd name="T15" fmla="*/ 1344 h 1534"/>
                <a:gd name="T16" fmla="*/ 797 w 1874"/>
                <a:gd name="T17" fmla="*/ 1366 h 1534"/>
                <a:gd name="T18" fmla="*/ 797 w 1874"/>
                <a:gd name="T19" fmla="*/ 1436 h 1534"/>
                <a:gd name="T20" fmla="*/ 775 w 1874"/>
                <a:gd name="T21" fmla="*/ 1458 h 1534"/>
                <a:gd name="T22" fmla="*/ 569 w 1874"/>
                <a:gd name="T23" fmla="*/ 1458 h 1534"/>
                <a:gd name="T24" fmla="*/ 569 w 1874"/>
                <a:gd name="T25" fmla="*/ 1490 h 1534"/>
                <a:gd name="T26" fmla="*/ 1305 w 1874"/>
                <a:gd name="T27" fmla="*/ 1490 h 1534"/>
                <a:gd name="T28" fmla="*/ 1305 w 1874"/>
                <a:gd name="T29" fmla="*/ 1458 h 1534"/>
                <a:gd name="T30" fmla="*/ 1101 w 1874"/>
                <a:gd name="T31" fmla="*/ 1458 h 1534"/>
                <a:gd name="T32" fmla="*/ 1079 w 1874"/>
                <a:gd name="T33" fmla="*/ 1436 h 1534"/>
                <a:gd name="T34" fmla="*/ 1079 w 1874"/>
                <a:gd name="T35" fmla="*/ 1366 h 1534"/>
                <a:gd name="T36" fmla="*/ 1101 w 1874"/>
                <a:gd name="T37" fmla="*/ 1344 h 1534"/>
                <a:gd name="T38" fmla="*/ 1123 w 1874"/>
                <a:gd name="T39" fmla="*/ 1366 h 1534"/>
                <a:gd name="T40" fmla="*/ 1123 w 1874"/>
                <a:gd name="T41" fmla="*/ 1414 h 1534"/>
                <a:gd name="T42" fmla="*/ 1327 w 1874"/>
                <a:gd name="T43" fmla="*/ 1414 h 1534"/>
                <a:gd name="T44" fmla="*/ 1349 w 1874"/>
                <a:gd name="T45" fmla="*/ 1436 h 1534"/>
                <a:gd name="T46" fmla="*/ 1349 w 1874"/>
                <a:gd name="T47" fmla="*/ 1512 h 1534"/>
                <a:gd name="T48" fmla="*/ 1327 w 1874"/>
                <a:gd name="T49" fmla="*/ 1534 h 1534"/>
                <a:gd name="T50" fmla="*/ 1874 w 1874"/>
                <a:gd name="T51" fmla="*/ 22 h 1534"/>
                <a:gd name="T52" fmla="*/ 1874 w 1874"/>
                <a:gd name="T53" fmla="*/ 1284 h 1534"/>
                <a:gd name="T54" fmla="*/ 1852 w 1874"/>
                <a:gd name="T55" fmla="*/ 1306 h 1534"/>
                <a:gd name="T56" fmla="*/ 22 w 1874"/>
                <a:gd name="T57" fmla="*/ 1306 h 1534"/>
                <a:gd name="T58" fmla="*/ 0 w 1874"/>
                <a:gd name="T59" fmla="*/ 1284 h 1534"/>
                <a:gd name="T60" fmla="*/ 0 w 1874"/>
                <a:gd name="T61" fmla="*/ 22 h 1534"/>
                <a:gd name="T62" fmla="*/ 22 w 1874"/>
                <a:gd name="T63" fmla="*/ 0 h 1534"/>
                <a:gd name="T64" fmla="*/ 1852 w 1874"/>
                <a:gd name="T65" fmla="*/ 0 h 1534"/>
                <a:gd name="T66" fmla="*/ 1874 w 1874"/>
                <a:gd name="T67" fmla="*/ 22 h 1534"/>
                <a:gd name="T68" fmla="*/ 44 w 1874"/>
                <a:gd name="T69" fmla="*/ 44 h 1534"/>
                <a:gd name="T70" fmla="*/ 44 w 1874"/>
                <a:gd name="T71" fmla="*/ 1091 h 1534"/>
                <a:gd name="T72" fmla="*/ 1830 w 1874"/>
                <a:gd name="T73" fmla="*/ 1091 h 1534"/>
                <a:gd name="T74" fmla="*/ 1830 w 1874"/>
                <a:gd name="T75" fmla="*/ 44 h 1534"/>
                <a:gd name="T76" fmla="*/ 44 w 1874"/>
                <a:gd name="T77" fmla="*/ 44 h 1534"/>
                <a:gd name="T78" fmla="*/ 1830 w 1874"/>
                <a:gd name="T79" fmla="*/ 1262 h 1534"/>
                <a:gd name="T80" fmla="*/ 1830 w 1874"/>
                <a:gd name="T81" fmla="*/ 1135 h 1534"/>
                <a:gd name="T82" fmla="*/ 44 w 1874"/>
                <a:gd name="T83" fmla="*/ 1135 h 1534"/>
                <a:gd name="T84" fmla="*/ 44 w 1874"/>
                <a:gd name="T85" fmla="*/ 1262 h 1534"/>
                <a:gd name="T86" fmla="*/ 1830 w 1874"/>
                <a:gd name="T87" fmla="*/ 126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4" h="1534">
                  <a:moveTo>
                    <a:pt x="1327" y="1534"/>
                  </a:moveTo>
                  <a:cubicBezTo>
                    <a:pt x="547" y="1534"/>
                    <a:pt x="547" y="1534"/>
                    <a:pt x="547" y="1534"/>
                  </a:cubicBezTo>
                  <a:cubicBezTo>
                    <a:pt x="535" y="1534"/>
                    <a:pt x="525" y="1524"/>
                    <a:pt x="525" y="1512"/>
                  </a:cubicBezTo>
                  <a:cubicBezTo>
                    <a:pt x="525" y="1436"/>
                    <a:pt x="525" y="1436"/>
                    <a:pt x="525" y="1436"/>
                  </a:cubicBezTo>
                  <a:cubicBezTo>
                    <a:pt x="525" y="1424"/>
                    <a:pt x="535" y="1414"/>
                    <a:pt x="547" y="1414"/>
                  </a:cubicBezTo>
                  <a:cubicBezTo>
                    <a:pt x="753" y="1414"/>
                    <a:pt x="753" y="1414"/>
                    <a:pt x="753" y="1414"/>
                  </a:cubicBezTo>
                  <a:cubicBezTo>
                    <a:pt x="753" y="1366"/>
                    <a:pt x="753" y="1366"/>
                    <a:pt x="753" y="1366"/>
                  </a:cubicBezTo>
                  <a:cubicBezTo>
                    <a:pt x="753" y="1354"/>
                    <a:pt x="763" y="1344"/>
                    <a:pt x="775" y="1344"/>
                  </a:cubicBezTo>
                  <a:cubicBezTo>
                    <a:pt x="787" y="1344"/>
                    <a:pt x="797" y="1354"/>
                    <a:pt x="797" y="1366"/>
                  </a:cubicBezTo>
                  <a:cubicBezTo>
                    <a:pt x="797" y="1436"/>
                    <a:pt x="797" y="1436"/>
                    <a:pt x="797" y="1436"/>
                  </a:cubicBezTo>
                  <a:cubicBezTo>
                    <a:pt x="797" y="1448"/>
                    <a:pt x="787" y="1458"/>
                    <a:pt x="775" y="1458"/>
                  </a:cubicBezTo>
                  <a:cubicBezTo>
                    <a:pt x="569" y="1458"/>
                    <a:pt x="569" y="1458"/>
                    <a:pt x="569" y="1458"/>
                  </a:cubicBezTo>
                  <a:cubicBezTo>
                    <a:pt x="569" y="1490"/>
                    <a:pt x="569" y="1490"/>
                    <a:pt x="569" y="1490"/>
                  </a:cubicBezTo>
                  <a:cubicBezTo>
                    <a:pt x="1305" y="1490"/>
                    <a:pt x="1305" y="1490"/>
                    <a:pt x="1305" y="1490"/>
                  </a:cubicBezTo>
                  <a:cubicBezTo>
                    <a:pt x="1305" y="1458"/>
                    <a:pt x="1305" y="1458"/>
                    <a:pt x="1305" y="1458"/>
                  </a:cubicBezTo>
                  <a:cubicBezTo>
                    <a:pt x="1101" y="1458"/>
                    <a:pt x="1101" y="1458"/>
                    <a:pt x="1101" y="1458"/>
                  </a:cubicBezTo>
                  <a:cubicBezTo>
                    <a:pt x="1089" y="1458"/>
                    <a:pt x="1079" y="1448"/>
                    <a:pt x="1079" y="1436"/>
                  </a:cubicBezTo>
                  <a:cubicBezTo>
                    <a:pt x="1079" y="1366"/>
                    <a:pt x="1079" y="1366"/>
                    <a:pt x="1079" y="1366"/>
                  </a:cubicBezTo>
                  <a:cubicBezTo>
                    <a:pt x="1079" y="1354"/>
                    <a:pt x="1089" y="1344"/>
                    <a:pt x="1101" y="1344"/>
                  </a:cubicBezTo>
                  <a:cubicBezTo>
                    <a:pt x="1114" y="1344"/>
                    <a:pt x="1123" y="1354"/>
                    <a:pt x="1123" y="1366"/>
                  </a:cubicBezTo>
                  <a:cubicBezTo>
                    <a:pt x="1123" y="1414"/>
                    <a:pt x="1123" y="1414"/>
                    <a:pt x="1123" y="1414"/>
                  </a:cubicBezTo>
                  <a:cubicBezTo>
                    <a:pt x="1327" y="1414"/>
                    <a:pt x="1327" y="1414"/>
                    <a:pt x="1327" y="1414"/>
                  </a:cubicBezTo>
                  <a:cubicBezTo>
                    <a:pt x="1339" y="1414"/>
                    <a:pt x="1349" y="1424"/>
                    <a:pt x="1349" y="1436"/>
                  </a:cubicBezTo>
                  <a:cubicBezTo>
                    <a:pt x="1349" y="1512"/>
                    <a:pt x="1349" y="1512"/>
                    <a:pt x="1349" y="1512"/>
                  </a:cubicBezTo>
                  <a:cubicBezTo>
                    <a:pt x="1349" y="1524"/>
                    <a:pt x="1339" y="1534"/>
                    <a:pt x="1327" y="1534"/>
                  </a:cubicBezTo>
                  <a:close/>
                  <a:moveTo>
                    <a:pt x="1874" y="22"/>
                  </a:moveTo>
                  <a:cubicBezTo>
                    <a:pt x="1874" y="1284"/>
                    <a:pt x="1874" y="1284"/>
                    <a:pt x="1874" y="1284"/>
                  </a:cubicBezTo>
                  <a:cubicBezTo>
                    <a:pt x="1874" y="1296"/>
                    <a:pt x="1864" y="1306"/>
                    <a:pt x="1852" y="1306"/>
                  </a:cubicBezTo>
                  <a:cubicBezTo>
                    <a:pt x="22" y="1306"/>
                    <a:pt x="22" y="1306"/>
                    <a:pt x="22" y="1306"/>
                  </a:cubicBezTo>
                  <a:cubicBezTo>
                    <a:pt x="10" y="1306"/>
                    <a:pt x="0" y="1296"/>
                    <a:pt x="0" y="1284"/>
                  </a:cubicBezTo>
                  <a:cubicBezTo>
                    <a:pt x="0" y="22"/>
                    <a:pt x="0" y="22"/>
                    <a:pt x="0" y="22"/>
                  </a:cubicBezTo>
                  <a:cubicBezTo>
                    <a:pt x="0" y="10"/>
                    <a:pt x="10" y="0"/>
                    <a:pt x="22" y="0"/>
                  </a:cubicBezTo>
                  <a:cubicBezTo>
                    <a:pt x="1852" y="0"/>
                    <a:pt x="1852" y="0"/>
                    <a:pt x="1852" y="0"/>
                  </a:cubicBezTo>
                  <a:cubicBezTo>
                    <a:pt x="1864" y="0"/>
                    <a:pt x="1874" y="10"/>
                    <a:pt x="1874" y="22"/>
                  </a:cubicBezTo>
                  <a:close/>
                  <a:moveTo>
                    <a:pt x="44" y="44"/>
                  </a:moveTo>
                  <a:cubicBezTo>
                    <a:pt x="44" y="1091"/>
                    <a:pt x="44" y="1091"/>
                    <a:pt x="44" y="1091"/>
                  </a:cubicBezTo>
                  <a:cubicBezTo>
                    <a:pt x="1830" y="1091"/>
                    <a:pt x="1830" y="1091"/>
                    <a:pt x="1830" y="1091"/>
                  </a:cubicBezTo>
                  <a:cubicBezTo>
                    <a:pt x="1830" y="44"/>
                    <a:pt x="1830" y="44"/>
                    <a:pt x="1830" y="44"/>
                  </a:cubicBezTo>
                  <a:lnTo>
                    <a:pt x="44" y="44"/>
                  </a:lnTo>
                  <a:close/>
                  <a:moveTo>
                    <a:pt x="1830" y="1262"/>
                  </a:moveTo>
                  <a:cubicBezTo>
                    <a:pt x="1830" y="1135"/>
                    <a:pt x="1830" y="1135"/>
                    <a:pt x="1830" y="1135"/>
                  </a:cubicBezTo>
                  <a:cubicBezTo>
                    <a:pt x="44" y="1135"/>
                    <a:pt x="44" y="1135"/>
                    <a:pt x="44" y="1135"/>
                  </a:cubicBezTo>
                  <a:cubicBezTo>
                    <a:pt x="44" y="1262"/>
                    <a:pt x="44" y="1262"/>
                    <a:pt x="44" y="1262"/>
                  </a:cubicBezTo>
                  <a:lnTo>
                    <a:pt x="1830" y="12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1">
              <a:extLst>
                <a:ext uri="{FF2B5EF4-FFF2-40B4-BE49-F238E27FC236}">
                  <a16:creationId xmlns:a16="http://schemas.microsoft.com/office/drawing/2014/main" id="{8ED298BF-85FA-4845-BC9E-AB923ED7BC15}"/>
                </a:ext>
              </a:extLst>
            </p:cNvPr>
            <p:cNvSpPr>
              <a:spLocks noEditPoints="1"/>
            </p:cNvSpPr>
            <p:nvPr/>
          </p:nvSpPr>
          <p:spPr bwMode="auto">
            <a:xfrm>
              <a:off x="2261" y="906"/>
              <a:ext cx="3158" cy="2148"/>
            </a:xfrm>
            <a:custGeom>
              <a:avLst/>
              <a:gdLst>
                <a:gd name="T0" fmla="*/ 799 w 1686"/>
                <a:gd name="T1" fmla="*/ 1102 h 1146"/>
                <a:gd name="T2" fmla="*/ 843 w 1686"/>
                <a:gd name="T3" fmla="*/ 1057 h 1146"/>
                <a:gd name="T4" fmla="*/ 887 w 1686"/>
                <a:gd name="T5" fmla="*/ 1102 h 1146"/>
                <a:gd name="T6" fmla="*/ 843 w 1686"/>
                <a:gd name="T7" fmla="*/ 1146 h 1146"/>
                <a:gd name="T8" fmla="*/ 799 w 1686"/>
                <a:gd name="T9" fmla="*/ 1102 h 1146"/>
                <a:gd name="T10" fmla="*/ 327 w 1686"/>
                <a:gd name="T11" fmla="*/ 518 h 1146"/>
                <a:gd name="T12" fmla="*/ 325 w 1686"/>
                <a:gd name="T13" fmla="*/ 518 h 1146"/>
                <a:gd name="T14" fmla="*/ 303 w 1686"/>
                <a:gd name="T15" fmla="*/ 505 h 1146"/>
                <a:gd name="T16" fmla="*/ 254 w 1686"/>
                <a:gd name="T17" fmla="*/ 436 h 1146"/>
                <a:gd name="T18" fmla="*/ 261 w 1686"/>
                <a:gd name="T19" fmla="*/ 394 h 1146"/>
                <a:gd name="T20" fmla="*/ 303 w 1686"/>
                <a:gd name="T21" fmla="*/ 401 h 1146"/>
                <a:gd name="T22" fmla="*/ 330 w 1686"/>
                <a:gd name="T23" fmla="*/ 440 h 1146"/>
                <a:gd name="T24" fmla="*/ 415 w 1686"/>
                <a:gd name="T25" fmla="*/ 347 h 1146"/>
                <a:gd name="T26" fmla="*/ 215 w 1686"/>
                <a:gd name="T27" fmla="*/ 347 h 1146"/>
                <a:gd name="T28" fmla="*/ 215 w 1686"/>
                <a:gd name="T29" fmla="*/ 574 h 1146"/>
                <a:gd name="T30" fmla="*/ 441 w 1686"/>
                <a:gd name="T31" fmla="*/ 574 h 1146"/>
                <a:gd name="T32" fmla="*/ 441 w 1686"/>
                <a:gd name="T33" fmla="*/ 407 h 1146"/>
                <a:gd name="T34" fmla="*/ 350 w 1686"/>
                <a:gd name="T35" fmla="*/ 508 h 1146"/>
                <a:gd name="T36" fmla="*/ 327 w 1686"/>
                <a:gd name="T37" fmla="*/ 518 h 1146"/>
                <a:gd name="T38" fmla="*/ 1686 w 1686"/>
                <a:gd name="T39" fmla="*/ 10 h 1146"/>
                <a:gd name="T40" fmla="*/ 1686 w 1686"/>
                <a:gd name="T41" fmla="*/ 926 h 1146"/>
                <a:gd name="T42" fmla="*/ 1676 w 1686"/>
                <a:gd name="T43" fmla="*/ 936 h 1146"/>
                <a:gd name="T44" fmla="*/ 10 w 1686"/>
                <a:gd name="T45" fmla="*/ 936 h 1146"/>
                <a:gd name="T46" fmla="*/ 0 w 1686"/>
                <a:gd name="T47" fmla="*/ 926 h 1146"/>
                <a:gd name="T48" fmla="*/ 0 w 1686"/>
                <a:gd name="T49" fmla="*/ 10 h 1146"/>
                <a:gd name="T50" fmla="*/ 10 w 1686"/>
                <a:gd name="T51" fmla="*/ 0 h 1146"/>
                <a:gd name="T52" fmla="*/ 1676 w 1686"/>
                <a:gd name="T53" fmla="*/ 0 h 1146"/>
                <a:gd name="T54" fmla="*/ 1686 w 1686"/>
                <a:gd name="T55" fmla="*/ 10 h 1146"/>
                <a:gd name="T56" fmla="*/ 555 w 1686"/>
                <a:gd name="T57" fmla="*/ 238 h 1146"/>
                <a:gd name="T58" fmla="*/ 512 w 1686"/>
                <a:gd name="T59" fmla="*/ 240 h 1146"/>
                <a:gd name="T60" fmla="*/ 469 w 1686"/>
                <a:gd name="T61" fmla="*/ 287 h 1146"/>
                <a:gd name="T62" fmla="*/ 185 w 1686"/>
                <a:gd name="T63" fmla="*/ 287 h 1146"/>
                <a:gd name="T64" fmla="*/ 155 w 1686"/>
                <a:gd name="T65" fmla="*/ 317 h 1146"/>
                <a:gd name="T66" fmla="*/ 155 w 1686"/>
                <a:gd name="T67" fmla="*/ 604 h 1146"/>
                <a:gd name="T68" fmla="*/ 185 w 1686"/>
                <a:gd name="T69" fmla="*/ 634 h 1146"/>
                <a:gd name="T70" fmla="*/ 471 w 1686"/>
                <a:gd name="T71" fmla="*/ 634 h 1146"/>
                <a:gd name="T72" fmla="*/ 501 w 1686"/>
                <a:gd name="T73" fmla="*/ 604 h 1146"/>
                <a:gd name="T74" fmla="*/ 501 w 1686"/>
                <a:gd name="T75" fmla="*/ 341 h 1146"/>
                <a:gd name="T76" fmla="*/ 557 w 1686"/>
                <a:gd name="T77" fmla="*/ 280 h 1146"/>
                <a:gd name="T78" fmla="*/ 555 w 1686"/>
                <a:gd name="T79" fmla="*/ 238 h 1146"/>
                <a:gd name="T80" fmla="*/ 1531 w 1686"/>
                <a:gd name="T81" fmla="*/ 562 h 1146"/>
                <a:gd name="T82" fmla="*/ 1501 w 1686"/>
                <a:gd name="T83" fmla="*/ 532 h 1146"/>
                <a:gd name="T84" fmla="*/ 691 w 1686"/>
                <a:gd name="T85" fmla="*/ 532 h 1146"/>
                <a:gd name="T86" fmla="*/ 661 w 1686"/>
                <a:gd name="T87" fmla="*/ 562 h 1146"/>
                <a:gd name="T88" fmla="*/ 691 w 1686"/>
                <a:gd name="T89" fmla="*/ 592 h 1146"/>
                <a:gd name="T90" fmla="*/ 1501 w 1686"/>
                <a:gd name="T91" fmla="*/ 592 h 1146"/>
                <a:gd name="T92" fmla="*/ 1531 w 1686"/>
                <a:gd name="T93" fmla="*/ 562 h 1146"/>
                <a:gd name="T94" fmla="*/ 1531 w 1686"/>
                <a:gd name="T95" fmla="*/ 358 h 1146"/>
                <a:gd name="T96" fmla="*/ 1501 w 1686"/>
                <a:gd name="T97" fmla="*/ 328 h 1146"/>
                <a:gd name="T98" fmla="*/ 691 w 1686"/>
                <a:gd name="T99" fmla="*/ 328 h 1146"/>
                <a:gd name="T100" fmla="*/ 661 w 1686"/>
                <a:gd name="T101" fmla="*/ 358 h 1146"/>
                <a:gd name="T102" fmla="*/ 691 w 1686"/>
                <a:gd name="T103" fmla="*/ 388 h 1146"/>
                <a:gd name="T104" fmla="*/ 1501 w 1686"/>
                <a:gd name="T105" fmla="*/ 388 h 1146"/>
                <a:gd name="T106" fmla="*/ 1531 w 1686"/>
                <a:gd name="T107" fmla="*/ 35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6" h="1146">
                  <a:moveTo>
                    <a:pt x="799" y="1102"/>
                  </a:moveTo>
                  <a:cubicBezTo>
                    <a:pt x="799" y="1077"/>
                    <a:pt x="818" y="1057"/>
                    <a:pt x="843" y="1057"/>
                  </a:cubicBezTo>
                  <a:cubicBezTo>
                    <a:pt x="868" y="1057"/>
                    <a:pt x="887" y="1077"/>
                    <a:pt x="887" y="1102"/>
                  </a:cubicBezTo>
                  <a:cubicBezTo>
                    <a:pt x="887" y="1126"/>
                    <a:pt x="868" y="1146"/>
                    <a:pt x="843" y="1146"/>
                  </a:cubicBezTo>
                  <a:cubicBezTo>
                    <a:pt x="818" y="1146"/>
                    <a:pt x="799" y="1126"/>
                    <a:pt x="799" y="1102"/>
                  </a:cubicBezTo>
                  <a:close/>
                  <a:moveTo>
                    <a:pt x="327" y="518"/>
                  </a:moveTo>
                  <a:cubicBezTo>
                    <a:pt x="327" y="518"/>
                    <a:pt x="326" y="518"/>
                    <a:pt x="325" y="518"/>
                  </a:cubicBezTo>
                  <a:cubicBezTo>
                    <a:pt x="316" y="517"/>
                    <a:pt x="308" y="513"/>
                    <a:pt x="303" y="505"/>
                  </a:cubicBezTo>
                  <a:cubicBezTo>
                    <a:pt x="254" y="436"/>
                    <a:pt x="254" y="436"/>
                    <a:pt x="254" y="436"/>
                  </a:cubicBezTo>
                  <a:cubicBezTo>
                    <a:pt x="245" y="422"/>
                    <a:pt x="248" y="404"/>
                    <a:pt x="261" y="394"/>
                  </a:cubicBezTo>
                  <a:cubicBezTo>
                    <a:pt x="275" y="385"/>
                    <a:pt x="294" y="388"/>
                    <a:pt x="303" y="401"/>
                  </a:cubicBezTo>
                  <a:cubicBezTo>
                    <a:pt x="330" y="440"/>
                    <a:pt x="330" y="440"/>
                    <a:pt x="330" y="440"/>
                  </a:cubicBezTo>
                  <a:cubicBezTo>
                    <a:pt x="415" y="347"/>
                    <a:pt x="415" y="347"/>
                    <a:pt x="415" y="347"/>
                  </a:cubicBezTo>
                  <a:cubicBezTo>
                    <a:pt x="215" y="347"/>
                    <a:pt x="215" y="347"/>
                    <a:pt x="215" y="347"/>
                  </a:cubicBezTo>
                  <a:cubicBezTo>
                    <a:pt x="215" y="574"/>
                    <a:pt x="215" y="574"/>
                    <a:pt x="215" y="574"/>
                  </a:cubicBezTo>
                  <a:cubicBezTo>
                    <a:pt x="441" y="574"/>
                    <a:pt x="441" y="574"/>
                    <a:pt x="441" y="574"/>
                  </a:cubicBezTo>
                  <a:cubicBezTo>
                    <a:pt x="441" y="407"/>
                    <a:pt x="441" y="407"/>
                    <a:pt x="441" y="407"/>
                  </a:cubicBezTo>
                  <a:cubicBezTo>
                    <a:pt x="350" y="508"/>
                    <a:pt x="350" y="508"/>
                    <a:pt x="350" y="508"/>
                  </a:cubicBezTo>
                  <a:cubicBezTo>
                    <a:pt x="344" y="514"/>
                    <a:pt x="336" y="518"/>
                    <a:pt x="327" y="518"/>
                  </a:cubicBezTo>
                  <a:close/>
                  <a:moveTo>
                    <a:pt x="1686" y="10"/>
                  </a:moveTo>
                  <a:cubicBezTo>
                    <a:pt x="1686" y="926"/>
                    <a:pt x="1686" y="926"/>
                    <a:pt x="1686" y="926"/>
                  </a:cubicBezTo>
                  <a:cubicBezTo>
                    <a:pt x="1686" y="932"/>
                    <a:pt x="1681" y="936"/>
                    <a:pt x="1676" y="936"/>
                  </a:cubicBezTo>
                  <a:cubicBezTo>
                    <a:pt x="10" y="936"/>
                    <a:pt x="10" y="936"/>
                    <a:pt x="10" y="936"/>
                  </a:cubicBezTo>
                  <a:cubicBezTo>
                    <a:pt x="5" y="936"/>
                    <a:pt x="0" y="932"/>
                    <a:pt x="0" y="926"/>
                  </a:cubicBezTo>
                  <a:cubicBezTo>
                    <a:pt x="0" y="10"/>
                    <a:pt x="0" y="10"/>
                    <a:pt x="0" y="10"/>
                  </a:cubicBezTo>
                  <a:cubicBezTo>
                    <a:pt x="0" y="4"/>
                    <a:pt x="5" y="0"/>
                    <a:pt x="10" y="0"/>
                  </a:cubicBezTo>
                  <a:cubicBezTo>
                    <a:pt x="1676" y="0"/>
                    <a:pt x="1676" y="0"/>
                    <a:pt x="1676" y="0"/>
                  </a:cubicBezTo>
                  <a:cubicBezTo>
                    <a:pt x="1681" y="0"/>
                    <a:pt x="1686" y="4"/>
                    <a:pt x="1686" y="10"/>
                  </a:cubicBezTo>
                  <a:close/>
                  <a:moveTo>
                    <a:pt x="555" y="238"/>
                  </a:moveTo>
                  <a:cubicBezTo>
                    <a:pt x="543" y="227"/>
                    <a:pt x="524" y="228"/>
                    <a:pt x="512" y="240"/>
                  </a:cubicBezTo>
                  <a:cubicBezTo>
                    <a:pt x="469" y="287"/>
                    <a:pt x="469" y="287"/>
                    <a:pt x="469" y="287"/>
                  </a:cubicBezTo>
                  <a:cubicBezTo>
                    <a:pt x="185" y="287"/>
                    <a:pt x="185" y="287"/>
                    <a:pt x="185" y="287"/>
                  </a:cubicBezTo>
                  <a:cubicBezTo>
                    <a:pt x="168" y="287"/>
                    <a:pt x="155" y="301"/>
                    <a:pt x="155" y="317"/>
                  </a:cubicBezTo>
                  <a:cubicBezTo>
                    <a:pt x="155" y="604"/>
                    <a:pt x="155" y="604"/>
                    <a:pt x="155" y="604"/>
                  </a:cubicBezTo>
                  <a:cubicBezTo>
                    <a:pt x="155" y="620"/>
                    <a:pt x="168" y="634"/>
                    <a:pt x="185" y="634"/>
                  </a:cubicBezTo>
                  <a:cubicBezTo>
                    <a:pt x="471" y="634"/>
                    <a:pt x="471" y="634"/>
                    <a:pt x="471" y="634"/>
                  </a:cubicBezTo>
                  <a:cubicBezTo>
                    <a:pt x="488" y="634"/>
                    <a:pt x="501" y="620"/>
                    <a:pt x="501" y="604"/>
                  </a:cubicBezTo>
                  <a:cubicBezTo>
                    <a:pt x="501" y="341"/>
                    <a:pt x="501" y="341"/>
                    <a:pt x="501" y="341"/>
                  </a:cubicBezTo>
                  <a:cubicBezTo>
                    <a:pt x="557" y="280"/>
                    <a:pt x="557" y="280"/>
                    <a:pt x="557" y="280"/>
                  </a:cubicBezTo>
                  <a:cubicBezTo>
                    <a:pt x="568" y="268"/>
                    <a:pt x="567" y="249"/>
                    <a:pt x="555" y="238"/>
                  </a:cubicBezTo>
                  <a:close/>
                  <a:moveTo>
                    <a:pt x="1531" y="562"/>
                  </a:moveTo>
                  <a:cubicBezTo>
                    <a:pt x="1531" y="545"/>
                    <a:pt x="1518" y="532"/>
                    <a:pt x="1501" y="532"/>
                  </a:cubicBezTo>
                  <a:cubicBezTo>
                    <a:pt x="691" y="532"/>
                    <a:pt x="691" y="532"/>
                    <a:pt x="691" y="532"/>
                  </a:cubicBezTo>
                  <a:cubicBezTo>
                    <a:pt x="674" y="532"/>
                    <a:pt x="661" y="545"/>
                    <a:pt x="661" y="562"/>
                  </a:cubicBezTo>
                  <a:cubicBezTo>
                    <a:pt x="661" y="579"/>
                    <a:pt x="674" y="592"/>
                    <a:pt x="691" y="592"/>
                  </a:cubicBezTo>
                  <a:cubicBezTo>
                    <a:pt x="1501" y="592"/>
                    <a:pt x="1501" y="592"/>
                    <a:pt x="1501" y="592"/>
                  </a:cubicBezTo>
                  <a:cubicBezTo>
                    <a:pt x="1518" y="592"/>
                    <a:pt x="1531" y="579"/>
                    <a:pt x="1531" y="562"/>
                  </a:cubicBezTo>
                  <a:close/>
                  <a:moveTo>
                    <a:pt x="1531" y="358"/>
                  </a:moveTo>
                  <a:cubicBezTo>
                    <a:pt x="1531" y="341"/>
                    <a:pt x="1518" y="328"/>
                    <a:pt x="1501" y="328"/>
                  </a:cubicBezTo>
                  <a:cubicBezTo>
                    <a:pt x="691" y="328"/>
                    <a:pt x="691" y="328"/>
                    <a:pt x="691" y="328"/>
                  </a:cubicBezTo>
                  <a:cubicBezTo>
                    <a:pt x="674" y="328"/>
                    <a:pt x="661" y="341"/>
                    <a:pt x="661" y="358"/>
                  </a:cubicBezTo>
                  <a:cubicBezTo>
                    <a:pt x="661" y="375"/>
                    <a:pt x="674" y="388"/>
                    <a:pt x="691" y="388"/>
                  </a:cubicBezTo>
                  <a:cubicBezTo>
                    <a:pt x="1501" y="388"/>
                    <a:pt x="1501" y="388"/>
                    <a:pt x="1501" y="388"/>
                  </a:cubicBezTo>
                  <a:cubicBezTo>
                    <a:pt x="1518" y="388"/>
                    <a:pt x="1531" y="375"/>
                    <a:pt x="1531" y="35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2" name="Picture 61">
            <a:extLst>
              <a:ext uri="{FF2B5EF4-FFF2-40B4-BE49-F238E27FC236}">
                <a16:creationId xmlns:a16="http://schemas.microsoft.com/office/drawing/2014/main" id="{1CDD91A2-E378-45C7-8AD6-E971D974B584}"/>
              </a:ext>
            </a:extLst>
          </p:cNvPr>
          <p:cNvPicPr>
            <a:picLocks noChangeAspect="1"/>
          </p:cNvPicPr>
          <p:nvPr/>
        </p:nvPicPr>
        <p:blipFill>
          <a:blip r:embed="rId2"/>
          <a:stretch>
            <a:fillRect/>
          </a:stretch>
        </p:blipFill>
        <p:spPr>
          <a:xfrm>
            <a:off x="2250873" y="2315382"/>
            <a:ext cx="559410" cy="559820"/>
          </a:xfrm>
          <a:prstGeom prst="rect">
            <a:avLst/>
          </a:prstGeom>
        </p:spPr>
      </p:pic>
      <p:sp>
        <p:nvSpPr>
          <p:cNvPr id="63" name="Content Placeholder 2">
            <a:extLst>
              <a:ext uri="{FF2B5EF4-FFF2-40B4-BE49-F238E27FC236}">
                <a16:creationId xmlns:a16="http://schemas.microsoft.com/office/drawing/2014/main" id="{8DBB366A-CC22-40DD-98F2-06FC6ABB4E3B}"/>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TRANSIT (I)</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36" name="Text Placeholder 6">
            <a:extLst>
              <a:ext uri="{FF2B5EF4-FFF2-40B4-BE49-F238E27FC236}">
                <a16:creationId xmlns:a16="http://schemas.microsoft.com/office/drawing/2014/main" id="{9D54C2FC-14E5-4526-BD3A-DCF184B67339}"/>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
        <p:nvSpPr>
          <p:cNvPr id="41" name="Content Placeholder 2">
            <a:extLst>
              <a:ext uri="{FF2B5EF4-FFF2-40B4-BE49-F238E27FC236}">
                <a16:creationId xmlns:a16="http://schemas.microsoft.com/office/drawing/2014/main" id="{5617F3FC-2005-4A1C-988C-7271254100F6}"/>
              </a:ext>
            </a:extLst>
          </p:cNvPr>
          <p:cNvSpPr txBox="1">
            <a:spLocks/>
          </p:cNvSpPr>
          <p:nvPr/>
        </p:nvSpPr>
        <p:spPr>
          <a:xfrm>
            <a:off x="2254757" y="4171541"/>
            <a:ext cx="9097347" cy="286382"/>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lvl="0">
              <a:spcBef>
                <a:spcPts val="0"/>
              </a:spcBef>
              <a:spcAft>
                <a:spcPts val="0"/>
              </a:spcAft>
              <a:defRPr/>
            </a:pPr>
            <a:r>
              <a:rPr lang="en-US" b="1" dirty="0">
                <a:solidFill>
                  <a:srgbClr val="000000"/>
                </a:solidFill>
              </a:rPr>
              <a:t>To mitigate risk while providing appropriate levels of service, the MBTA will: </a:t>
            </a:r>
          </a:p>
          <a:p>
            <a:pPr lvl="0">
              <a:spcBef>
                <a:spcPts val="0"/>
              </a:spcBef>
              <a:spcAft>
                <a:spcPts val="0"/>
              </a:spcAf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Rectangle 46">
            <a:extLst>
              <a:ext uri="{FF2B5EF4-FFF2-40B4-BE49-F238E27FC236}">
                <a16:creationId xmlns:a16="http://schemas.microsoft.com/office/drawing/2014/main" id="{756AF142-A9F0-4864-9D0D-BAC98E52EF3A}"/>
              </a:ext>
            </a:extLst>
          </p:cNvPr>
          <p:cNvSpPr/>
          <p:nvPr/>
        </p:nvSpPr>
        <p:spPr>
          <a:xfrm>
            <a:off x="3026159" y="2398639"/>
            <a:ext cx="8338528" cy="1610697"/>
          </a:xfrm>
          <a:prstGeom prst="rect">
            <a:avLst/>
          </a:prstGeom>
        </p:spPr>
        <p:txBody>
          <a:bodyPr wrap="square">
            <a:spAutoFit/>
          </a:bodyPr>
          <a:lstStyle/>
          <a:p>
            <a:pPr lvl="0">
              <a:spcBef>
                <a:spcPts val="800"/>
              </a:spcBef>
              <a:spcAft>
                <a:spcPts val="800"/>
              </a:spcAft>
              <a:buSzPct val="100000"/>
              <a:buFont typeface="Trebuchet MS" panose="020B0603020202020204" pitchFamily="34" charset="0"/>
              <a:buChar char="​"/>
              <a:defRPr/>
            </a:pPr>
            <a:r>
              <a:rPr lang="en-US" sz="1200" dirty="0">
                <a:solidFill>
                  <a:srgbClr val="000000"/>
                </a:solidFill>
              </a:rPr>
              <a:t>Riders are required to wear masks and must make efforts to distance. Riders are asked to avoid riding transit if they are exhibiting symptoms of COVID-19.</a:t>
            </a:r>
          </a:p>
          <a:p>
            <a:pPr lvl="0">
              <a:spcBef>
                <a:spcPts val="800"/>
              </a:spcBef>
              <a:spcAft>
                <a:spcPts val="800"/>
              </a:spcAft>
              <a:buSzPct val="100000"/>
              <a:buFont typeface="Trebuchet MS" panose="020B0603020202020204" pitchFamily="34" charset="0"/>
              <a:buChar char="​"/>
              <a:defRPr/>
            </a:pPr>
            <a:r>
              <a:rPr lang="en-US" sz="1200" dirty="0">
                <a:solidFill>
                  <a:srgbClr val="000000"/>
                </a:solidFill>
              </a:rPr>
              <a:t>Employers are encouraged to stagger schedules and implement work from home policies to reduce </a:t>
            </a:r>
            <a:r>
              <a:rPr lang="en-US" sz="1200" dirty="0"/>
              <a:t>demand, especially during rush hours. </a:t>
            </a:r>
          </a:p>
          <a:p>
            <a:pPr lvl="0">
              <a:spcBef>
                <a:spcPts val="800"/>
              </a:spcBef>
              <a:spcAft>
                <a:spcPts val="800"/>
              </a:spcAft>
              <a:buSzPct val="100000"/>
              <a:buFont typeface="Trebuchet MS" panose="020B0603020202020204" pitchFamily="34" charset="0"/>
              <a:buChar char="​"/>
              <a:defRPr/>
            </a:pPr>
            <a:r>
              <a:rPr lang="en-US" sz="1200" dirty="0">
                <a:solidFill>
                  <a:srgbClr val="000000"/>
                </a:solidFill>
              </a:rPr>
              <a:t>The MBTA will continue to take protective and preventative measures such as frequently disinfecting and cleaning vehicles and stations and providing protective supplies to workers. </a:t>
            </a:r>
          </a:p>
        </p:txBody>
      </p:sp>
      <p:pic>
        <p:nvPicPr>
          <p:cNvPr id="43324" name="Picture 316">
            <a:extLst>
              <a:ext uri="{FF2B5EF4-FFF2-40B4-BE49-F238E27FC236}">
                <a16:creationId xmlns:a16="http://schemas.microsoft.com/office/drawing/2014/main" id="{7A0BE78E-8360-40D3-8446-EA9023EDD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25" name="Picture 317">
            <a:extLst>
              <a:ext uri="{FF2B5EF4-FFF2-40B4-BE49-F238E27FC236}">
                <a16:creationId xmlns:a16="http://schemas.microsoft.com/office/drawing/2014/main" id="{CFB7E339-8E11-4BC0-AAFF-587690013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074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E5B6DAD6-9CDB-46EA-BC52-44C0168387C7}"/>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341" name="think-cell Slide" r:id="rId10" imgW="532" imgH="530" progId="TCLayout.ActiveDocument.1">
                  <p:embed/>
                </p:oleObj>
              </mc:Choice>
              <mc:Fallback>
                <p:oleObj name="think-cell Slide" r:id="rId10" imgW="532" imgH="530" progId="TCLayout.ActiveDocument.1">
                  <p:embed/>
                  <p:pic>
                    <p:nvPicPr>
                      <p:cNvPr id="27" name="Object 26" hidden="1">
                        <a:extLst>
                          <a:ext uri="{FF2B5EF4-FFF2-40B4-BE49-F238E27FC236}">
                            <a16:creationId xmlns:a16="http://schemas.microsoft.com/office/drawing/2014/main" id="{E5B6DAD6-9CDB-46EA-BC52-44C0168387C7}"/>
                          </a:ext>
                        </a:extLst>
                      </p:cNvPr>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F969B3-ECA1-47CB-8E81-331BE6B0C5ED}"/>
              </a:ext>
            </a:extLst>
          </p:cNvPr>
          <p:cNvSpPr/>
          <p:nvPr>
            <p:custDataLst>
              <p:tags r:id="rId3"/>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200" dirty="0">
              <a:solidFill>
                <a:srgbClr val="FFFFFF"/>
              </a:solidFill>
              <a:sym typeface="+mn-lt"/>
            </a:endParaRPr>
          </a:p>
        </p:txBody>
      </p:sp>
      <p:cxnSp>
        <p:nvCxnSpPr>
          <p:cNvPr id="29" name="Straight Connector 28">
            <a:extLst>
              <a:ext uri="{FF2B5EF4-FFF2-40B4-BE49-F238E27FC236}">
                <a16:creationId xmlns:a16="http://schemas.microsoft.com/office/drawing/2014/main" id="{6E580805-2660-4F7D-ADDA-A078DB7B5D25}"/>
              </a:ext>
            </a:extLst>
          </p:cNvPr>
          <p:cNvCxnSpPr>
            <a:cxnSpLocks/>
          </p:cNvCxnSpPr>
          <p:nvPr/>
        </p:nvCxnSpPr>
        <p:spPr>
          <a:xfrm>
            <a:off x="2225970" y="1781926"/>
            <a:ext cx="9423518" cy="0"/>
          </a:xfrm>
          <a:prstGeom prst="line">
            <a:avLst/>
          </a:prstGeom>
          <a:ln w="841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ee4pHeader1">
            <a:extLst>
              <a:ext uri="{FF2B5EF4-FFF2-40B4-BE49-F238E27FC236}">
                <a16:creationId xmlns:a16="http://schemas.microsoft.com/office/drawing/2014/main" id="{9729FCE3-8F18-4721-9FD2-63D9EDA48D13}"/>
              </a:ext>
            </a:extLst>
          </p:cNvPr>
          <p:cNvSpPr>
            <a:spLocks noChangeArrowheads="1"/>
          </p:cNvSpPr>
          <p:nvPr>
            <p:custDataLst>
              <p:tags r:id="rId4"/>
            </p:custDataLst>
          </p:nvPr>
        </p:nvSpPr>
        <p:spPr bwMode="gray">
          <a:xfrm>
            <a:off x="3549317" y="1238187"/>
            <a:ext cx="1613736" cy="444684"/>
          </a:xfrm>
          <a:prstGeom prst="homePlate">
            <a:avLst>
              <a:gd name="adj" fmla="val 12004"/>
            </a:avLst>
          </a:prstGeom>
          <a:solidFill>
            <a:srgbClr val="C00000"/>
          </a:solidFill>
          <a:ln w="38100" cap="rnd" algn="ctr">
            <a:noFill/>
            <a:round/>
            <a:headEnd/>
            <a:tailEnd/>
          </a:ln>
        </p:spPr>
        <p:txBody>
          <a:bodyPr lIns="24236" tIns="24236" rIns="24236" bIns="24236" anchor="ctr" anchorCtr="0"/>
          <a:lstStyle/>
          <a:p>
            <a:pPr algn="ctr" eaLnBrk="0" hangingPunct="0"/>
            <a:r>
              <a:rPr lang="en-US" sz="1200" b="1" dirty="0">
                <a:solidFill>
                  <a:schemeClr val="bg1"/>
                </a:solidFill>
                <a:latin typeface="Arial" panose="020B0604020202020204" pitchFamily="34" charset="0"/>
                <a:sym typeface="Trebuchet MS" panose="020B0603020202020204" pitchFamily="34" charset="0"/>
              </a:rPr>
              <a:t>Current state: </a:t>
            </a:r>
          </a:p>
          <a:p>
            <a:pPr algn="ctr" eaLnBrk="0" hangingPunct="0">
              <a:spcAft>
                <a:spcPts val="2000"/>
              </a:spcAft>
            </a:pPr>
            <a:r>
              <a:rPr lang="en-US" sz="1200" b="1" dirty="0">
                <a:solidFill>
                  <a:schemeClr val="bg1"/>
                </a:solidFill>
                <a:latin typeface="Arial" panose="020B0604020202020204" pitchFamily="34" charset="0"/>
                <a:sym typeface="Trebuchet MS" panose="020B0603020202020204" pitchFamily="34" charset="0"/>
              </a:rPr>
              <a:t>Stay at home</a:t>
            </a:r>
          </a:p>
        </p:txBody>
      </p:sp>
      <p:sp>
        <p:nvSpPr>
          <p:cNvPr id="31" name="ee4pHeader2">
            <a:extLst>
              <a:ext uri="{FF2B5EF4-FFF2-40B4-BE49-F238E27FC236}">
                <a16:creationId xmlns:a16="http://schemas.microsoft.com/office/drawing/2014/main" id="{C2FA7BE4-9EEA-46BB-9245-2AD6CCCE16EC}"/>
              </a:ext>
            </a:extLst>
          </p:cNvPr>
          <p:cNvSpPr>
            <a:spLocks noChangeArrowheads="1"/>
          </p:cNvSpPr>
          <p:nvPr>
            <p:custDataLst>
              <p:tags r:id="rId5"/>
            </p:custDataLst>
          </p:nvPr>
        </p:nvSpPr>
        <p:spPr bwMode="gray">
          <a:xfrm>
            <a:off x="5170926" y="1238187"/>
            <a:ext cx="1613736" cy="444684"/>
          </a:xfrm>
          <a:prstGeom prst="chevron">
            <a:avLst>
              <a:gd name="adj" fmla="val 12004"/>
            </a:avLst>
          </a:prstGeom>
          <a:solidFill>
            <a:srgbClr val="FFC000"/>
          </a:solidFill>
          <a:ln w="38100" cap="rnd" algn="ctr">
            <a:noFill/>
            <a:round/>
            <a:headEnd/>
            <a:tailEnd/>
          </a:ln>
        </p:spPr>
        <p:txBody>
          <a:bodyPr lIns="24236" tIns="24236" rIns="24236" bIns="24236" anchor="ctr" anchorCtr="0"/>
          <a:lstStyle/>
          <a:p>
            <a:pPr algn="ctr" eaLnBrk="0" hangingPunct="0">
              <a:spcAft>
                <a:spcPts val="2000"/>
              </a:spcAft>
            </a:pPr>
            <a:r>
              <a:rPr lang="en-US" sz="1200" b="1" dirty="0">
                <a:solidFill>
                  <a:srgbClr val="575757"/>
                </a:solidFill>
                <a:latin typeface="Arial" panose="020B0604020202020204" pitchFamily="34" charset="0"/>
                <a:sym typeface="Trebuchet MS" panose="020B0603020202020204" pitchFamily="34" charset="0"/>
              </a:rPr>
              <a:t>Phase 1:                  Start</a:t>
            </a:r>
          </a:p>
        </p:txBody>
      </p:sp>
      <p:sp>
        <p:nvSpPr>
          <p:cNvPr id="32" name="ee4pHeader3">
            <a:extLst>
              <a:ext uri="{FF2B5EF4-FFF2-40B4-BE49-F238E27FC236}">
                <a16:creationId xmlns:a16="http://schemas.microsoft.com/office/drawing/2014/main" id="{D8C93611-3266-47A3-A21D-85EE365CE4E4}"/>
              </a:ext>
            </a:extLst>
          </p:cNvPr>
          <p:cNvSpPr>
            <a:spLocks noChangeArrowheads="1"/>
          </p:cNvSpPr>
          <p:nvPr>
            <p:custDataLst>
              <p:tags r:id="rId6"/>
            </p:custDataLst>
          </p:nvPr>
        </p:nvSpPr>
        <p:spPr bwMode="gray">
          <a:xfrm>
            <a:off x="8414144" y="1238187"/>
            <a:ext cx="1613736" cy="444684"/>
          </a:xfrm>
          <a:prstGeom prst="chevron">
            <a:avLst>
              <a:gd name="adj" fmla="val 12004"/>
            </a:avLst>
          </a:prstGeom>
          <a:solidFill>
            <a:srgbClr val="5BBB2B"/>
          </a:solidFill>
          <a:ln w="38100" cap="rnd" algn="ctr">
            <a:noFill/>
            <a:round/>
            <a:headEnd/>
            <a:tailEnd/>
          </a:ln>
        </p:spPr>
        <p:txBody>
          <a:bodyPr lIns="24236" tIns="24236" rIns="24236" bIns="24236" anchor="ctr" anchorCtr="0"/>
          <a:lstStyle/>
          <a:p>
            <a:pPr algn="ctr" eaLnBrk="0" hangingPunct="0">
              <a:spcAft>
                <a:spcPts val="2000"/>
              </a:spcAft>
            </a:pPr>
            <a:r>
              <a:rPr lang="en-US" sz="1200" b="1" dirty="0">
                <a:solidFill>
                  <a:schemeClr val="bg1"/>
                </a:solidFill>
                <a:latin typeface="Arial" panose="020B0604020202020204" pitchFamily="34" charset="0"/>
                <a:sym typeface="Trebuchet MS" panose="020B0603020202020204" pitchFamily="34" charset="0"/>
              </a:rPr>
              <a:t>Phase 3:                   Vigilant</a:t>
            </a:r>
          </a:p>
        </p:txBody>
      </p:sp>
      <p:sp>
        <p:nvSpPr>
          <p:cNvPr id="34" name="ee4pHeader4">
            <a:extLst>
              <a:ext uri="{FF2B5EF4-FFF2-40B4-BE49-F238E27FC236}">
                <a16:creationId xmlns:a16="http://schemas.microsoft.com/office/drawing/2014/main" id="{29D94543-B282-439E-BE67-BC5ACC85FD25}"/>
              </a:ext>
            </a:extLst>
          </p:cNvPr>
          <p:cNvSpPr>
            <a:spLocks noChangeArrowheads="1"/>
          </p:cNvSpPr>
          <p:nvPr>
            <p:custDataLst>
              <p:tags r:id="rId7"/>
            </p:custDataLst>
          </p:nvPr>
        </p:nvSpPr>
        <p:spPr bwMode="gray">
          <a:xfrm>
            <a:off x="10035752" y="1238187"/>
            <a:ext cx="1613736" cy="444684"/>
          </a:xfrm>
          <a:prstGeom prst="chevron">
            <a:avLst>
              <a:gd name="adj" fmla="val 12004"/>
            </a:avLst>
          </a:prstGeom>
          <a:solidFill>
            <a:srgbClr val="99CCFF"/>
          </a:solidFill>
          <a:ln w="38100" cap="rnd" algn="ctr">
            <a:noFill/>
            <a:round/>
            <a:headEnd/>
            <a:tailEnd/>
          </a:ln>
        </p:spPr>
        <p:txBody>
          <a:bodyPr lIns="0" tIns="24236" rIns="0" bIns="24236" anchor="ctr" anchorCtr="0"/>
          <a:lstStyle/>
          <a:p>
            <a:pPr algn="ctr" eaLnBrk="0" hangingPunct="0">
              <a:spcAft>
                <a:spcPts val="2000"/>
              </a:spcAft>
            </a:pPr>
            <a:r>
              <a:rPr lang="en-US" sz="1200" b="1" dirty="0">
                <a:solidFill>
                  <a:srgbClr val="575757"/>
                </a:solidFill>
                <a:latin typeface="Arial" panose="020B0604020202020204" pitchFamily="34" charset="0"/>
                <a:sym typeface="Trebuchet MS" panose="020B0603020202020204" pitchFamily="34" charset="0"/>
              </a:rPr>
              <a:t>Phase 4:                    New normal</a:t>
            </a:r>
          </a:p>
        </p:txBody>
      </p:sp>
      <p:sp>
        <p:nvSpPr>
          <p:cNvPr id="35" name="ee4pHeader2">
            <a:extLst>
              <a:ext uri="{FF2B5EF4-FFF2-40B4-BE49-F238E27FC236}">
                <a16:creationId xmlns:a16="http://schemas.microsoft.com/office/drawing/2014/main" id="{A5F3E88C-B800-4A7E-A599-AD9A60F36054}"/>
              </a:ext>
            </a:extLst>
          </p:cNvPr>
          <p:cNvSpPr>
            <a:spLocks noChangeArrowheads="1"/>
          </p:cNvSpPr>
          <p:nvPr>
            <p:custDataLst>
              <p:tags r:id="rId8"/>
            </p:custDataLst>
          </p:nvPr>
        </p:nvSpPr>
        <p:spPr bwMode="gray">
          <a:xfrm>
            <a:off x="6792535" y="1238187"/>
            <a:ext cx="1613736" cy="444684"/>
          </a:xfrm>
          <a:prstGeom prst="chevron">
            <a:avLst>
              <a:gd name="adj" fmla="val 12004"/>
            </a:avLst>
          </a:prstGeom>
          <a:solidFill>
            <a:srgbClr val="C9E7CA"/>
          </a:solidFill>
          <a:ln w="38100" cap="rnd" algn="ctr">
            <a:noFill/>
            <a:round/>
            <a:headEnd/>
            <a:tailEnd/>
          </a:ln>
        </p:spPr>
        <p:txBody>
          <a:bodyPr lIns="24236" tIns="24236" rIns="24236" bIns="24236" anchor="ctr" anchorCtr="0"/>
          <a:lstStyle/>
          <a:p>
            <a:pPr algn="ctr" eaLnBrk="0" hangingPunct="0">
              <a:spcAft>
                <a:spcPts val="2000"/>
              </a:spcAft>
            </a:pPr>
            <a:r>
              <a:rPr lang="en-US" sz="1200" b="1" dirty="0">
                <a:solidFill>
                  <a:srgbClr val="575757"/>
                </a:solidFill>
                <a:latin typeface="Arial" panose="020B0604020202020204" pitchFamily="34" charset="0"/>
                <a:sym typeface="Trebuchet MS" panose="020B0603020202020204" pitchFamily="34" charset="0"/>
              </a:rPr>
              <a:t>Phase 2:             Cautious</a:t>
            </a:r>
          </a:p>
        </p:txBody>
      </p:sp>
      <p:cxnSp>
        <p:nvCxnSpPr>
          <p:cNvPr id="58" name="Straight Connector 57">
            <a:extLst>
              <a:ext uri="{FF2B5EF4-FFF2-40B4-BE49-F238E27FC236}">
                <a16:creationId xmlns:a16="http://schemas.microsoft.com/office/drawing/2014/main" id="{6D1AA1EF-6448-4A6A-BE98-D25801806877}"/>
              </a:ext>
            </a:extLst>
          </p:cNvPr>
          <p:cNvCxnSpPr>
            <a:cxnSpLocks/>
          </p:cNvCxnSpPr>
          <p:nvPr/>
        </p:nvCxnSpPr>
        <p:spPr>
          <a:xfrm>
            <a:off x="2146704" y="2443673"/>
            <a:ext cx="9502783" cy="0"/>
          </a:xfrm>
          <a:prstGeom prst="line">
            <a:avLst/>
          </a:prstGeom>
          <a:ln w="8572">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3900EA3-711D-4DCA-BB29-B40327CFDAA3}"/>
              </a:ext>
            </a:extLst>
          </p:cNvPr>
          <p:cNvCxnSpPr>
            <a:cxnSpLocks/>
          </p:cNvCxnSpPr>
          <p:nvPr/>
        </p:nvCxnSpPr>
        <p:spPr>
          <a:xfrm>
            <a:off x="2159295" y="4828713"/>
            <a:ext cx="9502783" cy="0"/>
          </a:xfrm>
          <a:prstGeom prst="line">
            <a:avLst/>
          </a:prstGeom>
          <a:ln w="8572">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Text Placeholder 4">
            <a:extLst>
              <a:ext uri="{FF2B5EF4-FFF2-40B4-BE49-F238E27FC236}">
                <a16:creationId xmlns:a16="http://schemas.microsoft.com/office/drawing/2014/main" id="{9B2D0BEB-00ED-497B-B7D9-2E592E2A3E8F}"/>
              </a:ext>
            </a:extLst>
          </p:cNvPr>
          <p:cNvSpPr txBox="1">
            <a:spLocks/>
          </p:cNvSpPr>
          <p:nvPr/>
        </p:nvSpPr>
        <p:spPr>
          <a:xfrm>
            <a:off x="2146705" y="4921103"/>
            <a:ext cx="1259883" cy="411480"/>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dk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dk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dk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dk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dk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dk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dk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dk1"/>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dk1"/>
                </a:solidFill>
                <a:latin typeface="+mn-lt"/>
                <a:ea typeface="+mn-ea"/>
                <a:cs typeface="+mn-cs"/>
                <a:sym typeface="+mn-lt"/>
              </a:defRPr>
            </a:lvl9pPr>
          </a:lstStyle>
          <a:p>
            <a:pPr lvl="0">
              <a:buNone/>
            </a:pPr>
            <a:r>
              <a:rPr lang="en-US" sz="1260" b="1" dirty="0">
                <a:solidFill>
                  <a:srgbClr val="000000"/>
                </a:solidFill>
              </a:rPr>
              <a:t>Commuter Rail </a:t>
            </a:r>
          </a:p>
        </p:txBody>
      </p:sp>
      <p:cxnSp>
        <p:nvCxnSpPr>
          <p:cNvPr id="62" name="Straight Connector 61">
            <a:extLst>
              <a:ext uri="{FF2B5EF4-FFF2-40B4-BE49-F238E27FC236}">
                <a16:creationId xmlns:a16="http://schemas.microsoft.com/office/drawing/2014/main" id="{0FF42A29-C559-47B4-990C-0715D9CDBE9E}"/>
              </a:ext>
            </a:extLst>
          </p:cNvPr>
          <p:cNvCxnSpPr>
            <a:cxnSpLocks/>
          </p:cNvCxnSpPr>
          <p:nvPr/>
        </p:nvCxnSpPr>
        <p:spPr>
          <a:xfrm flipV="1">
            <a:off x="2146704" y="3034995"/>
            <a:ext cx="9502783" cy="9875"/>
          </a:xfrm>
          <a:prstGeom prst="line">
            <a:avLst/>
          </a:prstGeom>
          <a:ln w="8572">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2A48CEF-FCCC-49BE-8596-15B3AD4D0846}"/>
              </a:ext>
            </a:extLst>
          </p:cNvPr>
          <p:cNvCxnSpPr>
            <a:cxnSpLocks/>
          </p:cNvCxnSpPr>
          <p:nvPr/>
        </p:nvCxnSpPr>
        <p:spPr>
          <a:xfrm>
            <a:off x="2146704" y="3636193"/>
            <a:ext cx="9502783" cy="0"/>
          </a:xfrm>
          <a:prstGeom prst="line">
            <a:avLst/>
          </a:prstGeom>
          <a:ln w="8572">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537700-EA27-43F6-A1C4-C6353357E029}"/>
              </a:ext>
            </a:extLst>
          </p:cNvPr>
          <p:cNvCxnSpPr>
            <a:cxnSpLocks/>
          </p:cNvCxnSpPr>
          <p:nvPr/>
        </p:nvCxnSpPr>
        <p:spPr>
          <a:xfrm>
            <a:off x="2146704" y="4232453"/>
            <a:ext cx="9502783" cy="0"/>
          </a:xfrm>
          <a:prstGeom prst="line">
            <a:avLst/>
          </a:prstGeom>
          <a:ln w="8572">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Text Placeholder 2">
            <a:extLst>
              <a:ext uri="{FF2B5EF4-FFF2-40B4-BE49-F238E27FC236}">
                <a16:creationId xmlns:a16="http://schemas.microsoft.com/office/drawing/2014/main" id="{019E1278-9DCD-4669-B398-C4B33A8804A8}"/>
              </a:ext>
            </a:extLst>
          </p:cNvPr>
          <p:cNvSpPr txBox="1">
            <a:spLocks/>
          </p:cNvSpPr>
          <p:nvPr/>
        </p:nvSpPr>
        <p:spPr>
          <a:xfrm>
            <a:off x="2146705" y="1847412"/>
            <a:ext cx="1259883" cy="503871"/>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dk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dk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dk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dk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dk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dk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dk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dk1"/>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dk1"/>
                </a:solidFill>
                <a:latin typeface="+mn-lt"/>
                <a:ea typeface="+mn-ea"/>
                <a:cs typeface="+mn-cs"/>
                <a:sym typeface="+mn-lt"/>
              </a:defRPr>
            </a:lvl9pPr>
          </a:lstStyle>
          <a:p>
            <a:r>
              <a:rPr lang="en-US" sz="1260" b="1" dirty="0">
                <a:solidFill>
                  <a:srgbClr val="000000"/>
                </a:solidFill>
              </a:rPr>
              <a:t>Bus</a:t>
            </a:r>
          </a:p>
        </p:txBody>
      </p:sp>
      <p:sp>
        <p:nvSpPr>
          <p:cNvPr id="66" name="Rectangle 65">
            <a:extLst>
              <a:ext uri="{FF2B5EF4-FFF2-40B4-BE49-F238E27FC236}">
                <a16:creationId xmlns:a16="http://schemas.microsoft.com/office/drawing/2014/main" id="{649D3FA8-65A5-48B8-A7DE-A6475E7702D6}"/>
              </a:ext>
            </a:extLst>
          </p:cNvPr>
          <p:cNvSpPr>
            <a:spLocks/>
          </p:cNvSpPr>
          <p:nvPr/>
        </p:nvSpPr>
        <p:spPr>
          <a:xfrm>
            <a:off x="3549317" y="1769772"/>
            <a:ext cx="1523359" cy="42165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Adapted Saturday schedule</a:t>
            </a:r>
          </a:p>
        </p:txBody>
      </p:sp>
      <p:sp>
        <p:nvSpPr>
          <p:cNvPr id="67" name="Rectangle 66">
            <a:extLst>
              <a:ext uri="{FF2B5EF4-FFF2-40B4-BE49-F238E27FC236}">
                <a16:creationId xmlns:a16="http://schemas.microsoft.com/office/drawing/2014/main" id="{A076A746-E41F-4CCD-B69D-D868AE1CE964}"/>
              </a:ext>
            </a:extLst>
          </p:cNvPr>
          <p:cNvSpPr>
            <a:spLocks/>
          </p:cNvSpPr>
          <p:nvPr/>
        </p:nvSpPr>
        <p:spPr>
          <a:xfrm>
            <a:off x="5242646" y="1769772"/>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68" name="Rectangle 67">
            <a:extLst>
              <a:ext uri="{FF2B5EF4-FFF2-40B4-BE49-F238E27FC236}">
                <a16:creationId xmlns:a16="http://schemas.microsoft.com/office/drawing/2014/main" id="{3582919D-00FA-4A7A-A133-AFE0F782317F}"/>
              </a:ext>
            </a:extLst>
          </p:cNvPr>
          <p:cNvSpPr>
            <a:spLocks/>
          </p:cNvSpPr>
          <p:nvPr/>
        </p:nvSpPr>
        <p:spPr>
          <a:xfrm>
            <a:off x="6788899" y="1769772"/>
            <a:ext cx="1669723" cy="5909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latin typeface="Arial" panose="020B0604020202020204" pitchFamily="34" charset="0"/>
              </a:rPr>
              <a:t>Additional service for high demand bus routes as staffing permits</a:t>
            </a:r>
            <a:endParaRPr lang="en-US" sz="1100" dirty="0">
              <a:solidFill>
                <a:schemeClr val="tx1"/>
              </a:solidFill>
            </a:endParaRPr>
          </a:p>
        </p:txBody>
      </p:sp>
      <p:sp>
        <p:nvSpPr>
          <p:cNvPr id="69" name="Rectangle 68">
            <a:extLst>
              <a:ext uri="{FF2B5EF4-FFF2-40B4-BE49-F238E27FC236}">
                <a16:creationId xmlns:a16="http://schemas.microsoft.com/office/drawing/2014/main" id="{4D8D4BB4-B66F-446E-A465-6C7EB6CBF5D9}"/>
              </a:ext>
            </a:extLst>
          </p:cNvPr>
          <p:cNvSpPr>
            <a:spLocks/>
          </p:cNvSpPr>
          <p:nvPr/>
        </p:nvSpPr>
        <p:spPr>
          <a:xfrm>
            <a:off x="8459332" y="1769772"/>
            <a:ext cx="1523359" cy="69865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000" dirty="0">
                <a:solidFill>
                  <a:schemeClr val="tx1"/>
                </a:solidFill>
              </a:rPr>
              <a:t>Resume full 2020 schedule, as staffing permits. Add service to high demand routes</a:t>
            </a:r>
          </a:p>
        </p:txBody>
      </p:sp>
      <p:sp>
        <p:nvSpPr>
          <p:cNvPr id="70" name="Rectangle 69">
            <a:extLst>
              <a:ext uri="{FF2B5EF4-FFF2-40B4-BE49-F238E27FC236}">
                <a16:creationId xmlns:a16="http://schemas.microsoft.com/office/drawing/2014/main" id="{26FDDC29-18E3-4D34-A918-B7EC3D62B43D}"/>
              </a:ext>
            </a:extLst>
          </p:cNvPr>
          <p:cNvSpPr>
            <a:spLocks/>
          </p:cNvSpPr>
          <p:nvPr/>
        </p:nvSpPr>
        <p:spPr>
          <a:xfrm>
            <a:off x="10035753" y="1769772"/>
            <a:ext cx="1515246" cy="5909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0" bIns="41148" numCol="1" spcCol="0" rtlCol="0" fromWordArt="0" anchor="t" anchorCtr="0" forceAA="0" compatLnSpc="1">
            <a:prstTxWarp prst="textNoShape">
              <a:avLst/>
            </a:prstTxWarp>
            <a:spAutoFit/>
          </a:bodyPr>
          <a:lstStyle/>
          <a:p>
            <a:r>
              <a:rPr lang="en-US" sz="1100" dirty="0">
                <a:solidFill>
                  <a:schemeClr val="tx1"/>
                </a:solidFill>
              </a:rPr>
              <a:t>Resume FY20 full schedule/ possible peak addition** </a:t>
            </a:r>
            <a:endParaRPr lang="en-US" sz="1100" spc="-20" dirty="0">
              <a:solidFill>
                <a:schemeClr val="tx1"/>
              </a:solidFill>
            </a:endParaRPr>
          </a:p>
        </p:txBody>
      </p:sp>
      <p:sp>
        <p:nvSpPr>
          <p:cNvPr id="71" name="Text Placeholder 3">
            <a:extLst>
              <a:ext uri="{FF2B5EF4-FFF2-40B4-BE49-F238E27FC236}">
                <a16:creationId xmlns:a16="http://schemas.microsoft.com/office/drawing/2014/main" id="{63E379E7-637D-4ACC-81BC-AEA58F2ACC36}"/>
              </a:ext>
            </a:extLst>
          </p:cNvPr>
          <p:cNvSpPr txBox="1">
            <a:spLocks/>
          </p:cNvSpPr>
          <p:nvPr/>
        </p:nvSpPr>
        <p:spPr>
          <a:xfrm>
            <a:off x="2146705" y="2536063"/>
            <a:ext cx="1259883" cy="411480"/>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defPPr>
              <a:defRPr lang="en-US"/>
            </a:defPPr>
            <a:lvl1pPr lvl="0" indent="0">
              <a:lnSpc>
                <a:spcPct val="110000"/>
              </a:lnSpc>
              <a:spcBef>
                <a:spcPts val="600"/>
              </a:spcBef>
              <a:spcAft>
                <a:spcPts val="300"/>
              </a:spcAft>
              <a:buFont typeface="Arial" panose="020B0604020202020204" pitchFamily="34" charset="0"/>
              <a:buNone/>
              <a:defRPr sz="1400" b="1">
                <a:solidFill>
                  <a:srgbClr val="000000"/>
                </a:solidFill>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lvl8pPr>
            <a:lvl9pPr marL="0" indent="0">
              <a:lnSpc>
                <a:spcPct val="100000"/>
              </a:lnSpc>
              <a:spcBef>
                <a:spcPts val="0"/>
              </a:spcBef>
              <a:spcAft>
                <a:spcPts val="900"/>
              </a:spcAft>
              <a:buFont typeface="Arial" panose="020B0604020202020204" pitchFamily="34" charset="0"/>
              <a:buChar char="​"/>
              <a:defRPr sz="2400" baseline="0"/>
            </a:lvl9pPr>
          </a:lstStyle>
          <a:p>
            <a:r>
              <a:rPr lang="en-US" sz="1260" dirty="0"/>
              <a:t>Subway / Blue</a:t>
            </a:r>
          </a:p>
        </p:txBody>
      </p:sp>
      <p:sp>
        <p:nvSpPr>
          <p:cNvPr id="72" name="Rectangle 71">
            <a:extLst>
              <a:ext uri="{FF2B5EF4-FFF2-40B4-BE49-F238E27FC236}">
                <a16:creationId xmlns:a16="http://schemas.microsoft.com/office/drawing/2014/main" id="{E0711146-20C7-4AD8-970F-FFF088E7591F}"/>
              </a:ext>
            </a:extLst>
          </p:cNvPr>
          <p:cNvSpPr>
            <a:spLocks/>
          </p:cNvSpPr>
          <p:nvPr/>
        </p:nvSpPr>
        <p:spPr>
          <a:xfrm>
            <a:off x="3549317" y="2536062"/>
            <a:ext cx="1523359" cy="42165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Adapted Saturday schedule</a:t>
            </a:r>
          </a:p>
        </p:txBody>
      </p:sp>
      <p:sp>
        <p:nvSpPr>
          <p:cNvPr id="73" name="Rectangle 72">
            <a:extLst>
              <a:ext uri="{FF2B5EF4-FFF2-40B4-BE49-F238E27FC236}">
                <a16:creationId xmlns:a16="http://schemas.microsoft.com/office/drawing/2014/main" id="{445E4E6C-47BD-4BED-B728-476BE34282F4}"/>
              </a:ext>
            </a:extLst>
          </p:cNvPr>
          <p:cNvSpPr>
            <a:spLocks/>
          </p:cNvSpPr>
          <p:nvPr/>
        </p:nvSpPr>
        <p:spPr>
          <a:xfrm>
            <a:off x="5242646" y="253606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74" name="Rectangle 73">
            <a:extLst>
              <a:ext uri="{FF2B5EF4-FFF2-40B4-BE49-F238E27FC236}">
                <a16:creationId xmlns:a16="http://schemas.microsoft.com/office/drawing/2014/main" id="{8823D809-D725-4F6F-9C9C-6CDA12771AFC}"/>
              </a:ext>
            </a:extLst>
          </p:cNvPr>
          <p:cNvSpPr>
            <a:spLocks/>
          </p:cNvSpPr>
          <p:nvPr/>
        </p:nvSpPr>
        <p:spPr>
          <a:xfrm>
            <a:off x="8414144" y="253606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75" name="Rectangle 74">
            <a:extLst>
              <a:ext uri="{FF2B5EF4-FFF2-40B4-BE49-F238E27FC236}">
                <a16:creationId xmlns:a16="http://schemas.microsoft.com/office/drawing/2014/main" id="{09EF52AE-4890-4917-958C-EC4053027895}"/>
              </a:ext>
            </a:extLst>
          </p:cNvPr>
          <p:cNvSpPr>
            <a:spLocks/>
          </p:cNvSpPr>
          <p:nvPr/>
        </p:nvSpPr>
        <p:spPr>
          <a:xfrm>
            <a:off x="6792535" y="253606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76" name="Rectangle 75">
            <a:extLst>
              <a:ext uri="{FF2B5EF4-FFF2-40B4-BE49-F238E27FC236}">
                <a16:creationId xmlns:a16="http://schemas.microsoft.com/office/drawing/2014/main" id="{182F3586-BBC6-4E90-BEA6-61DEFECB587D}"/>
              </a:ext>
            </a:extLst>
          </p:cNvPr>
          <p:cNvSpPr>
            <a:spLocks/>
          </p:cNvSpPr>
          <p:nvPr/>
        </p:nvSpPr>
        <p:spPr>
          <a:xfrm>
            <a:off x="10035752" y="253606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77" name="Text Placeholder 4">
            <a:extLst>
              <a:ext uri="{FF2B5EF4-FFF2-40B4-BE49-F238E27FC236}">
                <a16:creationId xmlns:a16="http://schemas.microsoft.com/office/drawing/2014/main" id="{B70955C8-3977-49C8-A09E-064C683E177B}"/>
              </a:ext>
            </a:extLst>
          </p:cNvPr>
          <p:cNvSpPr txBox="1">
            <a:spLocks/>
          </p:cNvSpPr>
          <p:nvPr/>
        </p:nvSpPr>
        <p:spPr>
          <a:xfrm>
            <a:off x="2146705" y="3132323"/>
            <a:ext cx="1259883" cy="411480"/>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defPPr>
              <a:defRPr lang="en-US"/>
            </a:defPPr>
            <a:lvl1pPr lvl="0" indent="0">
              <a:lnSpc>
                <a:spcPct val="110000"/>
              </a:lnSpc>
              <a:spcBef>
                <a:spcPts val="600"/>
              </a:spcBef>
              <a:spcAft>
                <a:spcPts val="300"/>
              </a:spcAft>
              <a:buFont typeface="Arial" panose="020B0604020202020204" pitchFamily="34" charset="0"/>
              <a:buNone/>
              <a:defRPr sz="1400" b="1">
                <a:solidFill>
                  <a:srgbClr val="000000"/>
                </a:solidFill>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lvl8pPr>
            <a:lvl9pPr marL="0" indent="0">
              <a:lnSpc>
                <a:spcPct val="100000"/>
              </a:lnSpc>
              <a:spcBef>
                <a:spcPts val="0"/>
              </a:spcBef>
              <a:spcAft>
                <a:spcPts val="900"/>
              </a:spcAft>
              <a:buFont typeface="Arial" panose="020B0604020202020204" pitchFamily="34" charset="0"/>
              <a:buChar char="​"/>
              <a:defRPr sz="2400" baseline="0"/>
            </a:lvl9pPr>
          </a:lstStyle>
          <a:p>
            <a:r>
              <a:rPr lang="en-US" sz="1260" dirty="0"/>
              <a:t>Subway/ Red</a:t>
            </a:r>
          </a:p>
        </p:txBody>
      </p:sp>
      <p:sp>
        <p:nvSpPr>
          <p:cNvPr id="78" name="Rectangle 77">
            <a:extLst>
              <a:ext uri="{FF2B5EF4-FFF2-40B4-BE49-F238E27FC236}">
                <a16:creationId xmlns:a16="http://schemas.microsoft.com/office/drawing/2014/main" id="{26569F22-1417-4E2F-999C-FF5AD21C8460}"/>
              </a:ext>
            </a:extLst>
          </p:cNvPr>
          <p:cNvSpPr>
            <a:spLocks/>
          </p:cNvSpPr>
          <p:nvPr/>
        </p:nvSpPr>
        <p:spPr>
          <a:xfrm>
            <a:off x="3549317" y="313232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Saturday schedule</a:t>
            </a:r>
          </a:p>
        </p:txBody>
      </p:sp>
      <p:sp>
        <p:nvSpPr>
          <p:cNvPr id="80" name="Rectangle 79">
            <a:extLst>
              <a:ext uri="{FF2B5EF4-FFF2-40B4-BE49-F238E27FC236}">
                <a16:creationId xmlns:a16="http://schemas.microsoft.com/office/drawing/2014/main" id="{6108D5EB-31A7-4474-A78C-531E51BFB15A}"/>
              </a:ext>
            </a:extLst>
          </p:cNvPr>
          <p:cNvSpPr>
            <a:spLocks/>
          </p:cNvSpPr>
          <p:nvPr/>
        </p:nvSpPr>
        <p:spPr>
          <a:xfrm>
            <a:off x="8414144" y="313232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 20 full schedule</a:t>
            </a:r>
          </a:p>
        </p:txBody>
      </p:sp>
      <p:sp>
        <p:nvSpPr>
          <p:cNvPr id="81" name="Rectangle 80">
            <a:extLst>
              <a:ext uri="{FF2B5EF4-FFF2-40B4-BE49-F238E27FC236}">
                <a16:creationId xmlns:a16="http://schemas.microsoft.com/office/drawing/2014/main" id="{04BAB8D4-2652-4102-B360-D293846D5620}"/>
              </a:ext>
            </a:extLst>
          </p:cNvPr>
          <p:cNvSpPr>
            <a:spLocks/>
          </p:cNvSpPr>
          <p:nvPr/>
        </p:nvSpPr>
        <p:spPr>
          <a:xfrm>
            <a:off x="6792535" y="3045260"/>
            <a:ext cx="1523359" cy="5909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Increased service (shorter time between trains)</a:t>
            </a:r>
          </a:p>
        </p:txBody>
      </p:sp>
      <p:sp>
        <p:nvSpPr>
          <p:cNvPr id="82" name="Rectangle 81">
            <a:extLst>
              <a:ext uri="{FF2B5EF4-FFF2-40B4-BE49-F238E27FC236}">
                <a16:creationId xmlns:a16="http://schemas.microsoft.com/office/drawing/2014/main" id="{254A710B-484B-40E1-99E4-C4BF7B0EBE88}"/>
              </a:ext>
            </a:extLst>
          </p:cNvPr>
          <p:cNvSpPr>
            <a:spLocks/>
          </p:cNvSpPr>
          <p:nvPr/>
        </p:nvSpPr>
        <p:spPr>
          <a:xfrm>
            <a:off x="10035752" y="313232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83" name="Text Placeholder 4">
            <a:extLst>
              <a:ext uri="{FF2B5EF4-FFF2-40B4-BE49-F238E27FC236}">
                <a16:creationId xmlns:a16="http://schemas.microsoft.com/office/drawing/2014/main" id="{5D3D5DAA-1325-41F7-89E6-E1C308437797}"/>
              </a:ext>
            </a:extLst>
          </p:cNvPr>
          <p:cNvSpPr txBox="1">
            <a:spLocks/>
          </p:cNvSpPr>
          <p:nvPr/>
        </p:nvSpPr>
        <p:spPr>
          <a:xfrm>
            <a:off x="2146705" y="3728583"/>
            <a:ext cx="1259883" cy="411480"/>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dk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dk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dk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dk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dk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dk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dk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dk1"/>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dk1"/>
                </a:solidFill>
                <a:latin typeface="+mn-lt"/>
                <a:ea typeface="+mn-ea"/>
                <a:cs typeface="+mn-cs"/>
                <a:sym typeface="+mn-lt"/>
              </a:defRPr>
            </a:lvl9pPr>
          </a:lstStyle>
          <a:p>
            <a:pPr lvl="0">
              <a:buNone/>
            </a:pPr>
            <a:r>
              <a:rPr lang="en-US" sz="1260" b="1" dirty="0">
                <a:solidFill>
                  <a:srgbClr val="000000"/>
                </a:solidFill>
              </a:rPr>
              <a:t>Subway/ Orange</a:t>
            </a:r>
          </a:p>
        </p:txBody>
      </p:sp>
      <p:sp>
        <p:nvSpPr>
          <p:cNvPr id="84" name="Rectangle 83">
            <a:extLst>
              <a:ext uri="{FF2B5EF4-FFF2-40B4-BE49-F238E27FC236}">
                <a16:creationId xmlns:a16="http://schemas.microsoft.com/office/drawing/2014/main" id="{82C58A46-AC4E-41F1-AABF-7F5F913B3363}"/>
              </a:ext>
            </a:extLst>
          </p:cNvPr>
          <p:cNvSpPr>
            <a:spLocks/>
          </p:cNvSpPr>
          <p:nvPr/>
        </p:nvSpPr>
        <p:spPr>
          <a:xfrm>
            <a:off x="3549317" y="372858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Saturday schedule</a:t>
            </a:r>
          </a:p>
        </p:txBody>
      </p:sp>
      <p:sp>
        <p:nvSpPr>
          <p:cNvPr id="86" name="Rectangle 85">
            <a:extLst>
              <a:ext uri="{FF2B5EF4-FFF2-40B4-BE49-F238E27FC236}">
                <a16:creationId xmlns:a16="http://schemas.microsoft.com/office/drawing/2014/main" id="{192721E4-4113-4B8D-B37F-5548E145947C}"/>
              </a:ext>
            </a:extLst>
          </p:cNvPr>
          <p:cNvSpPr>
            <a:spLocks/>
          </p:cNvSpPr>
          <p:nvPr/>
        </p:nvSpPr>
        <p:spPr>
          <a:xfrm>
            <a:off x="8414144" y="372858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 20 full schedule</a:t>
            </a:r>
          </a:p>
        </p:txBody>
      </p:sp>
      <p:sp>
        <p:nvSpPr>
          <p:cNvPr id="87" name="Rectangle 86">
            <a:extLst>
              <a:ext uri="{FF2B5EF4-FFF2-40B4-BE49-F238E27FC236}">
                <a16:creationId xmlns:a16="http://schemas.microsoft.com/office/drawing/2014/main" id="{8FF1FCB3-54DE-410C-B993-A5CE0A1D87F4}"/>
              </a:ext>
            </a:extLst>
          </p:cNvPr>
          <p:cNvSpPr>
            <a:spLocks/>
          </p:cNvSpPr>
          <p:nvPr/>
        </p:nvSpPr>
        <p:spPr>
          <a:xfrm>
            <a:off x="6784662" y="3641608"/>
            <a:ext cx="1523359" cy="5909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Increased service (shorter time between trains)</a:t>
            </a:r>
          </a:p>
        </p:txBody>
      </p:sp>
      <p:sp>
        <p:nvSpPr>
          <p:cNvPr id="88" name="Rectangle 87">
            <a:extLst>
              <a:ext uri="{FF2B5EF4-FFF2-40B4-BE49-F238E27FC236}">
                <a16:creationId xmlns:a16="http://schemas.microsoft.com/office/drawing/2014/main" id="{2CF5D03B-2AD4-471C-8F10-B9BF569A1D8F}"/>
              </a:ext>
            </a:extLst>
          </p:cNvPr>
          <p:cNvSpPr>
            <a:spLocks/>
          </p:cNvSpPr>
          <p:nvPr/>
        </p:nvSpPr>
        <p:spPr>
          <a:xfrm>
            <a:off x="10035752" y="372858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89" name="Rectangle 88">
            <a:extLst>
              <a:ext uri="{FF2B5EF4-FFF2-40B4-BE49-F238E27FC236}">
                <a16:creationId xmlns:a16="http://schemas.microsoft.com/office/drawing/2014/main" id="{15ADD8D8-023A-42B2-A70A-A7F301FAB4B2}"/>
              </a:ext>
            </a:extLst>
          </p:cNvPr>
          <p:cNvSpPr>
            <a:spLocks/>
          </p:cNvSpPr>
          <p:nvPr/>
        </p:nvSpPr>
        <p:spPr>
          <a:xfrm>
            <a:off x="6792535" y="4848561"/>
            <a:ext cx="1523359" cy="5909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Additional trains including off-peak on Fairmount Line</a:t>
            </a:r>
          </a:p>
        </p:txBody>
      </p:sp>
      <p:sp>
        <p:nvSpPr>
          <p:cNvPr id="90" name="Rectangle 89">
            <a:extLst>
              <a:ext uri="{FF2B5EF4-FFF2-40B4-BE49-F238E27FC236}">
                <a16:creationId xmlns:a16="http://schemas.microsoft.com/office/drawing/2014/main" id="{DB4A3AE3-C751-4CF7-BA6C-7D643B4E88ED}"/>
              </a:ext>
            </a:extLst>
          </p:cNvPr>
          <p:cNvSpPr>
            <a:spLocks/>
          </p:cNvSpPr>
          <p:nvPr/>
        </p:nvSpPr>
        <p:spPr>
          <a:xfrm>
            <a:off x="10035752" y="4921102"/>
            <a:ext cx="1523359" cy="42165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Modified FY20 full schedule*</a:t>
            </a:r>
          </a:p>
        </p:txBody>
      </p:sp>
      <p:sp>
        <p:nvSpPr>
          <p:cNvPr id="91" name="Rectangle 90">
            <a:extLst>
              <a:ext uri="{FF2B5EF4-FFF2-40B4-BE49-F238E27FC236}">
                <a16:creationId xmlns:a16="http://schemas.microsoft.com/office/drawing/2014/main" id="{BF2149D1-588F-4C82-8439-48781273AD7C}"/>
              </a:ext>
            </a:extLst>
          </p:cNvPr>
          <p:cNvSpPr>
            <a:spLocks/>
          </p:cNvSpPr>
          <p:nvPr/>
        </p:nvSpPr>
        <p:spPr>
          <a:xfrm>
            <a:off x="8414144" y="4921103"/>
            <a:ext cx="1523359" cy="42165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Modified FY20 full schedule*</a:t>
            </a:r>
          </a:p>
        </p:txBody>
      </p:sp>
      <p:sp>
        <p:nvSpPr>
          <p:cNvPr id="92" name="Text Placeholder 4">
            <a:extLst>
              <a:ext uri="{FF2B5EF4-FFF2-40B4-BE49-F238E27FC236}">
                <a16:creationId xmlns:a16="http://schemas.microsoft.com/office/drawing/2014/main" id="{F905EC48-E259-41DE-8134-DF72B51A0FDF}"/>
              </a:ext>
            </a:extLst>
          </p:cNvPr>
          <p:cNvSpPr txBox="1">
            <a:spLocks/>
          </p:cNvSpPr>
          <p:nvPr/>
        </p:nvSpPr>
        <p:spPr>
          <a:xfrm>
            <a:off x="2146705" y="4324843"/>
            <a:ext cx="1259883" cy="411480"/>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dk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dk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dk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dk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dk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dk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dk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dk1"/>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dk1"/>
                </a:solidFill>
                <a:latin typeface="+mn-lt"/>
                <a:ea typeface="+mn-ea"/>
                <a:cs typeface="+mn-cs"/>
                <a:sym typeface="+mn-lt"/>
              </a:defRPr>
            </a:lvl9pPr>
          </a:lstStyle>
          <a:p>
            <a:pPr lvl="0">
              <a:buNone/>
            </a:pPr>
            <a:r>
              <a:rPr lang="en-US" sz="1260" b="1" dirty="0">
                <a:solidFill>
                  <a:srgbClr val="000000"/>
                </a:solidFill>
              </a:rPr>
              <a:t>Green Line</a:t>
            </a:r>
          </a:p>
        </p:txBody>
      </p:sp>
      <p:sp>
        <p:nvSpPr>
          <p:cNvPr id="93" name="Rectangle 92">
            <a:extLst>
              <a:ext uri="{FF2B5EF4-FFF2-40B4-BE49-F238E27FC236}">
                <a16:creationId xmlns:a16="http://schemas.microsoft.com/office/drawing/2014/main" id="{C6167E65-2D32-4378-A558-7CB41DE4026E}"/>
              </a:ext>
            </a:extLst>
          </p:cNvPr>
          <p:cNvSpPr>
            <a:spLocks/>
          </p:cNvSpPr>
          <p:nvPr/>
        </p:nvSpPr>
        <p:spPr>
          <a:xfrm>
            <a:off x="3549317" y="432484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Saturday schedule</a:t>
            </a:r>
          </a:p>
        </p:txBody>
      </p:sp>
      <p:sp>
        <p:nvSpPr>
          <p:cNvPr id="95" name="Rectangle 94">
            <a:extLst>
              <a:ext uri="{FF2B5EF4-FFF2-40B4-BE49-F238E27FC236}">
                <a16:creationId xmlns:a16="http://schemas.microsoft.com/office/drawing/2014/main" id="{268E81ED-1C63-42A9-B645-8E604087AEFC}"/>
              </a:ext>
            </a:extLst>
          </p:cNvPr>
          <p:cNvSpPr>
            <a:spLocks/>
          </p:cNvSpPr>
          <p:nvPr/>
        </p:nvSpPr>
        <p:spPr>
          <a:xfrm>
            <a:off x="8414144" y="4324843"/>
            <a:ext cx="1523359" cy="42165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 as staffing permits</a:t>
            </a:r>
          </a:p>
        </p:txBody>
      </p:sp>
      <p:sp>
        <p:nvSpPr>
          <p:cNvPr id="96" name="Rectangle 95">
            <a:extLst>
              <a:ext uri="{FF2B5EF4-FFF2-40B4-BE49-F238E27FC236}">
                <a16:creationId xmlns:a16="http://schemas.microsoft.com/office/drawing/2014/main" id="{54EB5A13-9DFE-4CFE-A10C-766F2F1EBDC2}"/>
              </a:ext>
            </a:extLst>
          </p:cNvPr>
          <p:cNvSpPr>
            <a:spLocks/>
          </p:cNvSpPr>
          <p:nvPr/>
        </p:nvSpPr>
        <p:spPr>
          <a:xfrm>
            <a:off x="6784662" y="4253583"/>
            <a:ext cx="1523359" cy="59093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Increased service (shorter time between trains)</a:t>
            </a:r>
          </a:p>
        </p:txBody>
      </p:sp>
      <p:sp>
        <p:nvSpPr>
          <p:cNvPr id="97" name="Rectangle 96">
            <a:extLst>
              <a:ext uri="{FF2B5EF4-FFF2-40B4-BE49-F238E27FC236}">
                <a16:creationId xmlns:a16="http://schemas.microsoft.com/office/drawing/2014/main" id="{5A43CF54-8A3D-49EA-9C73-35D5E6220437}"/>
              </a:ext>
            </a:extLst>
          </p:cNvPr>
          <p:cNvSpPr>
            <a:spLocks/>
          </p:cNvSpPr>
          <p:nvPr/>
        </p:nvSpPr>
        <p:spPr>
          <a:xfrm>
            <a:off x="10035752" y="432484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99" name="Rectangle 98">
            <a:extLst>
              <a:ext uri="{FF2B5EF4-FFF2-40B4-BE49-F238E27FC236}">
                <a16:creationId xmlns:a16="http://schemas.microsoft.com/office/drawing/2014/main" id="{30390293-B8C3-4AEF-8C62-5B0743830F56}"/>
              </a:ext>
            </a:extLst>
          </p:cNvPr>
          <p:cNvSpPr>
            <a:spLocks/>
          </p:cNvSpPr>
          <p:nvPr/>
        </p:nvSpPr>
        <p:spPr>
          <a:xfrm>
            <a:off x="3549317" y="4921102"/>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Reduced schedule</a:t>
            </a:r>
          </a:p>
        </p:txBody>
      </p:sp>
      <p:cxnSp>
        <p:nvCxnSpPr>
          <p:cNvPr id="100" name="Straight Connector 99">
            <a:extLst>
              <a:ext uri="{FF2B5EF4-FFF2-40B4-BE49-F238E27FC236}">
                <a16:creationId xmlns:a16="http://schemas.microsoft.com/office/drawing/2014/main" id="{B8DA1E01-B323-466B-A4F8-72049EED7881}"/>
              </a:ext>
            </a:extLst>
          </p:cNvPr>
          <p:cNvCxnSpPr>
            <a:cxnSpLocks/>
          </p:cNvCxnSpPr>
          <p:nvPr/>
        </p:nvCxnSpPr>
        <p:spPr>
          <a:xfrm>
            <a:off x="2159295" y="5424974"/>
            <a:ext cx="9566540" cy="0"/>
          </a:xfrm>
          <a:prstGeom prst="line">
            <a:avLst/>
          </a:prstGeom>
          <a:ln w="8572">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Text Placeholder 4">
            <a:extLst>
              <a:ext uri="{FF2B5EF4-FFF2-40B4-BE49-F238E27FC236}">
                <a16:creationId xmlns:a16="http://schemas.microsoft.com/office/drawing/2014/main" id="{27C26CDA-2D19-48DA-A14B-BDF640FA41CA}"/>
              </a:ext>
            </a:extLst>
          </p:cNvPr>
          <p:cNvSpPr txBox="1">
            <a:spLocks/>
          </p:cNvSpPr>
          <p:nvPr/>
        </p:nvSpPr>
        <p:spPr>
          <a:xfrm>
            <a:off x="2146705" y="5517365"/>
            <a:ext cx="1259883" cy="411480"/>
          </a:xfrm>
          <a:prstGeom prst="rect">
            <a:avLst/>
          </a:prstGeom>
          <a:ln w="8572"/>
        </p:spPr>
        <p:style>
          <a:lnRef idx="1">
            <a:schemeClr val="accent4"/>
          </a:lnRef>
          <a:fillRef idx="2">
            <a:schemeClr val="accent4"/>
          </a:fillRef>
          <a:effectRef idx="1">
            <a:schemeClr val="accent4"/>
          </a:effectRef>
          <a:fontRef idx="minor">
            <a:schemeClr val="dk1"/>
          </a:fontRef>
        </p:style>
        <p:txBody>
          <a:bodyPr lIns="82296" tIns="41148" rIns="82296" bIns="41148" anchor="ct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dk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dk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dk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dk1"/>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dk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dk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dk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dk1"/>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dk1"/>
                </a:solidFill>
                <a:latin typeface="+mn-lt"/>
                <a:ea typeface="+mn-ea"/>
                <a:cs typeface="+mn-cs"/>
                <a:sym typeface="+mn-lt"/>
              </a:defRPr>
            </a:lvl9pPr>
          </a:lstStyle>
          <a:p>
            <a:pPr lvl="0">
              <a:buNone/>
            </a:pPr>
            <a:r>
              <a:rPr lang="en-US" sz="1260" b="1" dirty="0">
                <a:solidFill>
                  <a:srgbClr val="000000"/>
                </a:solidFill>
              </a:rPr>
              <a:t>Ferries</a:t>
            </a:r>
          </a:p>
        </p:txBody>
      </p:sp>
      <p:sp>
        <p:nvSpPr>
          <p:cNvPr id="105" name="Rectangle 104">
            <a:extLst>
              <a:ext uri="{FF2B5EF4-FFF2-40B4-BE49-F238E27FC236}">
                <a16:creationId xmlns:a16="http://schemas.microsoft.com/office/drawing/2014/main" id="{55A04D70-A830-4DB1-ADCA-427187CB61A9}"/>
              </a:ext>
            </a:extLst>
          </p:cNvPr>
          <p:cNvSpPr>
            <a:spLocks/>
          </p:cNvSpPr>
          <p:nvPr/>
        </p:nvSpPr>
        <p:spPr>
          <a:xfrm>
            <a:off x="3549317" y="5517365"/>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Closed</a:t>
            </a:r>
          </a:p>
        </p:txBody>
      </p:sp>
      <p:sp>
        <p:nvSpPr>
          <p:cNvPr id="106" name="Rectangle 105">
            <a:extLst>
              <a:ext uri="{FF2B5EF4-FFF2-40B4-BE49-F238E27FC236}">
                <a16:creationId xmlns:a16="http://schemas.microsoft.com/office/drawing/2014/main" id="{25CD8889-E014-4162-9650-FA944A27FD3C}"/>
              </a:ext>
            </a:extLst>
          </p:cNvPr>
          <p:cNvSpPr>
            <a:spLocks/>
          </p:cNvSpPr>
          <p:nvPr/>
        </p:nvSpPr>
        <p:spPr>
          <a:xfrm>
            <a:off x="5242646" y="432484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107" name="Rectangle 106">
            <a:extLst>
              <a:ext uri="{FF2B5EF4-FFF2-40B4-BE49-F238E27FC236}">
                <a16:creationId xmlns:a16="http://schemas.microsoft.com/office/drawing/2014/main" id="{44B0C826-AD65-4763-B02F-8F058DCE1444}"/>
              </a:ext>
            </a:extLst>
          </p:cNvPr>
          <p:cNvSpPr>
            <a:spLocks/>
          </p:cNvSpPr>
          <p:nvPr/>
        </p:nvSpPr>
        <p:spPr>
          <a:xfrm>
            <a:off x="5242646" y="492110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108" name="Rectangle 107">
            <a:extLst>
              <a:ext uri="{FF2B5EF4-FFF2-40B4-BE49-F238E27FC236}">
                <a16:creationId xmlns:a16="http://schemas.microsoft.com/office/drawing/2014/main" id="{D99AC3A7-0D8A-47FE-9431-987990FF4B8E}"/>
              </a:ext>
            </a:extLst>
          </p:cNvPr>
          <p:cNvSpPr>
            <a:spLocks/>
          </p:cNvSpPr>
          <p:nvPr/>
        </p:nvSpPr>
        <p:spPr>
          <a:xfrm>
            <a:off x="5242646" y="5517365"/>
            <a:ext cx="1523360"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109" name="Rectangle 108">
            <a:extLst>
              <a:ext uri="{FF2B5EF4-FFF2-40B4-BE49-F238E27FC236}">
                <a16:creationId xmlns:a16="http://schemas.microsoft.com/office/drawing/2014/main" id="{F0B82465-9343-40AB-A89E-6BE7AE3AD188}"/>
              </a:ext>
            </a:extLst>
          </p:cNvPr>
          <p:cNvSpPr>
            <a:spLocks/>
          </p:cNvSpPr>
          <p:nvPr/>
        </p:nvSpPr>
        <p:spPr>
          <a:xfrm>
            <a:off x="5242646" y="313232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110" name="Rectangle 109">
            <a:extLst>
              <a:ext uri="{FF2B5EF4-FFF2-40B4-BE49-F238E27FC236}">
                <a16:creationId xmlns:a16="http://schemas.microsoft.com/office/drawing/2014/main" id="{28B7E6F1-E67D-4879-8EC3-27A5C978942E}"/>
              </a:ext>
            </a:extLst>
          </p:cNvPr>
          <p:cNvSpPr>
            <a:spLocks/>
          </p:cNvSpPr>
          <p:nvPr/>
        </p:nvSpPr>
        <p:spPr>
          <a:xfrm>
            <a:off x="5242646" y="3728583"/>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Unchanged</a:t>
            </a:r>
          </a:p>
        </p:txBody>
      </p:sp>
      <p:sp>
        <p:nvSpPr>
          <p:cNvPr id="111" name="Rectangle 110">
            <a:extLst>
              <a:ext uri="{FF2B5EF4-FFF2-40B4-BE49-F238E27FC236}">
                <a16:creationId xmlns:a16="http://schemas.microsoft.com/office/drawing/2014/main" id="{49ACB125-86E9-4331-9C02-4B50282EDA63}"/>
              </a:ext>
            </a:extLst>
          </p:cNvPr>
          <p:cNvSpPr>
            <a:spLocks/>
          </p:cNvSpPr>
          <p:nvPr/>
        </p:nvSpPr>
        <p:spPr>
          <a:xfrm>
            <a:off x="8414144" y="5517365"/>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sp>
        <p:nvSpPr>
          <p:cNvPr id="112" name="Rectangle 111">
            <a:extLst>
              <a:ext uri="{FF2B5EF4-FFF2-40B4-BE49-F238E27FC236}">
                <a16:creationId xmlns:a16="http://schemas.microsoft.com/office/drawing/2014/main" id="{4614ABA9-2E7C-40BC-8C5B-1BC0541376A5}"/>
              </a:ext>
            </a:extLst>
          </p:cNvPr>
          <p:cNvSpPr>
            <a:spLocks/>
          </p:cNvSpPr>
          <p:nvPr/>
        </p:nvSpPr>
        <p:spPr>
          <a:xfrm>
            <a:off x="6792535" y="5483784"/>
            <a:ext cx="1523359" cy="42165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Reopen with reduced service</a:t>
            </a:r>
          </a:p>
        </p:txBody>
      </p:sp>
      <p:sp>
        <p:nvSpPr>
          <p:cNvPr id="113" name="Rectangle 112">
            <a:extLst>
              <a:ext uri="{FF2B5EF4-FFF2-40B4-BE49-F238E27FC236}">
                <a16:creationId xmlns:a16="http://schemas.microsoft.com/office/drawing/2014/main" id="{4FACFEB8-124F-4016-9338-E4C804F15CB6}"/>
              </a:ext>
            </a:extLst>
          </p:cNvPr>
          <p:cNvSpPr>
            <a:spLocks/>
          </p:cNvSpPr>
          <p:nvPr/>
        </p:nvSpPr>
        <p:spPr>
          <a:xfrm>
            <a:off x="10035752" y="5517365"/>
            <a:ext cx="1523359" cy="25237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1148" rIns="82296" bIns="41148" numCol="1" spcCol="0" rtlCol="0" fromWordArt="0" anchor="t" anchorCtr="0" forceAA="0" compatLnSpc="1">
            <a:prstTxWarp prst="textNoShape">
              <a:avLst/>
            </a:prstTxWarp>
            <a:spAutoFit/>
          </a:bodyPr>
          <a:lstStyle/>
          <a:p>
            <a:r>
              <a:rPr lang="en-US" sz="1100" dirty="0">
                <a:solidFill>
                  <a:schemeClr val="tx1"/>
                </a:solidFill>
              </a:rPr>
              <a:t>FY20 full schedule</a:t>
            </a:r>
          </a:p>
        </p:txBody>
      </p:sp>
      <p:grpSp>
        <p:nvGrpSpPr>
          <p:cNvPr id="115" name="Group 114">
            <a:extLst>
              <a:ext uri="{FF2B5EF4-FFF2-40B4-BE49-F238E27FC236}">
                <a16:creationId xmlns:a16="http://schemas.microsoft.com/office/drawing/2014/main" id="{83F0630E-6411-4A53-829A-55A9C8609625}"/>
              </a:ext>
            </a:extLst>
          </p:cNvPr>
          <p:cNvGrpSpPr/>
          <p:nvPr/>
        </p:nvGrpSpPr>
        <p:grpSpPr>
          <a:xfrm>
            <a:off x="3549317" y="5964247"/>
            <a:ext cx="8151606" cy="178706"/>
            <a:chOff x="1564092" y="6112692"/>
            <a:chExt cx="10021828" cy="333420"/>
          </a:xfrm>
        </p:grpSpPr>
        <p:sp>
          <p:nvSpPr>
            <p:cNvPr id="116" name="Rectangle 115">
              <a:extLst>
                <a:ext uri="{FF2B5EF4-FFF2-40B4-BE49-F238E27FC236}">
                  <a16:creationId xmlns:a16="http://schemas.microsoft.com/office/drawing/2014/main" id="{D3D3A862-4C2C-4F60-A77D-5A1DBB9EE380}"/>
                </a:ext>
              </a:extLst>
            </p:cNvPr>
            <p:cNvSpPr/>
            <p:nvPr/>
          </p:nvSpPr>
          <p:spPr>
            <a:xfrm>
              <a:off x="1564092" y="6112692"/>
              <a:ext cx="10021828" cy="333420"/>
            </a:xfrm>
            <a:prstGeom prst="rect">
              <a:avLst/>
            </a:prstGeom>
            <a:gradFill flip="none" rotWithShape="1">
              <a:gsLst>
                <a:gs pos="0">
                  <a:schemeClr val="bg1">
                    <a:lumMod val="95000"/>
                  </a:schemeClr>
                </a:gs>
                <a:gs pos="35000">
                  <a:schemeClr val="bg1">
                    <a:lumMod val="95000"/>
                  </a:schemeClr>
                </a:gs>
                <a:gs pos="100000">
                  <a:schemeClr val="accent5">
                    <a:lumMod val="100000"/>
                  </a:schemeClr>
                </a:gs>
              </a:gsLst>
              <a:path path="circle">
                <a:fillToRect l="100000" b="100000"/>
              </a:path>
              <a:tileRect t="-100000" r="-10000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Degree of certainty given the progression of COVID-19</a:t>
              </a:r>
            </a:p>
          </p:txBody>
        </p:sp>
        <p:sp>
          <p:nvSpPr>
            <p:cNvPr id="117" name="Rectangle 116">
              <a:extLst>
                <a:ext uri="{FF2B5EF4-FFF2-40B4-BE49-F238E27FC236}">
                  <a16:creationId xmlns:a16="http://schemas.microsoft.com/office/drawing/2014/main" id="{FB485441-EBBA-4625-9CF4-F0740197C889}"/>
                </a:ext>
              </a:extLst>
            </p:cNvPr>
            <p:cNvSpPr/>
            <p:nvPr/>
          </p:nvSpPr>
          <p:spPr>
            <a:xfrm>
              <a:off x="1564092" y="6112692"/>
              <a:ext cx="1231887" cy="3334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FFFFFF"/>
                  </a:solidFill>
                  <a:effectLst/>
                  <a:uLnTx/>
                  <a:uFillTx/>
                  <a:latin typeface="Arial"/>
                  <a:ea typeface="+mn-ea"/>
                  <a:cs typeface="+mn-cs"/>
                </a:rPr>
                <a:t>Most certain</a:t>
              </a:r>
            </a:p>
          </p:txBody>
        </p:sp>
        <p:sp>
          <p:nvSpPr>
            <p:cNvPr id="118" name="Rectangle 117">
              <a:extLst>
                <a:ext uri="{FF2B5EF4-FFF2-40B4-BE49-F238E27FC236}">
                  <a16:creationId xmlns:a16="http://schemas.microsoft.com/office/drawing/2014/main" id="{C6E2C4A0-152D-468A-A461-63A383CA99BD}"/>
                </a:ext>
              </a:extLst>
            </p:cNvPr>
            <p:cNvSpPr/>
            <p:nvPr/>
          </p:nvSpPr>
          <p:spPr>
            <a:xfrm>
              <a:off x="10354033" y="6112692"/>
              <a:ext cx="1231887" cy="3334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69E"/>
                  </a:solidFill>
                </a14:hiddenFill>
              </a:ex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rgbClr val="000000"/>
                  </a:solidFill>
                  <a:effectLst/>
                  <a:uLnTx/>
                  <a:uFillTx/>
                  <a:latin typeface="Arial"/>
                  <a:ea typeface="+mn-ea"/>
                  <a:cs typeface="+mn-cs"/>
                </a:rPr>
                <a:t>Least certain</a:t>
              </a:r>
            </a:p>
          </p:txBody>
        </p:sp>
      </p:grpSp>
      <p:sp>
        <p:nvSpPr>
          <p:cNvPr id="79" name="Content Placeholder 2">
            <a:extLst>
              <a:ext uri="{FF2B5EF4-FFF2-40B4-BE49-F238E27FC236}">
                <a16:creationId xmlns:a16="http://schemas.microsoft.com/office/drawing/2014/main" id="{87CC3550-EC3C-412E-9576-17044F150649}"/>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TRANSIT (II)</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102" name="Text Placeholder 6">
            <a:extLst>
              <a:ext uri="{FF2B5EF4-FFF2-40B4-BE49-F238E27FC236}">
                <a16:creationId xmlns:a16="http://schemas.microsoft.com/office/drawing/2014/main" id="{9574FCD4-2196-4772-9548-21C93B2B5FD9}"/>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
        <p:nvSpPr>
          <p:cNvPr id="98" name="Rectangle 97">
            <a:extLst>
              <a:ext uri="{FF2B5EF4-FFF2-40B4-BE49-F238E27FC236}">
                <a16:creationId xmlns:a16="http://schemas.microsoft.com/office/drawing/2014/main" id="{FB4402C6-04F4-41A6-A91B-BA3731193187}"/>
              </a:ext>
            </a:extLst>
          </p:cNvPr>
          <p:cNvSpPr/>
          <p:nvPr/>
        </p:nvSpPr>
        <p:spPr>
          <a:xfrm>
            <a:off x="2225970" y="6126182"/>
            <a:ext cx="6964904" cy="507831"/>
          </a:xfrm>
          <a:prstGeom prst="rect">
            <a:avLst/>
          </a:prstGeom>
        </p:spPr>
        <p:txBody>
          <a:bodyPr wrap="square">
            <a:spAutoFit/>
          </a:bodyPr>
          <a:lstStyle/>
          <a:p>
            <a:r>
              <a:rPr lang="en-US" sz="900" dirty="0">
                <a:solidFill>
                  <a:srgbClr val="00269E"/>
                </a:solidFill>
              </a:rPr>
              <a:t>* FY20 schedule modified, where feasible, to reflect changed travel patterns in COVID-19 new normal and workforce availability</a:t>
            </a:r>
            <a:br>
              <a:rPr lang="en-US" sz="900" dirty="0">
                <a:solidFill>
                  <a:srgbClr val="00269E"/>
                </a:solidFill>
              </a:rPr>
            </a:br>
            <a:r>
              <a:rPr lang="en-US" sz="900" dirty="0">
                <a:solidFill>
                  <a:srgbClr val="00269E"/>
                </a:solidFill>
              </a:rPr>
              <a:t>** MBTA has 60 buses on order so possible peak additions could add those buses to schedule, dependent on workforce availability</a:t>
            </a:r>
          </a:p>
          <a:p>
            <a:endParaRPr lang="en-US" sz="900" dirty="0">
              <a:solidFill>
                <a:srgbClr val="00269E"/>
              </a:solidFill>
            </a:endParaRPr>
          </a:p>
        </p:txBody>
      </p:sp>
    </p:spTree>
    <p:extLst>
      <p:ext uri="{BB962C8B-B14F-4D97-AF65-F5344CB8AC3E}">
        <p14:creationId xmlns:p14="http://schemas.microsoft.com/office/powerpoint/2010/main" val="815550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DF43B8-52DF-4D01-B141-BDB9DF39C95E}"/>
              </a:ext>
            </a:extLst>
          </p:cNvPr>
          <p:cNvSpPr txBox="1">
            <a:spLocks/>
          </p:cNvSpPr>
          <p:nvPr/>
        </p:nvSpPr>
        <p:spPr>
          <a:xfrm>
            <a:off x="2267338" y="695245"/>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2"/>
                </a:solidFill>
                <a:effectLst/>
                <a:uLnTx/>
                <a:uFillTx/>
                <a:latin typeface="Arial"/>
                <a:ea typeface="+mn-ea"/>
                <a:cs typeface="Arial" panose="020B0604020202020204" pitchFamily="34" charset="0"/>
                <a:sym typeface="+mn-lt"/>
              </a:rPr>
              <a:t>HYGIENIC AND PROTECTIVE SUPPLIES</a:t>
            </a:r>
          </a:p>
        </p:txBody>
      </p:sp>
      <p:graphicFrame>
        <p:nvGraphicFramePr>
          <p:cNvPr id="27" name="Object 26" hidden="1">
            <a:extLst>
              <a:ext uri="{FF2B5EF4-FFF2-40B4-BE49-F238E27FC236}">
                <a16:creationId xmlns:a16="http://schemas.microsoft.com/office/drawing/2014/main" id="{E5B6DAD6-9CDB-46EA-BC52-44C0168387C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820" name="think-cell Slide" r:id="rId5" imgW="532" imgH="530" progId="TCLayout.ActiveDocument.1">
                  <p:embed/>
                </p:oleObj>
              </mc:Choice>
              <mc:Fallback>
                <p:oleObj name="think-cell Slide" r:id="rId5" imgW="532" imgH="530" progId="TCLayout.ActiveDocument.1">
                  <p:embed/>
                  <p:pic>
                    <p:nvPicPr>
                      <p:cNvPr id="27" name="Object 26" hidden="1">
                        <a:extLst>
                          <a:ext uri="{FF2B5EF4-FFF2-40B4-BE49-F238E27FC236}">
                            <a16:creationId xmlns:a16="http://schemas.microsoft.com/office/drawing/2014/main" id="{E5B6DAD6-9CDB-46EA-BC52-44C0168387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6" name="Content Placeholder 2">
            <a:extLst>
              <a:ext uri="{FF2B5EF4-FFF2-40B4-BE49-F238E27FC236}">
                <a16:creationId xmlns:a16="http://schemas.microsoft.com/office/drawing/2014/main" id="{3037819C-71F7-480C-8437-D1EC266E650E}"/>
              </a:ext>
            </a:extLst>
          </p:cNvPr>
          <p:cNvSpPr txBox="1">
            <a:spLocks/>
          </p:cNvSpPr>
          <p:nvPr/>
        </p:nvSpPr>
        <p:spPr>
          <a:xfrm>
            <a:off x="2266554" y="998465"/>
            <a:ext cx="9097347" cy="105109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headings)"/>
                <a:ea typeface="+mn-ea"/>
                <a:cs typeface="+mn-cs"/>
                <a:sym typeface="+mn-lt"/>
              </a:rPr>
              <a:t>In order to operate, all Massachusetts businesses will need to meet the Mandatory Workplace Safety Standards and relevant </a:t>
            </a:r>
            <a:r>
              <a:rPr kumimoji="0" lang="en-US" sz="1200" b="0" i="0" u="none" strike="noStrike" kern="1200" cap="none" spc="0" normalizeH="0" baseline="0" noProof="0" dirty="0" smtClean="0">
                <a:ln>
                  <a:noFill/>
                </a:ln>
                <a:solidFill>
                  <a:srgbClr val="000000"/>
                </a:solidFill>
                <a:effectLst/>
                <a:uLnTx/>
                <a:uFillTx/>
                <a:latin typeface="Arial (headings)"/>
                <a:ea typeface="+mn-ea"/>
                <a:cs typeface="+mn-cs"/>
                <a:sym typeface="+mn-lt"/>
              </a:rPr>
              <a:t>Sector-Specific </a:t>
            </a:r>
            <a:r>
              <a:rPr lang="en-US" noProof="0" dirty="0">
                <a:solidFill>
                  <a:srgbClr val="000000"/>
                </a:solidFill>
                <a:latin typeface="Arial (headings)"/>
              </a:rPr>
              <a:t>P</a:t>
            </a:r>
            <a:r>
              <a:rPr kumimoji="0" lang="en-US" sz="1200" b="0" i="0" u="none" strike="noStrike" kern="1200" cap="none" spc="0" normalizeH="0" baseline="0" noProof="0" dirty="0" smtClean="0">
                <a:ln>
                  <a:noFill/>
                </a:ln>
                <a:solidFill>
                  <a:srgbClr val="000000"/>
                </a:solidFill>
                <a:effectLst/>
                <a:uLnTx/>
                <a:uFillTx/>
                <a:latin typeface="Arial (headings)"/>
                <a:ea typeface="+mn-ea"/>
                <a:cs typeface="+mn-cs"/>
                <a:sym typeface="+mn-lt"/>
              </a:rPr>
              <a:t>rotocols </a:t>
            </a:r>
            <a:r>
              <a:rPr kumimoji="0" lang="en-US" sz="1200" b="0" i="0" u="none" strike="noStrike" kern="1200" cap="none" spc="0" normalizeH="0" baseline="0" noProof="0" dirty="0">
                <a:ln>
                  <a:noFill/>
                </a:ln>
                <a:solidFill>
                  <a:srgbClr val="000000"/>
                </a:solidFill>
                <a:effectLst/>
                <a:uLnTx/>
                <a:uFillTx/>
                <a:latin typeface="Arial (headings)"/>
                <a:ea typeface="+mn-ea"/>
                <a:cs typeface="+mn-cs"/>
                <a:sym typeface="+mn-lt"/>
              </a:rPr>
              <a:t>published by the state. </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The state has developed a </a:t>
            </a:r>
            <a:r>
              <a:rPr kumimoji="0" lang="en-US" sz="1200" b="1" i="0" u="none" strike="noStrike" kern="1200" cap="none" spc="0" normalizeH="0" baseline="0" noProof="0" dirty="0">
                <a:ln>
                  <a:noFill/>
                </a:ln>
                <a:solidFill>
                  <a:srgbClr val="000000"/>
                </a:solidFill>
                <a:effectLst/>
                <a:uLnTx/>
                <a:uFillTx/>
                <a:latin typeface="Arial"/>
                <a:ea typeface="+mn-ea"/>
                <a:cs typeface="+mn-cs"/>
                <a:sym typeface="+mn-lt"/>
              </a:rPr>
              <a:t>guide to educate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business owners on what supplies are needed to return to workplaces, and </a:t>
            </a:r>
            <a:r>
              <a:rPr kumimoji="0" lang="en-US" sz="1200" b="1" i="0" u="none" strike="noStrike" kern="1200" cap="none" spc="0" normalizeH="0" baseline="0" noProof="0" dirty="0">
                <a:ln>
                  <a:noFill/>
                </a:ln>
                <a:solidFill>
                  <a:srgbClr val="000000"/>
                </a:solidFill>
                <a:effectLst/>
                <a:uLnTx/>
                <a:uFillTx/>
                <a:latin typeface="Arial"/>
                <a:ea typeface="+mn-ea"/>
                <a:cs typeface="+mn-cs"/>
                <a:sym typeface="+mn-lt"/>
              </a:rPr>
              <a:t>a portal to connect</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 businesses with manufacturers and distributors.</a:t>
            </a:r>
          </a:p>
        </p:txBody>
      </p:sp>
      <p:sp>
        <p:nvSpPr>
          <p:cNvPr id="4" name="Rectangle 3">
            <a:extLst>
              <a:ext uri="{FF2B5EF4-FFF2-40B4-BE49-F238E27FC236}">
                <a16:creationId xmlns:a16="http://schemas.microsoft.com/office/drawing/2014/main" id="{756AF142-A9F0-4864-9D0D-BAC98E52EF3A}"/>
              </a:ext>
            </a:extLst>
          </p:cNvPr>
          <p:cNvSpPr/>
          <p:nvPr/>
        </p:nvSpPr>
        <p:spPr>
          <a:xfrm>
            <a:off x="7752897" y="3250001"/>
            <a:ext cx="3408822"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Contact </a:t>
            </a:r>
            <a:r>
              <a:rPr lang="en-US" sz="1200" dirty="0">
                <a:solidFill>
                  <a:srgbClr val="000000">
                    <a:lumMod val="100000"/>
                  </a:srgbClr>
                </a:solidFill>
                <a:latin typeface="Arial"/>
              </a:rPr>
              <a:t>and product information for vendors who have or have had a contract with the Commonwealth.</a:t>
            </a: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Contract and product information for manufacturers that have pivoted to produce hygienic or protective supplies as part of the </a:t>
            </a:r>
            <a:b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b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M-ERT process.</a:t>
            </a:r>
          </a:p>
        </p:txBody>
      </p:sp>
      <p:graphicFrame>
        <p:nvGraphicFramePr>
          <p:cNvPr id="69" name="Object 68" hidden="1">
            <a:extLst>
              <a:ext uri="{FF2B5EF4-FFF2-40B4-BE49-F238E27FC236}">
                <a16:creationId xmlns:a16="http://schemas.microsoft.com/office/drawing/2014/main" id="{A822FE34-6A41-45AF-84B4-A2F8C59226B5}"/>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821" name="think-cell Slide" r:id="rId7" imgW="328" imgH="328" progId="TCLayout.ActiveDocument.1">
                  <p:embed/>
                </p:oleObj>
              </mc:Choice>
              <mc:Fallback>
                <p:oleObj name="think-cell Slide" r:id="rId7" imgW="328" imgH="328" progId="TCLayout.ActiveDocument.1">
                  <p:embed/>
                  <p:pic>
                    <p:nvPicPr>
                      <p:cNvPr id="69" name="Object 68" hidden="1">
                        <a:extLst>
                          <a:ext uri="{FF2B5EF4-FFF2-40B4-BE49-F238E27FC236}">
                            <a16:creationId xmlns:a16="http://schemas.microsoft.com/office/drawing/2014/main" id="{A822FE34-6A41-45AF-84B4-A2F8C59226B5}"/>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47" name="Content Placeholder 2">
            <a:extLst>
              <a:ext uri="{FF2B5EF4-FFF2-40B4-BE49-F238E27FC236}">
                <a16:creationId xmlns:a16="http://schemas.microsoft.com/office/drawing/2014/main" id="{2E24C823-0EE0-40ED-815F-ED87628945D5}"/>
              </a:ext>
            </a:extLst>
          </p:cNvPr>
          <p:cNvSpPr txBox="1">
            <a:spLocks/>
          </p:cNvSpPr>
          <p:nvPr/>
        </p:nvSpPr>
        <p:spPr>
          <a:xfrm>
            <a:off x="2316323" y="2036251"/>
            <a:ext cx="4457311" cy="690465"/>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Educational materials will be provided to define </a:t>
            </a:r>
          </a:p>
          <a:p>
            <a:pPr lvl="0">
              <a:spcBef>
                <a:spcPts val="0"/>
              </a:spcBef>
              <a:spcAft>
                <a:spcPts val="0"/>
              </a:spcAf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employer should prepare their work spaces to reopen</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products are appropriate for employees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 protect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themselves at work. </a:t>
            </a:r>
            <a:r>
              <a:rPr lang="en-US" b="1" dirty="0">
                <a:solidFill>
                  <a:srgbClr val="000000"/>
                </a:solidFill>
              </a:rPr>
              <a:t>Medical grade face coverings are not necessary for non-health care </a:t>
            </a:r>
            <a:r>
              <a:rPr lang="en-US" b="1" dirty="0" smtClean="0">
                <a:solidFill>
                  <a:srgbClr val="000000"/>
                </a:solidFill>
              </a:rPr>
              <a:t>workers</a:t>
            </a:r>
            <a:endParaRPr kumimoji="0" lang="en-US" sz="1200" b="1" i="0" u="none" strike="noStrike" kern="1200" cap="none" spc="0" normalizeH="0" baseline="0" noProof="0" dirty="0">
              <a:ln>
                <a:noFill/>
              </a:ln>
              <a:solidFill>
                <a:srgbClr val="000000"/>
              </a:solidFill>
              <a:effectLst/>
              <a:uLnTx/>
              <a:uFillTx/>
            </a:endParaRPr>
          </a:p>
        </p:txBody>
      </p:sp>
      <p:sp>
        <p:nvSpPr>
          <p:cNvPr id="48" name="Content Placeholder 2">
            <a:extLst>
              <a:ext uri="{FF2B5EF4-FFF2-40B4-BE49-F238E27FC236}">
                <a16:creationId xmlns:a16="http://schemas.microsoft.com/office/drawing/2014/main" id="{5617F3FC-2005-4A1C-988C-7271254100F6}"/>
              </a:ext>
            </a:extLst>
          </p:cNvPr>
          <p:cNvSpPr txBox="1">
            <a:spLocks/>
          </p:cNvSpPr>
          <p:nvPr/>
        </p:nvSpPr>
        <p:spPr>
          <a:xfrm>
            <a:off x="7193595" y="2036251"/>
            <a:ext cx="4074187" cy="690465"/>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a:latin typeface="Arial" panose="020B0604020202020204" pitchFamily="34" charset="0"/>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searchable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portal</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has been launched to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connect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Massachusetts businesses in need of supplies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with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manufacturers whom are actively producing and selling hygienic and protective materials in the </a:t>
            </a:r>
            <a:r>
              <a:rPr lang="en-US" dirty="0">
                <a:solidFill>
                  <a:srgbClr val="000000"/>
                </a:solidFill>
              </a:rPr>
              <a:t>C</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ommonwealth</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CDCB61A0-1E94-418A-8A63-DC4CD544DE37}"/>
              </a:ext>
            </a:extLst>
          </p:cNvPr>
          <p:cNvSpPr/>
          <p:nvPr/>
        </p:nvSpPr>
        <p:spPr>
          <a:xfrm>
            <a:off x="2882878" y="3213786"/>
            <a:ext cx="378542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Guidance on protective supplies, including, but not limited to:</a:t>
            </a: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What can be used as a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face covering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and how to wear it safely</a:t>
            </a: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When are gloves necessary for employees, and how to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wash your hands</a:t>
            </a: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64800" marR="0" lvl="1" indent="0" algn="l" defTabSz="914400" rtl="0" eaLnBrk="1" fontAlgn="auto" latinLnBrk="0" hangingPunct="1">
              <a:lnSpc>
                <a:spcPct val="100000"/>
              </a:lnSpc>
              <a:spcBef>
                <a:spcPts val="0"/>
              </a:spcBef>
              <a:spcAft>
                <a:spcPts val="0"/>
              </a:spcAft>
              <a:buClr>
                <a:srgbClr val="00269E">
                  <a:lumMod val="100000"/>
                </a:srgbClr>
              </a:buClr>
              <a:buSzPct val="100000"/>
              <a:buFontTx/>
              <a:buNone/>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Disinfecting and sanitizing guidance and which materials to use, including, but not limited to:</a:t>
            </a: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Disinfecting wipes/spray</a:t>
            </a: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Sanitizing wipes/spray</a:t>
            </a: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Hand sanitizer</a:t>
            </a:r>
          </a:p>
        </p:txBody>
      </p:sp>
      <p:grpSp>
        <p:nvGrpSpPr>
          <p:cNvPr id="46" name="Group 45">
            <a:extLst>
              <a:ext uri="{FF2B5EF4-FFF2-40B4-BE49-F238E27FC236}">
                <a16:creationId xmlns:a16="http://schemas.microsoft.com/office/drawing/2014/main" id="{090D429E-EE5B-4D68-8CCE-C8BCE5EA183D}"/>
              </a:ext>
            </a:extLst>
          </p:cNvPr>
          <p:cNvGrpSpPr>
            <a:grpSpLocks noChangeAspect="1"/>
          </p:cNvGrpSpPr>
          <p:nvPr/>
        </p:nvGrpSpPr>
        <p:grpSpPr>
          <a:xfrm>
            <a:off x="2320433" y="4616838"/>
            <a:ext cx="559820" cy="559820"/>
            <a:chOff x="5273675" y="2606675"/>
            <a:chExt cx="1644650" cy="1644650"/>
          </a:xfrm>
        </p:grpSpPr>
        <p:sp>
          <p:nvSpPr>
            <p:cNvPr id="49" name="AutoShape 3">
              <a:extLst>
                <a:ext uri="{FF2B5EF4-FFF2-40B4-BE49-F238E27FC236}">
                  <a16:creationId xmlns:a16="http://schemas.microsoft.com/office/drawing/2014/main" id="{C0E97DF7-9C62-44EC-977F-D90239B97801}"/>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257BB08C-C6D1-491C-9F38-2052035285C0}"/>
                </a:ext>
              </a:extLst>
            </p:cNvPr>
            <p:cNvGrpSpPr/>
            <p:nvPr/>
          </p:nvGrpSpPr>
          <p:grpSpPr>
            <a:xfrm>
              <a:off x="5627688" y="2776538"/>
              <a:ext cx="933450" cy="1303337"/>
              <a:chOff x="5627688" y="2776538"/>
              <a:chExt cx="933450" cy="1303337"/>
            </a:xfrm>
          </p:grpSpPr>
          <p:sp>
            <p:nvSpPr>
              <p:cNvPr id="51" name="Freeform 12">
                <a:extLst>
                  <a:ext uri="{FF2B5EF4-FFF2-40B4-BE49-F238E27FC236}">
                    <a16:creationId xmlns:a16="http://schemas.microsoft.com/office/drawing/2014/main" id="{1B833893-E6C9-4137-BFB6-FB3C31E19A43}"/>
                  </a:ext>
                </a:extLst>
              </p:cNvPr>
              <p:cNvSpPr>
                <a:spLocks noEditPoints="1"/>
              </p:cNvSpPr>
              <p:nvPr/>
            </p:nvSpPr>
            <p:spPr bwMode="auto">
              <a:xfrm>
                <a:off x="5627688" y="2776538"/>
                <a:ext cx="933450" cy="520700"/>
              </a:xfrm>
              <a:custGeom>
                <a:avLst/>
                <a:gdLst>
                  <a:gd name="T0" fmla="*/ 707 w 1307"/>
                  <a:gd name="T1" fmla="*/ 253 h 731"/>
                  <a:gd name="T2" fmla="*/ 874 w 1307"/>
                  <a:gd name="T3" fmla="*/ 253 h 731"/>
                  <a:gd name="T4" fmla="*/ 1016 w 1307"/>
                  <a:gd name="T5" fmla="*/ 693 h 731"/>
                  <a:gd name="T6" fmla="*/ 1003 w 1307"/>
                  <a:gd name="T7" fmla="*/ 731 h 731"/>
                  <a:gd name="T8" fmla="*/ 997 w 1307"/>
                  <a:gd name="T9" fmla="*/ 730 h 731"/>
                  <a:gd name="T10" fmla="*/ 707 w 1307"/>
                  <a:gd name="T11" fmla="*/ 253 h 731"/>
                  <a:gd name="T12" fmla="*/ 1134 w 1307"/>
                  <a:gd name="T13" fmla="*/ 164 h 731"/>
                  <a:gd name="T14" fmla="*/ 1244 w 1307"/>
                  <a:gd name="T15" fmla="*/ 228 h 731"/>
                  <a:gd name="T16" fmla="*/ 1252 w 1307"/>
                  <a:gd name="T17" fmla="*/ 258 h 731"/>
                  <a:gd name="T18" fmla="*/ 1233 w 1307"/>
                  <a:gd name="T19" fmla="*/ 269 h 731"/>
                  <a:gd name="T20" fmla="*/ 1222 w 1307"/>
                  <a:gd name="T21" fmla="*/ 266 h 731"/>
                  <a:gd name="T22" fmla="*/ 1112 w 1307"/>
                  <a:gd name="T23" fmla="*/ 204 h 731"/>
                  <a:gd name="T24" fmla="*/ 1102 w 1307"/>
                  <a:gd name="T25" fmla="*/ 189 h 731"/>
                  <a:gd name="T26" fmla="*/ 1104 w 1307"/>
                  <a:gd name="T27" fmla="*/ 173 h 731"/>
                  <a:gd name="T28" fmla="*/ 1111 w 1307"/>
                  <a:gd name="T29" fmla="*/ 165 h 731"/>
                  <a:gd name="T30" fmla="*/ 1134 w 1307"/>
                  <a:gd name="T31" fmla="*/ 164 h 731"/>
                  <a:gd name="T32" fmla="*/ 1162 w 1307"/>
                  <a:gd name="T33" fmla="*/ 111 h 731"/>
                  <a:gd name="T34" fmla="*/ 1285 w 1307"/>
                  <a:gd name="T35" fmla="*/ 111 h 731"/>
                  <a:gd name="T36" fmla="*/ 1307 w 1307"/>
                  <a:gd name="T37" fmla="*/ 134 h 731"/>
                  <a:gd name="T38" fmla="*/ 1285 w 1307"/>
                  <a:gd name="T39" fmla="*/ 156 h 731"/>
                  <a:gd name="T40" fmla="*/ 1162 w 1307"/>
                  <a:gd name="T41" fmla="*/ 156 h 731"/>
                  <a:gd name="T42" fmla="*/ 1140 w 1307"/>
                  <a:gd name="T43" fmla="*/ 134 h 731"/>
                  <a:gd name="T44" fmla="*/ 1162 w 1307"/>
                  <a:gd name="T45" fmla="*/ 111 h 731"/>
                  <a:gd name="T46" fmla="*/ 950 w 1307"/>
                  <a:gd name="T47" fmla="*/ 40 h 731"/>
                  <a:gd name="T48" fmla="*/ 954 w 1307"/>
                  <a:gd name="T49" fmla="*/ 41 h 731"/>
                  <a:gd name="T50" fmla="*/ 1062 w 1307"/>
                  <a:gd name="T51" fmla="*/ 96 h 731"/>
                  <a:gd name="T52" fmla="*/ 1067 w 1307"/>
                  <a:gd name="T53" fmla="*/ 103 h 731"/>
                  <a:gd name="T54" fmla="*/ 1067 w 1307"/>
                  <a:gd name="T55" fmla="*/ 159 h 731"/>
                  <a:gd name="T56" fmla="*/ 1061 w 1307"/>
                  <a:gd name="T57" fmla="*/ 167 h 731"/>
                  <a:gd name="T58" fmla="*/ 952 w 1307"/>
                  <a:gd name="T59" fmla="*/ 194 h 731"/>
                  <a:gd name="T60" fmla="*/ 950 w 1307"/>
                  <a:gd name="T61" fmla="*/ 194 h 731"/>
                  <a:gd name="T62" fmla="*/ 942 w 1307"/>
                  <a:gd name="T63" fmla="*/ 186 h 731"/>
                  <a:gd name="T64" fmla="*/ 942 w 1307"/>
                  <a:gd name="T65" fmla="*/ 48 h 731"/>
                  <a:gd name="T66" fmla="*/ 950 w 1307"/>
                  <a:gd name="T67" fmla="*/ 40 h 731"/>
                  <a:gd name="T68" fmla="*/ 407 w 1307"/>
                  <a:gd name="T69" fmla="*/ 32 h 731"/>
                  <a:gd name="T70" fmla="*/ 878 w 1307"/>
                  <a:gd name="T71" fmla="*/ 32 h 731"/>
                  <a:gd name="T72" fmla="*/ 898 w 1307"/>
                  <a:gd name="T73" fmla="*/ 52 h 731"/>
                  <a:gd name="T74" fmla="*/ 898 w 1307"/>
                  <a:gd name="T75" fmla="*/ 180 h 731"/>
                  <a:gd name="T76" fmla="*/ 878 w 1307"/>
                  <a:gd name="T77" fmla="*/ 200 h 731"/>
                  <a:gd name="T78" fmla="*/ 679 w 1307"/>
                  <a:gd name="T79" fmla="*/ 200 h 731"/>
                  <a:gd name="T80" fmla="*/ 570 w 1307"/>
                  <a:gd name="T81" fmla="*/ 492 h 731"/>
                  <a:gd name="T82" fmla="*/ 552 w 1307"/>
                  <a:gd name="T83" fmla="*/ 506 h 731"/>
                  <a:gd name="T84" fmla="*/ 269 w 1307"/>
                  <a:gd name="T85" fmla="*/ 506 h 731"/>
                  <a:gd name="T86" fmla="*/ 249 w 1307"/>
                  <a:gd name="T87" fmla="*/ 487 h 731"/>
                  <a:gd name="T88" fmla="*/ 243 w 1307"/>
                  <a:gd name="T89" fmla="*/ 423 h 731"/>
                  <a:gd name="T90" fmla="*/ 223 w 1307"/>
                  <a:gd name="T91" fmla="*/ 404 h 731"/>
                  <a:gd name="T92" fmla="*/ 48 w 1307"/>
                  <a:gd name="T93" fmla="*/ 404 h 731"/>
                  <a:gd name="T94" fmla="*/ 23 w 1307"/>
                  <a:gd name="T95" fmla="*/ 342 h 731"/>
                  <a:gd name="T96" fmla="*/ 282 w 1307"/>
                  <a:gd name="T97" fmla="*/ 83 h 731"/>
                  <a:gd name="T98" fmla="*/ 407 w 1307"/>
                  <a:gd name="T99" fmla="*/ 32 h 731"/>
                  <a:gd name="T100" fmla="*/ 1239 w 1307"/>
                  <a:gd name="T101" fmla="*/ 2 h 731"/>
                  <a:gd name="T102" fmla="*/ 1252 w 1307"/>
                  <a:gd name="T103" fmla="*/ 12 h 731"/>
                  <a:gd name="T104" fmla="*/ 1243 w 1307"/>
                  <a:gd name="T105" fmla="*/ 42 h 731"/>
                  <a:gd name="T106" fmla="*/ 1134 w 1307"/>
                  <a:gd name="T107" fmla="*/ 104 h 731"/>
                  <a:gd name="T108" fmla="*/ 1123 w 1307"/>
                  <a:gd name="T109" fmla="*/ 107 h 731"/>
                  <a:gd name="T110" fmla="*/ 1112 w 1307"/>
                  <a:gd name="T111" fmla="*/ 104 h 731"/>
                  <a:gd name="T112" fmla="*/ 1104 w 1307"/>
                  <a:gd name="T113" fmla="*/ 95 h 731"/>
                  <a:gd name="T114" fmla="*/ 1103 w 1307"/>
                  <a:gd name="T115" fmla="*/ 75 h 731"/>
                  <a:gd name="T116" fmla="*/ 1112 w 1307"/>
                  <a:gd name="T117" fmla="*/ 65 h 731"/>
                  <a:gd name="T118" fmla="*/ 1222 w 1307"/>
                  <a:gd name="T119" fmla="*/ 3 h 731"/>
                  <a:gd name="T120" fmla="*/ 1239 w 1307"/>
                  <a:gd name="T121" fmla="*/ 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7" h="731">
                    <a:moveTo>
                      <a:pt x="707" y="253"/>
                    </a:moveTo>
                    <a:cubicBezTo>
                      <a:pt x="874" y="253"/>
                      <a:pt x="874" y="253"/>
                      <a:pt x="874" y="253"/>
                    </a:cubicBezTo>
                    <a:cubicBezTo>
                      <a:pt x="874" y="253"/>
                      <a:pt x="862" y="473"/>
                      <a:pt x="1016" y="693"/>
                    </a:cubicBezTo>
                    <a:cubicBezTo>
                      <a:pt x="1027" y="708"/>
                      <a:pt x="1018" y="731"/>
                      <a:pt x="1003" y="731"/>
                    </a:cubicBezTo>
                    <a:cubicBezTo>
                      <a:pt x="1001" y="731"/>
                      <a:pt x="999" y="731"/>
                      <a:pt x="997" y="730"/>
                    </a:cubicBezTo>
                    <a:cubicBezTo>
                      <a:pt x="918" y="693"/>
                      <a:pt x="785" y="582"/>
                      <a:pt x="707" y="253"/>
                    </a:cubicBezTo>
                    <a:close/>
                    <a:moveTo>
                      <a:pt x="1134" y="164"/>
                    </a:moveTo>
                    <a:cubicBezTo>
                      <a:pt x="1244" y="228"/>
                      <a:pt x="1244" y="228"/>
                      <a:pt x="1244" y="228"/>
                    </a:cubicBezTo>
                    <a:cubicBezTo>
                      <a:pt x="1254" y="234"/>
                      <a:pt x="1258" y="248"/>
                      <a:pt x="1252" y="258"/>
                    </a:cubicBezTo>
                    <a:cubicBezTo>
                      <a:pt x="1248" y="265"/>
                      <a:pt x="1241" y="269"/>
                      <a:pt x="1233" y="269"/>
                    </a:cubicBezTo>
                    <a:cubicBezTo>
                      <a:pt x="1229" y="269"/>
                      <a:pt x="1226" y="268"/>
                      <a:pt x="1222" y="266"/>
                    </a:cubicBezTo>
                    <a:cubicBezTo>
                      <a:pt x="1112" y="204"/>
                      <a:pt x="1112" y="204"/>
                      <a:pt x="1112" y="204"/>
                    </a:cubicBezTo>
                    <a:cubicBezTo>
                      <a:pt x="1107" y="201"/>
                      <a:pt x="1103" y="196"/>
                      <a:pt x="1102" y="189"/>
                    </a:cubicBezTo>
                    <a:cubicBezTo>
                      <a:pt x="1100" y="184"/>
                      <a:pt x="1101" y="178"/>
                      <a:pt x="1104" y="173"/>
                    </a:cubicBezTo>
                    <a:cubicBezTo>
                      <a:pt x="1106" y="169"/>
                      <a:pt x="1108" y="167"/>
                      <a:pt x="1111" y="165"/>
                    </a:cubicBezTo>
                    <a:cubicBezTo>
                      <a:pt x="1118" y="161"/>
                      <a:pt x="1126" y="160"/>
                      <a:pt x="1134" y="164"/>
                    </a:cubicBezTo>
                    <a:close/>
                    <a:moveTo>
                      <a:pt x="1162" y="111"/>
                    </a:moveTo>
                    <a:cubicBezTo>
                      <a:pt x="1285" y="111"/>
                      <a:pt x="1285" y="111"/>
                      <a:pt x="1285" y="111"/>
                    </a:cubicBezTo>
                    <a:cubicBezTo>
                      <a:pt x="1297" y="111"/>
                      <a:pt x="1307" y="122"/>
                      <a:pt x="1307" y="134"/>
                    </a:cubicBezTo>
                    <a:cubicBezTo>
                      <a:pt x="1307" y="146"/>
                      <a:pt x="1297" y="156"/>
                      <a:pt x="1285" y="156"/>
                    </a:cubicBezTo>
                    <a:cubicBezTo>
                      <a:pt x="1162" y="156"/>
                      <a:pt x="1162" y="156"/>
                      <a:pt x="1162" y="156"/>
                    </a:cubicBezTo>
                    <a:cubicBezTo>
                      <a:pt x="1150" y="156"/>
                      <a:pt x="1140" y="146"/>
                      <a:pt x="1140" y="134"/>
                    </a:cubicBezTo>
                    <a:cubicBezTo>
                      <a:pt x="1140" y="121"/>
                      <a:pt x="1150" y="111"/>
                      <a:pt x="1162" y="111"/>
                    </a:cubicBezTo>
                    <a:close/>
                    <a:moveTo>
                      <a:pt x="950" y="40"/>
                    </a:moveTo>
                    <a:cubicBezTo>
                      <a:pt x="951" y="40"/>
                      <a:pt x="953" y="40"/>
                      <a:pt x="954" y="41"/>
                    </a:cubicBezTo>
                    <a:cubicBezTo>
                      <a:pt x="1062" y="96"/>
                      <a:pt x="1062" y="96"/>
                      <a:pt x="1062" y="96"/>
                    </a:cubicBezTo>
                    <a:cubicBezTo>
                      <a:pt x="1065" y="97"/>
                      <a:pt x="1067" y="100"/>
                      <a:pt x="1067" y="103"/>
                    </a:cubicBezTo>
                    <a:cubicBezTo>
                      <a:pt x="1067" y="159"/>
                      <a:pt x="1067" y="159"/>
                      <a:pt x="1067" y="159"/>
                    </a:cubicBezTo>
                    <a:cubicBezTo>
                      <a:pt x="1067" y="163"/>
                      <a:pt x="1064" y="166"/>
                      <a:pt x="1061" y="167"/>
                    </a:cubicBezTo>
                    <a:cubicBezTo>
                      <a:pt x="952" y="194"/>
                      <a:pt x="952" y="194"/>
                      <a:pt x="952" y="194"/>
                    </a:cubicBezTo>
                    <a:cubicBezTo>
                      <a:pt x="951" y="194"/>
                      <a:pt x="951" y="194"/>
                      <a:pt x="950" y="194"/>
                    </a:cubicBezTo>
                    <a:cubicBezTo>
                      <a:pt x="946" y="194"/>
                      <a:pt x="942" y="191"/>
                      <a:pt x="942" y="186"/>
                    </a:cubicBezTo>
                    <a:cubicBezTo>
                      <a:pt x="942" y="48"/>
                      <a:pt x="942" y="48"/>
                      <a:pt x="942" y="48"/>
                    </a:cubicBezTo>
                    <a:cubicBezTo>
                      <a:pt x="942" y="43"/>
                      <a:pt x="946" y="40"/>
                      <a:pt x="950" y="40"/>
                    </a:cubicBezTo>
                    <a:close/>
                    <a:moveTo>
                      <a:pt x="407" y="32"/>
                    </a:moveTo>
                    <a:cubicBezTo>
                      <a:pt x="878" y="32"/>
                      <a:pt x="878" y="32"/>
                      <a:pt x="878" y="32"/>
                    </a:cubicBezTo>
                    <a:cubicBezTo>
                      <a:pt x="889" y="32"/>
                      <a:pt x="898" y="41"/>
                      <a:pt x="898" y="52"/>
                    </a:cubicBezTo>
                    <a:cubicBezTo>
                      <a:pt x="898" y="180"/>
                      <a:pt x="898" y="180"/>
                      <a:pt x="898" y="180"/>
                    </a:cubicBezTo>
                    <a:cubicBezTo>
                      <a:pt x="898" y="191"/>
                      <a:pt x="889" y="200"/>
                      <a:pt x="878" y="200"/>
                    </a:cubicBezTo>
                    <a:cubicBezTo>
                      <a:pt x="679" y="200"/>
                      <a:pt x="679" y="200"/>
                      <a:pt x="679" y="200"/>
                    </a:cubicBezTo>
                    <a:cubicBezTo>
                      <a:pt x="570" y="492"/>
                      <a:pt x="570" y="492"/>
                      <a:pt x="570" y="492"/>
                    </a:cubicBezTo>
                    <a:cubicBezTo>
                      <a:pt x="568" y="500"/>
                      <a:pt x="560" y="506"/>
                      <a:pt x="552" y="506"/>
                    </a:cubicBezTo>
                    <a:cubicBezTo>
                      <a:pt x="269" y="506"/>
                      <a:pt x="269" y="506"/>
                      <a:pt x="269" y="506"/>
                    </a:cubicBezTo>
                    <a:cubicBezTo>
                      <a:pt x="258" y="506"/>
                      <a:pt x="250" y="498"/>
                      <a:pt x="249" y="487"/>
                    </a:cubicBezTo>
                    <a:cubicBezTo>
                      <a:pt x="243" y="423"/>
                      <a:pt x="243" y="423"/>
                      <a:pt x="243" y="423"/>
                    </a:cubicBezTo>
                    <a:cubicBezTo>
                      <a:pt x="243" y="412"/>
                      <a:pt x="234" y="404"/>
                      <a:pt x="223" y="404"/>
                    </a:cubicBezTo>
                    <a:cubicBezTo>
                      <a:pt x="48" y="404"/>
                      <a:pt x="48" y="404"/>
                      <a:pt x="48" y="404"/>
                    </a:cubicBezTo>
                    <a:cubicBezTo>
                      <a:pt x="16" y="404"/>
                      <a:pt x="0" y="365"/>
                      <a:pt x="23" y="342"/>
                    </a:cubicBezTo>
                    <a:cubicBezTo>
                      <a:pt x="282" y="83"/>
                      <a:pt x="282" y="83"/>
                      <a:pt x="282" y="83"/>
                    </a:cubicBezTo>
                    <a:cubicBezTo>
                      <a:pt x="316" y="51"/>
                      <a:pt x="360" y="32"/>
                      <a:pt x="407" y="32"/>
                    </a:cubicBezTo>
                    <a:close/>
                    <a:moveTo>
                      <a:pt x="1239" y="2"/>
                    </a:moveTo>
                    <a:cubicBezTo>
                      <a:pt x="1244" y="3"/>
                      <a:pt x="1249" y="7"/>
                      <a:pt x="1252" y="12"/>
                    </a:cubicBezTo>
                    <a:cubicBezTo>
                      <a:pt x="1258" y="23"/>
                      <a:pt x="1254" y="36"/>
                      <a:pt x="1243" y="42"/>
                    </a:cubicBezTo>
                    <a:cubicBezTo>
                      <a:pt x="1134" y="104"/>
                      <a:pt x="1134" y="104"/>
                      <a:pt x="1134" y="104"/>
                    </a:cubicBezTo>
                    <a:cubicBezTo>
                      <a:pt x="1130" y="106"/>
                      <a:pt x="1127" y="107"/>
                      <a:pt x="1123" y="107"/>
                    </a:cubicBezTo>
                    <a:cubicBezTo>
                      <a:pt x="1119" y="107"/>
                      <a:pt x="1115" y="106"/>
                      <a:pt x="1112" y="104"/>
                    </a:cubicBezTo>
                    <a:cubicBezTo>
                      <a:pt x="1109" y="102"/>
                      <a:pt x="1106" y="99"/>
                      <a:pt x="1104" y="95"/>
                    </a:cubicBezTo>
                    <a:cubicBezTo>
                      <a:pt x="1100" y="89"/>
                      <a:pt x="1100" y="81"/>
                      <a:pt x="1103" y="75"/>
                    </a:cubicBezTo>
                    <a:cubicBezTo>
                      <a:pt x="1105" y="71"/>
                      <a:pt x="1108" y="68"/>
                      <a:pt x="1112" y="65"/>
                    </a:cubicBezTo>
                    <a:cubicBezTo>
                      <a:pt x="1222" y="3"/>
                      <a:pt x="1222" y="3"/>
                      <a:pt x="1222" y="3"/>
                    </a:cubicBezTo>
                    <a:cubicBezTo>
                      <a:pt x="1228" y="1"/>
                      <a:pt x="1234" y="0"/>
                      <a:pt x="1239" y="2"/>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13">
                <a:extLst>
                  <a:ext uri="{FF2B5EF4-FFF2-40B4-BE49-F238E27FC236}">
                    <a16:creationId xmlns:a16="http://schemas.microsoft.com/office/drawing/2014/main" id="{75A2473D-B2F8-4BB0-BE7A-984BCCBEF91F}"/>
                  </a:ext>
                </a:extLst>
              </p:cNvPr>
              <p:cNvSpPr>
                <a:spLocks noEditPoints="1"/>
              </p:cNvSpPr>
              <p:nvPr/>
            </p:nvSpPr>
            <p:spPr bwMode="auto">
              <a:xfrm>
                <a:off x="5629275" y="3168650"/>
                <a:ext cx="576263" cy="911225"/>
              </a:xfrm>
              <a:custGeom>
                <a:avLst/>
                <a:gdLst>
                  <a:gd name="T0" fmla="*/ 806 w 807"/>
                  <a:gd name="T1" fmla="*/ 902 h 1276"/>
                  <a:gd name="T2" fmla="*/ 804 w 807"/>
                  <a:gd name="T3" fmla="*/ 872 h 1276"/>
                  <a:gd name="T4" fmla="*/ 803 w 807"/>
                  <a:gd name="T5" fmla="*/ 848 h 1276"/>
                  <a:gd name="T6" fmla="*/ 800 w 807"/>
                  <a:gd name="T7" fmla="*/ 811 h 1276"/>
                  <a:gd name="T8" fmla="*/ 798 w 807"/>
                  <a:gd name="T9" fmla="*/ 782 h 1276"/>
                  <a:gd name="T10" fmla="*/ 794 w 807"/>
                  <a:gd name="T11" fmla="*/ 753 h 1276"/>
                  <a:gd name="T12" fmla="*/ 791 w 807"/>
                  <a:gd name="T13" fmla="*/ 725 h 1276"/>
                  <a:gd name="T14" fmla="*/ 788 w 807"/>
                  <a:gd name="T15" fmla="*/ 704 h 1276"/>
                  <a:gd name="T16" fmla="*/ 787 w 807"/>
                  <a:gd name="T17" fmla="*/ 696 h 1276"/>
                  <a:gd name="T18" fmla="*/ 591 w 807"/>
                  <a:gd name="T19" fmla="*/ 14 h 1276"/>
                  <a:gd name="T20" fmla="*/ 236 w 807"/>
                  <a:gd name="T21" fmla="*/ 0 h 1276"/>
                  <a:gd name="T22" fmla="*/ 85 w 807"/>
                  <a:gd name="T23" fmla="*/ 379 h 1276"/>
                  <a:gd name="T24" fmla="*/ 71 w 807"/>
                  <a:gd name="T25" fmla="*/ 430 h 1276"/>
                  <a:gd name="T26" fmla="*/ 64 w 807"/>
                  <a:gd name="T27" fmla="*/ 461 h 1276"/>
                  <a:gd name="T28" fmla="*/ 57 w 807"/>
                  <a:gd name="T29" fmla="*/ 492 h 1276"/>
                  <a:gd name="T30" fmla="*/ 47 w 807"/>
                  <a:gd name="T31" fmla="*/ 537 h 1276"/>
                  <a:gd name="T32" fmla="*/ 39 w 807"/>
                  <a:gd name="T33" fmla="*/ 578 h 1276"/>
                  <a:gd name="T34" fmla="*/ 31 w 807"/>
                  <a:gd name="T35" fmla="*/ 621 h 1276"/>
                  <a:gd name="T36" fmla="*/ 23 w 807"/>
                  <a:gd name="T37" fmla="*/ 672 h 1276"/>
                  <a:gd name="T38" fmla="*/ 20 w 807"/>
                  <a:gd name="T39" fmla="*/ 693 h 1276"/>
                  <a:gd name="T40" fmla="*/ 16 w 807"/>
                  <a:gd name="T41" fmla="*/ 721 h 1276"/>
                  <a:gd name="T42" fmla="*/ 12 w 807"/>
                  <a:gd name="T43" fmla="*/ 758 h 1276"/>
                  <a:gd name="T44" fmla="*/ 9 w 807"/>
                  <a:gd name="T45" fmla="*/ 791 h 1276"/>
                  <a:gd name="T46" fmla="*/ 8 w 807"/>
                  <a:gd name="T47" fmla="*/ 796 h 1276"/>
                  <a:gd name="T48" fmla="*/ 3 w 807"/>
                  <a:gd name="T49" fmla="*/ 860 h 1276"/>
                  <a:gd name="T50" fmla="*/ 3 w 807"/>
                  <a:gd name="T51" fmla="*/ 866 h 1276"/>
                  <a:gd name="T52" fmla="*/ 1 w 807"/>
                  <a:gd name="T53" fmla="*/ 900 h 1276"/>
                  <a:gd name="T54" fmla="*/ 0 w 807"/>
                  <a:gd name="T55" fmla="*/ 947 h 1276"/>
                  <a:gd name="T56" fmla="*/ 0 w 807"/>
                  <a:gd name="T57" fmla="*/ 969 h 1276"/>
                  <a:gd name="T58" fmla="*/ 1 w 807"/>
                  <a:gd name="T59" fmla="*/ 996 h 1276"/>
                  <a:gd name="T60" fmla="*/ 7 w 807"/>
                  <a:gd name="T61" fmla="*/ 1023 h 1276"/>
                  <a:gd name="T62" fmla="*/ 120 w 807"/>
                  <a:gd name="T63" fmla="*/ 1197 h 1276"/>
                  <a:gd name="T64" fmla="*/ 137 w 807"/>
                  <a:gd name="T65" fmla="*/ 1217 h 1276"/>
                  <a:gd name="T66" fmla="*/ 157 w 807"/>
                  <a:gd name="T67" fmla="*/ 1238 h 1276"/>
                  <a:gd name="T68" fmla="*/ 186 w 807"/>
                  <a:gd name="T69" fmla="*/ 1259 h 1276"/>
                  <a:gd name="T70" fmla="*/ 192 w 807"/>
                  <a:gd name="T71" fmla="*/ 1263 h 1276"/>
                  <a:gd name="T72" fmla="*/ 203 w 807"/>
                  <a:gd name="T73" fmla="*/ 1269 h 1276"/>
                  <a:gd name="T74" fmla="*/ 211 w 807"/>
                  <a:gd name="T75" fmla="*/ 1273 h 1276"/>
                  <a:gd name="T76" fmla="*/ 221 w 807"/>
                  <a:gd name="T77" fmla="*/ 1276 h 1276"/>
                  <a:gd name="T78" fmla="*/ 588 w 807"/>
                  <a:gd name="T79" fmla="*/ 1276 h 1276"/>
                  <a:gd name="T80" fmla="*/ 596 w 807"/>
                  <a:gd name="T81" fmla="*/ 1273 h 1276"/>
                  <a:gd name="T82" fmla="*/ 613 w 807"/>
                  <a:gd name="T83" fmla="*/ 1264 h 1276"/>
                  <a:gd name="T84" fmla="*/ 624 w 807"/>
                  <a:gd name="T85" fmla="*/ 1257 h 1276"/>
                  <a:gd name="T86" fmla="*/ 635 w 807"/>
                  <a:gd name="T87" fmla="*/ 1249 h 1276"/>
                  <a:gd name="T88" fmla="*/ 641 w 807"/>
                  <a:gd name="T89" fmla="*/ 1245 h 1276"/>
                  <a:gd name="T90" fmla="*/ 653 w 807"/>
                  <a:gd name="T91" fmla="*/ 1233 h 1276"/>
                  <a:gd name="T92" fmla="*/ 668 w 807"/>
                  <a:gd name="T93" fmla="*/ 1218 h 1276"/>
                  <a:gd name="T94" fmla="*/ 687 w 807"/>
                  <a:gd name="T95" fmla="*/ 1197 h 1276"/>
                  <a:gd name="T96" fmla="*/ 769 w 807"/>
                  <a:gd name="T97" fmla="*/ 1080 h 1276"/>
                  <a:gd name="T98" fmla="*/ 803 w 807"/>
                  <a:gd name="T99" fmla="*/ 1017 h 1276"/>
                  <a:gd name="T100" fmla="*/ 807 w 807"/>
                  <a:gd name="T101" fmla="*/ 983 h 1276"/>
                  <a:gd name="T102" fmla="*/ 807 w 807"/>
                  <a:gd name="T103" fmla="*/ 976 h 1276"/>
                  <a:gd name="T104" fmla="*/ 807 w 807"/>
                  <a:gd name="T105" fmla="*/ 950 h 1276"/>
                  <a:gd name="T106" fmla="*/ 806 w 807"/>
                  <a:gd name="T107" fmla="*/ 931 h 1276"/>
                  <a:gd name="T108" fmla="*/ 241 w 807"/>
                  <a:gd name="T109" fmla="*/ 313 h 1276"/>
                  <a:gd name="T110" fmla="*/ 325 w 807"/>
                  <a:gd name="T111" fmla="*/ 44 h 1276"/>
                  <a:gd name="T112" fmla="*/ 498 w 807"/>
                  <a:gd name="T113" fmla="*/ 44 h 1276"/>
                  <a:gd name="T114" fmla="*/ 456 w 807"/>
                  <a:gd name="T115" fmla="*/ 406 h 1276"/>
                  <a:gd name="T116" fmla="*/ 352 w 807"/>
                  <a:gd name="T117" fmla="*/ 35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7" h="1276">
                    <a:moveTo>
                      <a:pt x="806" y="931"/>
                    </a:moveTo>
                    <a:cubicBezTo>
                      <a:pt x="806" y="924"/>
                      <a:pt x="806" y="916"/>
                      <a:pt x="806" y="909"/>
                    </a:cubicBezTo>
                    <a:cubicBezTo>
                      <a:pt x="806" y="907"/>
                      <a:pt x="806" y="904"/>
                      <a:pt x="806" y="902"/>
                    </a:cubicBezTo>
                    <a:cubicBezTo>
                      <a:pt x="806" y="900"/>
                      <a:pt x="806" y="899"/>
                      <a:pt x="806" y="898"/>
                    </a:cubicBezTo>
                    <a:cubicBezTo>
                      <a:pt x="806" y="898"/>
                      <a:pt x="806" y="898"/>
                      <a:pt x="806" y="897"/>
                    </a:cubicBezTo>
                    <a:cubicBezTo>
                      <a:pt x="805" y="889"/>
                      <a:pt x="805" y="880"/>
                      <a:pt x="804" y="872"/>
                    </a:cubicBezTo>
                    <a:cubicBezTo>
                      <a:pt x="804" y="871"/>
                      <a:pt x="804" y="871"/>
                      <a:pt x="804" y="871"/>
                    </a:cubicBezTo>
                    <a:cubicBezTo>
                      <a:pt x="804" y="870"/>
                      <a:pt x="804" y="869"/>
                      <a:pt x="804" y="868"/>
                    </a:cubicBezTo>
                    <a:cubicBezTo>
                      <a:pt x="804" y="861"/>
                      <a:pt x="804" y="855"/>
                      <a:pt x="803" y="848"/>
                    </a:cubicBezTo>
                    <a:cubicBezTo>
                      <a:pt x="803" y="848"/>
                      <a:pt x="803" y="848"/>
                      <a:pt x="803" y="847"/>
                    </a:cubicBezTo>
                    <a:cubicBezTo>
                      <a:pt x="802" y="837"/>
                      <a:pt x="801" y="825"/>
                      <a:pt x="800" y="814"/>
                    </a:cubicBezTo>
                    <a:cubicBezTo>
                      <a:pt x="800" y="813"/>
                      <a:pt x="800" y="812"/>
                      <a:pt x="800" y="811"/>
                    </a:cubicBezTo>
                    <a:cubicBezTo>
                      <a:pt x="800" y="807"/>
                      <a:pt x="800" y="803"/>
                      <a:pt x="799" y="799"/>
                    </a:cubicBezTo>
                    <a:cubicBezTo>
                      <a:pt x="799" y="795"/>
                      <a:pt x="798" y="791"/>
                      <a:pt x="798" y="787"/>
                    </a:cubicBezTo>
                    <a:cubicBezTo>
                      <a:pt x="798" y="786"/>
                      <a:pt x="798" y="784"/>
                      <a:pt x="798" y="782"/>
                    </a:cubicBezTo>
                    <a:cubicBezTo>
                      <a:pt x="797" y="780"/>
                      <a:pt x="797" y="778"/>
                      <a:pt x="797" y="775"/>
                    </a:cubicBezTo>
                    <a:cubicBezTo>
                      <a:pt x="796" y="771"/>
                      <a:pt x="796" y="767"/>
                      <a:pt x="796" y="763"/>
                    </a:cubicBezTo>
                    <a:cubicBezTo>
                      <a:pt x="795" y="760"/>
                      <a:pt x="795" y="757"/>
                      <a:pt x="794" y="753"/>
                    </a:cubicBezTo>
                    <a:cubicBezTo>
                      <a:pt x="794" y="753"/>
                      <a:pt x="794" y="752"/>
                      <a:pt x="794" y="751"/>
                    </a:cubicBezTo>
                    <a:cubicBezTo>
                      <a:pt x="793" y="744"/>
                      <a:pt x="793" y="737"/>
                      <a:pt x="792" y="730"/>
                    </a:cubicBezTo>
                    <a:cubicBezTo>
                      <a:pt x="791" y="728"/>
                      <a:pt x="791" y="726"/>
                      <a:pt x="791" y="725"/>
                    </a:cubicBezTo>
                    <a:cubicBezTo>
                      <a:pt x="791" y="724"/>
                      <a:pt x="791" y="724"/>
                      <a:pt x="791" y="724"/>
                    </a:cubicBezTo>
                    <a:cubicBezTo>
                      <a:pt x="790" y="718"/>
                      <a:pt x="790" y="713"/>
                      <a:pt x="789" y="708"/>
                    </a:cubicBezTo>
                    <a:cubicBezTo>
                      <a:pt x="789" y="707"/>
                      <a:pt x="788" y="705"/>
                      <a:pt x="788" y="704"/>
                    </a:cubicBezTo>
                    <a:cubicBezTo>
                      <a:pt x="788" y="702"/>
                      <a:pt x="788" y="701"/>
                      <a:pt x="788" y="699"/>
                    </a:cubicBezTo>
                    <a:cubicBezTo>
                      <a:pt x="788" y="698"/>
                      <a:pt x="787" y="698"/>
                      <a:pt x="787" y="697"/>
                    </a:cubicBezTo>
                    <a:cubicBezTo>
                      <a:pt x="787" y="697"/>
                      <a:pt x="787" y="697"/>
                      <a:pt x="787" y="696"/>
                    </a:cubicBezTo>
                    <a:cubicBezTo>
                      <a:pt x="786" y="689"/>
                      <a:pt x="785" y="681"/>
                      <a:pt x="784" y="673"/>
                    </a:cubicBezTo>
                    <a:cubicBezTo>
                      <a:pt x="784" y="672"/>
                      <a:pt x="784" y="672"/>
                      <a:pt x="784" y="671"/>
                    </a:cubicBezTo>
                    <a:cubicBezTo>
                      <a:pt x="750" y="443"/>
                      <a:pt x="686" y="224"/>
                      <a:pt x="591" y="14"/>
                    </a:cubicBezTo>
                    <a:cubicBezTo>
                      <a:pt x="591" y="13"/>
                      <a:pt x="591" y="13"/>
                      <a:pt x="590" y="13"/>
                    </a:cubicBezTo>
                    <a:cubicBezTo>
                      <a:pt x="587" y="5"/>
                      <a:pt x="579" y="0"/>
                      <a:pt x="570" y="0"/>
                    </a:cubicBezTo>
                    <a:cubicBezTo>
                      <a:pt x="512" y="0"/>
                      <a:pt x="287" y="0"/>
                      <a:pt x="236" y="0"/>
                    </a:cubicBezTo>
                    <a:cubicBezTo>
                      <a:pt x="228" y="0"/>
                      <a:pt x="220" y="5"/>
                      <a:pt x="217" y="12"/>
                    </a:cubicBezTo>
                    <a:cubicBezTo>
                      <a:pt x="167" y="123"/>
                      <a:pt x="125" y="236"/>
                      <a:pt x="92" y="352"/>
                    </a:cubicBezTo>
                    <a:cubicBezTo>
                      <a:pt x="90" y="361"/>
                      <a:pt x="87" y="370"/>
                      <a:pt x="85" y="379"/>
                    </a:cubicBezTo>
                    <a:cubicBezTo>
                      <a:pt x="83" y="386"/>
                      <a:pt x="81" y="394"/>
                      <a:pt x="79" y="402"/>
                    </a:cubicBezTo>
                    <a:cubicBezTo>
                      <a:pt x="78" y="402"/>
                      <a:pt x="78" y="403"/>
                      <a:pt x="78" y="404"/>
                    </a:cubicBezTo>
                    <a:cubicBezTo>
                      <a:pt x="76" y="413"/>
                      <a:pt x="74" y="421"/>
                      <a:pt x="71" y="430"/>
                    </a:cubicBezTo>
                    <a:cubicBezTo>
                      <a:pt x="69" y="438"/>
                      <a:pt x="68" y="445"/>
                      <a:pt x="66" y="453"/>
                    </a:cubicBezTo>
                    <a:cubicBezTo>
                      <a:pt x="66" y="454"/>
                      <a:pt x="66" y="454"/>
                      <a:pt x="65" y="454"/>
                    </a:cubicBezTo>
                    <a:cubicBezTo>
                      <a:pt x="65" y="456"/>
                      <a:pt x="64" y="459"/>
                      <a:pt x="64" y="461"/>
                    </a:cubicBezTo>
                    <a:cubicBezTo>
                      <a:pt x="63" y="465"/>
                      <a:pt x="62" y="468"/>
                      <a:pt x="61" y="472"/>
                    </a:cubicBezTo>
                    <a:cubicBezTo>
                      <a:pt x="60" y="477"/>
                      <a:pt x="59" y="482"/>
                      <a:pt x="58" y="486"/>
                    </a:cubicBezTo>
                    <a:cubicBezTo>
                      <a:pt x="57" y="488"/>
                      <a:pt x="57" y="490"/>
                      <a:pt x="57" y="492"/>
                    </a:cubicBezTo>
                    <a:cubicBezTo>
                      <a:pt x="56" y="493"/>
                      <a:pt x="56" y="494"/>
                      <a:pt x="56" y="495"/>
                    </a:cubicBezTo>
                    <a:cubicBezTo>
                      <a:pt x="53" y="508"/>
                      <a:pt x="50" y="522"/>
                      <a:pt x="47" y="535"/>
                    </a:cubicBezTo>
                    <a:cubicBezTo>
                      <a:pt x="47" y="536"/>
                      <a:pt x="47" y="536"/>
                      <a:pt x="47" y="537"/>
                    </a:cubicBezTo>
                    <a:cubicBezTo>
                      <a:pt x="46" y="541"/>
                      <a:pt x="45" y="546"/>
                      <a:pt x="44" y="550"/>
                    </a:cubicBezTo>
                    <a:cubicBezTo>
                      <a:pt x="43" y="558"/>
                      <a:pt x="41" y="566"/>
                      <a:pt x="40" y="573"/>
                    </a:cubicBezTo>
                    <a:cubicBezTo>
                      <a:pt x="40" y="575"/>
                      <a:pt x="39" y="577"/>
                      <a:pt x="39" y="578"/>
                    </a:cubicBezTo>
                    <a:cubicBezTo>
                      <a:pt x="38" y="581"/>
                      <a:pt x="38" y="583"/>
                      <a:pt x="38" y="586"/>
                    </a:cubicBezTo>
                    <a:cubicBezTo>
                      <a:pt x="35" y="597"/>
                      <a:pt x="33" y="608"/>
                      <a:pt x="32" y="620"/>
                    </a:cubicBezTo>
                    <a:cubicBezTo>
                      <a:pt x="31" y="620"/>
                      <a:pt x="31" y="621"/>
                      <a:pt x="31" y="621"/>
                    </a:cubicBezTo>
                    <a:cubicBezTo>
                      <a:pt x="30" y="631"/>
                      <a:pt x="28" y="641"/>
                      <a:pt x="26" y="650"/>
                    </a:cubicBezTo>
                    <a:cubicBezTo>
                      <a:pt x="26" y="653"/>
                      <a:pt x="26" y="656"/>
                      <a:pt x="25" y="658"/>
                    </a:cubicBezTo>
                    <a:cubicBezTo>
                      <a:pt x="25" y="663"/>
                      <a:pt x="24" y="668"/>
                      <a:pt x="23" y="672"/>
                    </a:cubicBezTo>
                    <a:cubicBezTo>
                      <a:pt x="22" y="678"/>
                      <a:pt x="22" y="683"/>
                      <a:pt x="21" y="688"/>
                    </a:cubicBezTo>
                    <a:cubicBezTo>
                      <a:pt x="21" y="689"/>
                      <a:pt x="21" y="689"/>
                      <a:pt x="21" y="689"/>
                    </a:cubicBezTo>
                    <a:cubicBezTo>
                      <a:pt x="20" y="691"/>
                      <a:pt x="20" y="692"/>
                      <a:pt x="20" y="693"/>
                    </a:cubicBezTo>
                    <a:cubicBezTo>
                      <a:pt x="20" y="697"/>
                      <a:pt x="19" y="701"/>
                      <a:pt x="18" y="705"/>
                    </a:cubicBezTo>
                    <a:cubicBezTo>
                      <a:pt x="18" y="709"/>
                      <a:pt x="18" y="712"/>
                      <a:pt x="17" y="716"/>
                    </a:cubicBezTo>
                    <a:cubicBezTo>
                      <a:pt x="17" y="717"/>
                      <a:pt x="17" y="719"/>
                      <a:pt x="16" y="721"/>
                    </a:cubicBezTo>
                    <a:cubicBezTo>
                      <a:pt x="16" y="727"/>
                      <a:pt x="16" y="727"/>
                      <a:pt x="16" y="727"/>
                    </a:cubicBezTo>
                    <a:cubicBezTo>
                      <a:pt x="15" y="736"/>
                      <a:pt x="13" y="745"/>
                      <a:pt x="12" y="754"/>
                    </a:cubicBezTo>
                    <a:cubicBezTo>
                      <a:pt x="12" y="756"/>
                      <a:pt x="12" y="757"/>
                      <a:pt x="12" y="758"/>
                    </a:cubicBezTo>
                    <a:cubicBezTo>
                      <a:pt x="12" y="760"/>
                      <a:pt x="12" y="761"/>
                      <a:pt x="12" y="762"/>
                    </a:cubicBezTo>
                    <a:cubicBezTo>
                      <a:pt x="11" y="770"/>
                      <a:pt x="10" y="779"/>
                      <a:pt x="9" y="787"/>
                    </a:cubicBezTo>
                    <a:cubicBezTo>
                      <a:pt x="9" y="788"/>
                      <a:pt x="9" y="790"/>
                      <a:pt x="9" y="791"/>
                    </a:cubicBezTo>
                    <a:cubicBezTo>
                      <a:pt x="9" y="791"/>
                      <a:pt x="9" y="791"/>
                      <a:pt x="9" y="792"/>
                    </a:cubicBezTo>
                    <a:cubicBezTo>
                      <a:pt x="8" y="793"/>
                      <a:pt x="8" y="794"/>
                      <a:pt x="8" y="795"/>
                    </a:cubicBezTo>
                    <a:cubicBezTo>
                      <a:pt x="8" y="796"/>
                      <a:pt x="8" y="796"/>
                      <a:pt x="8" y="796"/>
                    </a:cubicBezTo>
                    <a:cubicBezTo>
                      <a:pt x="8" y="803"/>
                      <a:pt x="7" y="810"/>
                      <a:pt x="6" y="818"/>
                    </a:cubicBezTo>
                    <a:cubicBezTo>
                      <a:pt x="6" y="825"/>
                      <a:pt x="5" y="832"/>
                      <a:pt x="5" y="840"/>
                    </a:cubicBezTo>
                    <a:cubicBezTo>
                      <a:pt x="4" y="846"/>
                      <a:pt x="4" y="853"/>
                      <a:pt x="3" y="860"/>
                    </a:cubicBezTo>
                    <a:cubicBezTo>
                      <a:pt x="3" y="861"/>
                      <a:pt x="3" y="861"/>
                      <a:pt x="3" y="861"/>
                    </a:cubicBezTo>
                    <a:cubicBezTo>
                      <a:pt x="3" y="862"/>
                      <a:pt x="3" y="863"/>
                      <a:pt x="3" y="864"/>
                    </a:cubicBezTo>
                    <a:cubicBezTo>
                      <a:pt x="3" y="865"/>
                      <a:pt x="3" y="866"/>
                      <a:pt x="3" y="866"/>
                    </a:cubicBezTo>
                    <a:cubicBezTo>
                      <a:pt x="2" y="876"/>
                      <a:pt x="2" y="885"/>
                      <a:pt x="2" y="894"/>
                    </a:cubicBezTo>
                    <a:cubicBezTo>
                      <a:pt x="2" y="895"/>
                      <a:pt x="2" y="896"/>
                      <a:pt x="2" y="897"/>
                    </a:cubicBezTo>
                    <a:cubicBezTo>
                      <a:pt x="1" y="899"/>
                      <a:pt x="1" y="898"/>
                      <a:pt x="1" y="900"/>
                    </a:cubicBezTo>
                    <a:cubicBezTo>
                      <a:pt x="1" y="907"/>
                      <a:pt x="1" y="913"/>
                      <a:pt x="1" y="920"/>
                    </a:cubicBezTo>
                    <a:cubicBezTo>
                      <a:pt x="1" y="928"/>
                      <a:pt x="0" y="938"/>
                      <a:pt x="0" y="946"/>
                    </a:cubicBezTo>
                    <a:cubicBezTo>
                      <a:pt x="0" y="946"/>
                      <a:pt x="0" y="946"/>
                      <a:pt x="0" y="947"/>
                    </a:cubicBezTo>
                    <a:cubicBezTo>
                      <a:pt x="0" y="949"/>
                      <a:pt x="0" y="951"/>
                      <a:pt x="0" y="953"/>
                    </a:cubicBezTo>
                    <a:cubicBezTo>
                      <a:pt x="0" y="958"/>
                      <a:pt x="0" y="963"/>
                      <a:pt x="0" y="968"/>
                    </a:cubicBezTo>
                    <a:cubicBezTo>
                      <a:pt x="0" y="969"/>
                      <a:pt x="0" y="969"/>
                      <a:pt x="0" y="969"/>
                    </a:cubicBezTo>
                    <a:cubicBezTo>
                      <a:pt x="0" y="969"/>
                      <a:pt x="0" y="969"/>
                      <a:pt x="0" y="970"/>
                    </a:cubicBezTo>
                    <a:cubicBezTo>
                      <a:pt x="0" y="970"/>
                      <a:pt x="0" y="971"/>
                      <a:pt x="0" y="972"/>
                    </a:cubicBezTo>
                    <a:cubicBezTo>
                      <a:pt x="0" y="980"/>
                      <a:pt x="0" y="988"/>
                      <a:pt x="1" y="996"/>
                    </a:cubicBezTo>
                    <a:cubicBezTo>
                      <a:pt x="1" y="1001"/>
                      <a:pt x="1" y="1006"/>
                      <a:pt x="2" y="1010"/>
                    </a:cubicBezTo>
                    <a:cubicBezTo>
                      <a:pt x="2" y="1013"/>
                      <a:pt x="3" y="1015"/>
                      <a:pt x="4" y="1017"/>
                    </a:cubicBezTo>
                    <a:cubicBezTo>
                      <a:pt x="5" y="1019"/>
                      <a:pt x="5" y="1021"/>
                      <a:pt x="7" y="1023"/>
                    </a:cubicBezTo>
                    <a:cubicBezTo>
                      <a:pt x="11" y="1030"/>
                      <a:pt x="15" y="1037"/>
                      <a:pt x="20" y="1044"/>
                    </a:cubicBezTo>
                    <a:cubicBezTo>
                      <a:pt x="50" y="1092"/>
                      <a:pt x="80" y="1141"/>
                      <a:pt x="113" y="1187"/>
                    </a:cubicBezTo>
                    <a:cubicBezTo>
                      <a:pt x="115" y="1191"/>
                      <a:pt x="118" y="1194"/>
                      <a:pt x="120" y="1197"/>
                    </a:cubicBezTo>
                    <a:cubicBezTo>
                      <a:pt x="120" y="1198"/>
                      <a:pt x="121" y="1198"/>
                      <a:pt x="122" y="1199"/>
                    </a:cubicBezTo>
                    <a:cubicBezTo>
                      <a:pt x="124" y="1202"/>
                      <a:pt x="126" y="1205"/>
                      <a:pt x="129" y="1208"/>
                    </a:cubicBezTo>
                    <a:cubicBezTo>
                      <a:pt x="131" y="1211"/>
                      <a:pt x="134" y="1214"/>
                      <a:pt x="137" y="1217"/>
                    </a:cubicBezTo>
                    <a:cubicBezTo>
                      <a:pt x="137" y="1218"/>
                      <a:pt x="138" y="1219"/>
                      <a:pt x="138" y="1219"/>
                    </a:cubicBezTo>
                    <a:cubicBezTo>
                      <a:pt x="144" y="1225"/>
                      <a:pt x="149" y="1231"/>
                      <a:pt x="155" y="1236"/>
                    </a:cubicBezTo>
                    <a:cubicBezTo>
                      <a:pt x="156" y="1237"/>
                      <a:pt x="156" y="1237"/>
                      <a:pt x="157" y="1238"/>
                    </a:cubicBezTo>
                    <a:cubicBezTo>
                      <a:pt x="163" y="1243"/>
                      <a:pt x="169" y="1248"/>
                      <a:pt x="175" y="1252"/>
                    </a:cubicBezTo>
                    <a:cubicBezTo>
                      <a:pt x="176" y="1253"/>
                      <a:pt x="177" y="1253"/>
                      <a:pt x="177" y="1254"/>
                    </a:cubicBezTo>
                    <a:cubicBezTo>
                      <a:pt x="180" y="1256"/>
                      <a:pt x="183" y="1258"/>
                      <a:pt x="186" y="1259"/>
                    </a:cubicBezTo>
                    <a:cubicBezTo>
                      <a:pt x="186" y="1260"/>
                      <a:pt x="187" y="1260"/>
                      <a:pt x="187" y="1260"/>
                    </a:cubicBezTo>
                    <a:cubicBezTo>
                      <a:pt x="188" y="1261"/>
                      <a:pt x="189" y="1261"/>
                      <a:pt x="189" y="1261"/>
                    </a:cubicBezTo>
                    <a:cubicBezTo>
                      <a:pt x="190" y="1262"/>
                      <a:pt x="191" y="1263"/>
                      <a:pt x="192" y="1263"/>
                    </a:cubicBezTo>
                    <a:cubicBezTo>
                      <a:pt x="193" y="1264"/>
                      <a:pt x="194" y="1264"/>
                      <a:pt x="195" y="1265"/>
                    </a:cubicBezTo>
                    <a:cubicBezTo>
                      <a:pt x="195" y="1265"/>
                      <a:pt x="195" y="1265"/>
                      <a:pt x="196" y="1265"/>
                    </a:cubicBezTo>
                    <a:cubicBezTo>
                      <a:pt x="198" y="1267"/>
                      <a:pt x="200" y="1268"/>
                      <a:pt x="203" y="1269"/>
                    </a:cubicBezTo>
                    <a:cubicBezTo>
                      <a:pt x="204" y="1269"/>
                      <a:pt x="205" y="1270"/>
                      <a:pt x="206" y="1270"/>
                    </a:cubicBezTo>
                    <a:cubicBezTo>
                      <a:pt x="207" y="1271"/>
                      <a:pt x="207" y="1271"/>
                      <a:pt x="208" y="1271"/>
                    </a:cubicBezTo>
                    <a:cubicBezTo>
                      <a:pt x="209" y="1272"/>
                      <a:pt x="210" y="1272"/>
                      <a:pt x="211" y="1273"/>
                    </a:cubicBezTo>
                    <a:cubicBezTo>
                      <a:pt x="212" y="1273"/>
                      <a:pt x="212" y="1273"/>
                      <a:pt x="213" y="1273"/>
                    </a:cubicBezTo>
                    <a:cubicBezTo>
                      <a:pt x="215" y="1274"/>
                      <a:pt x="217" y="1275"/>
                      <a:pt x="220" y="1276"/>
                    </a:cubicBezTo>
                    <a:cubicBezTo>
                      <a:pt x="220" y="1276"/>
                      <a:pt x="220" y="1276"/>
                      <a:pt x="221" y="1276"/>
                    </a:cubicBezTo>
                    <a:cubicBezTo>
                      <a:pt x="222" y="1276"/>
                      <a:pt x="222" y="1276"/>
                      <a:pt x="222" y="1276"/>
                    </a:cubicBezTo>
                    <a:cubicBezTo>
                      <a:pt x="222" y="1276"/>
                      <a:pt x="222" y="1276"/>
                      <a:pt x="585" y="1276"/>
                    </a:cubicBezTo>
                    <a:cubicBezTo>
                      <a:pt x="586" y="1276"/>
                      <a:pt x="587" y="1276"/>
                      <a:pt x="588" y="1276"/>
                    </a:cubicBezTo>
                    <a:cubicBezTo>
                      <a:pt x="589" y="1276"/>
                      <a:pt x="590" y="1275"/>
                      <a:pt x="591" y="1275"/>
                    </a:cubicBezTo>
                    <a:cubicBezTo>
                      <a:pt x="591" y="1274"/>
                      <a:pt x="592" y="1274"/>
                      <a:pt x="593" y="1274"/>
                    </a:cubicBezTo>
                    <a:cubicBezTo>
                      <a:pt x="594" y="1274"/>
                      <a:pt x="595" y="1273"/>
                      <a:pt x="596" y="1273"/>
                    </a:cubicBezTo>
                    <a:cubicBezTo>
                      <a:pt x="599" y="1271"/>
                      <a:pt x="602" y="1270"/>
                      <a:pt x="605" y="1269"/>
                    </a:cubicBezTo>
                    <a:cubicBezTo>
                      <a:pt x="605" y="1268"/>
                      <a:pt x="606" y="1268"/>
                      <a:pt x="607" y="1267"/>
                    </a:cubicBezTo>
                    <a:cubicBezTo>
                      <a:pt x="609" y="1266"/>
                      <a:pt x="611" y="1265"/>
                      <a:pt x="613" y="1264"/>
                    </a:cubicBezTo>
                    <a:cubicBezTo>
                      <a:pt x="614" y="1264"/>
                      <a:pt x="614" y="1264"/>
                      <a:pt x="614" y="1264"/>
                    </a:cubicBezTo>
                    <a:cubicBezTo>
                      <a:pt x="614" y="1263"/>
                      <a:pt x="615" y="1263"/>
                      <a:pt x="615" y="1263"/>
                    </a:cubicBezTo>
                    <a:cubicBezTo>
                      <a:pt x="618" y="1261"/>
                      <a:pt x="621" y="1259"/>
                      <a:pt x="624" y="1257"/>
                    </a:cubicBezTo>
                    <a:cubicBezTo>
                      <a:pt x="624" y="1257"/>
                      <a:pt x="624" y="1257"/>
                      <a:pt x="625" y="1257"/>
                    </a:cubicBezTo>
                    <a:cubicBezTo>
                      <a:pt x="625" y="1256"/>
                      <a:pt x="625" y="1256"/>
                      <a:pt x="625" y="1256"/>
                    </a:cubicBezTo>
                    <a:cubicBezTo>
                      <a:pt x="629" y="1254"/>
                      <a:pt x="632" y="1252"/>
                      <a:pt x="635" y="1249"/>
                    </a:cubicBezTo>
                    <a:cubicBezTo>
                      <a:pt x="635" y="1249"/>
                      <a:pt x="635" y="1249"/>
                      <a:pt x="636" y="1249"/>
                    </a:cubicBezTo>
                    <a:cubicBezTo>
                      <a:pt x="636" y="1248"/>
                      <a:pt x="637" y="1248"/>
                      <a:pt x="638" y="1247"/>
                    </a:cubicBezTo>
                    <a:cubicBezTo>
                      <a:pt x="639" y="1246"/>
                      <a:pt x="640" y="1245"/>
                      <a:pt x="641" y="1245"/>
                    </a:cubicBezTo>
                    <a:cubicBezTo>
                      <a:pt x="642" y="1244"/>
                      <a:pt x="643" y="1242"/>
                      <a:pt x="645" y="1241"/>
                    </a:cubicBezTo>
                    <a:cubicBezTo>
                      <a:pt x="646" y="1240"/>
                      <a:pt x="646" y="1240"/>
                      <a:pt x="646" y="1240"/>
                    </a:cubicBezTo>
                    <a:cubicBezTo>
                      <a:pt x="649" y="1238"/>
                      <a:pt x="651" y="1236"/>
                      <a:pt x="653" y="1233"/>
                    </a:cubicBezTo>
                    <a:cubicBezTo>
                      <a:pt x="656" y="1231"/>
                      <a:pt x="658" y="1229"/>
                      <a:pt x="660" y="1227"/>
                    </a:cubicBezTo>
                    <a:cubicBezTo>
                      <a:pt x="661" y="1226"/>
                      <a:pt x="661" y="1226"/>
                      <a:pt x="662" y="1225"/>
                    </a:cubicBezTo>
                    <a:cubicBezTo>
                      <a:pt x="664" y="1223"/>
                      <a:pt x="666" y="1221"/>
                      <a:pt x="668" y="1218"/>
                    </a:cubicBezTo>
                    <a:cubicBezTo>
                      <a:pt x="669" y="1218"/>
                      <a:pt x="669" y="1218"/>
                      <a:pt x="669" y="1217"/>
                    </a:cubicBezTo>
                    <a:cubicBezTo>
                      <a:pt x="672" y="1214"/>
                      <a:pt x="675" y="1211"/>
                      <a:pt x="678" y="1208"/>
                    </a:cubicBezTo>
                    <a:cubicBezTo>
                      <a:pt x="681" y="1204"/>
                      <a:pt x="684" y="1200"/>
                      <a:pt x="687" y="1197"/>
                    </a:cubicBezTo>
                    <a:cubicBezTo>
                      <a:pt x="705" y="1175"/>
                      <a:pt x="722" y="1152"/>
                      <a:pt x="738" y="1128"/>
                    </a:cubicBezTo>
                    <a:cubicBezTo>
                      <a:pt x="745" y="1118"/>
                      <a:pt x="752" y="1107"/>
                      <a:pt x="758" y="1097"/>
                    </a:cubicBezTo>
                    <a:cubicBezTo>
                      <a:pt x="762" y="1091"/>
                      <a:pt x="765" y="1085"/>
                      <a:pt x="769" y="1080"/>
                    </a:cubicBezTo>
                    <a:cubicBezTo>
                      <a:pt x="771" y="1076"/>
                      <a:pt x="773" y="1072"/>
                      <a:pt x="776" y="1067"/>
                    </a:cubicBezTo>
                    <a:cubicBezTo>
                      <a:pt x="779" y="1062"/>
                      <a:pt x="782" y="1056"/>
                      <a:pt x="785" y="1051"/>
                    </a:cubicBezTo>
                    <a:cubicBezTo>
                      <a:pt x="791" y="1040"/>
                      <a:pt x="797" y="1029"/>
                      <a:pt x="803" y="1017"/>
                    </a:cubicBezTo>
                    <a:cubicBezTo>
                      <a:pt x="804" y="1016"/>
                      <a:pt x="805" y="1014"/>
                      <a:pt x="805" y="1013"/>
                    </a:cubicBezTo>
                    <a:cubicBezTo>
                      <a:pt x="806" y="1011"/>
                      <a:pt x="806" y="1009"/>
                      <a:pt x="806" y="1008"/>
                    </a:cubicBezTo>
                    <a:cubicBezTo>
                      <a:pt x="806" y="999"/>
                      <a:pt x="806" y="991"/>
                      <a:pt x="807" y="983"/>
                    </a:cubicBezTo>
                    <a:cubicBezTo>
                      <a:pt x="807" y="982"/>
                      <a:pt x="807" y="982"/>
                      <a:pt x="807" y="982"/>
                    </a:cubicBezTo>
                    <a:cubicBezTo>
                      <a:pt x="807" y="981"/>
                      <a:pt x="807" y="979"/>
                      <a:pt x="807" y="977"/>
                    </a:cubicBezTo>
                    <a:cubicBezTo>
                      <a:pt x="807" y="976"/>
                      <a:pt x="807" y="976"/>
                      <a:pt x="807" y="976"/>
                    </a:cubicBezTo>
                    <a:cubicBezTo>
                      <a:pt x="807" y="973"/>
                      <a:pt x="807" y="970"/>
                      <a:pt x="807" y="967"/>
                    </a:cubicBezTo>
                    <a:cubicBezTo>
                      <a:pt x="807" y="964"/>
                      <a:pt x="807" y="960"/>
                      <a:pt x="807" y="956"/>
                    </a:cubicBezTo>
                    <a:cubicBezTo>
                      <a:pt x="807" y="954"/>
                      <a:pt x="807" y="952"/>
                      <a:pt x="807" y="950"/>
                    </a:cubicBezTo>
                    <a:cubicBezTo>
                      <a:pt x="807" y="946"/>
                      <a:pt x="807" y="941"/>
                      <a:pt x="807" y="936"/>
                    </a:cubicBezTo>
                    <a:cubicBezTo>
                      <a:pt x="807" y="935"/>
                      <a:pt x="807" y="935"/>
                      <a:pt x="807" y="935"/>
                    </a:cubicBezTo>
                    <a:cubicBezTo>
                      <a:pt x="807" y="934"/>
                      <a:pt x="807" y="932"/>
                      <a:pt x="806" y="931"/>
                    </a:cubicBezTo>
                    <a:close/>
                    <a:moveTo>
                      <a:pt x="386" y="376"/>
                    </a:moveTo>
                    <a:cubicBezTo>
                      <a:pt x="375" y="370"/>
                      <a:pt x="363" y="364"/>
                      <a:pt x="352" y="357"/>
                    </a:cubicBezTo>
                    <a:cubicBezTo>
                      <a:pt x="315" y="335"/>
                      <a:pt x="279" y="317"/>
                      <a:pt x="241" y="313"/>
                    </a:cubicBezTo>
                    <a:cubicBezTo>
                      <a:pt x="213" y="311"/>
                      <a:pt x="180" y="314"/>
                      <a:pt x="146" y="326"/>
                    </a:cubicBezTo>
                    <a:cubicBezTo>
                      <a:pt x="175" y="230"/>
                      <a:pt x="210" y="136"/>
                      <a:pt x="251" y="44"/>
                    </a:cubicBezTo>
                    <a:cubicBezTo>
                      <a:pt x="251" y="44"/>
                      <a:pt x="251" y="44"/>
                      <a:pt x="325" y="44"/>
                    </a:cubicBezTo>
                    <a:cubicBezTo>
                      <a:pt x="341" y="44"/>
                      <a:pt x="362" y="44"/>
                      <a:pt x="386" y="44"/>
                    </a:cubicBezTo>
                    <a:cubicBezTo>
                      <a:pt x="430" y="44"/>
                      <a:pt x="430" y="44"/>
                      <a:pt x="430" y="44"/>
                    </a:cubicBezTo>
                    <a:cubicBezTo>
                      <a:pt x="430" y="44"/>
                      <a:pt x="430" y="44"/>
                      <a:pt x="498" y="44"/>
                    </a:cubicBezTo>
                    <a:cubicBezTo>
                      <a:pt x="513" y="44"/>
                      <a:pt x="533" y="44"/>
                      <a:pt x="556" y="44"/>
                    </a:cubicBezTo>
                    <a:cubicBezTo>
                      <a:pt x="610" y="165"/>
                      <a:pt x="654" y="290"/>
                      <a:pt x="687" y="418"/>
                    </a:cubicBezTo>
                    <a:cubicBezTo>
                      <a:pt x="637" y="436"/>
                      <a:pt x="560" y="444"/>
                      <a:pt x="456" y="406"/>
                    </a:cubicBezTo>
                    <a:cubicBezTo>
                      <a:pt x="448" y="403"/>
                      <a:pt x="439" y="400"/>
                      <a:pt x="430" y="396"/>
                    </a:cubicBezTo>
                    <a:cubicBezTo>
                      <a:pt x="386" y="376"/>
                      <a:pt x="386" y="376"/>
                      <a:pt x="386" y="376"/>
                    </a:cubicBezTo>
                    <a:cubicBezTo>
                      <a:pt x="375" y="370"/>
                      <a:pt x="363" y="364"/>
                      <a:pt x="352" y="357"/>
                    </a:cubicBezTo>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24" name="bcgIcons_LargeTruck">
            <a:extLst>
              <a:ext uri="{FF2B5EF4-FFF2-40B4-BE49-F238E27FC236}">
                <a16:creationId xmlns:a16="http://schemas.microsoft.com/office/drawing/2014/main" id="{6B38C09F-27EF-4CD7-BF52-3F47B5B0BBD7}"/>
              </a:ext>
            </a:extLst>
          </p:cNvPr>
          <p:cNvGrpSpPr>
            <a:grpSpLocks noChangeAspect="1"/>
          </p:cNvGrpSpPr>
          <p:nvPr/>
        </p:nvGrpSpPr>
        <p:grpSpPr bwMode="auto">
          <a:xfrm>
            <a:off x="7082150" y="3196112"/>
            <a:ext cx="559301" cy="559820"/>
            <a:chOff x="1682" y="0"/>
            <a:chExt cx="4316" cy="4320"/>
          </a:xfrm>
        </p:grpSpPr>
        <p:sp>
          <p:nvSpPr>
            <p:cNvPr id="25" name="AutoShape 19">
              <a:extLst>
                <a:ext uri="{FF2B5EF4-FFF2-40B4-BE49-F238E27FC236}">
                  <a16:creationId xmlns:a16="http://schemas.microsoft.com/office/drawing/2014/main" id="{E857B70E-D0A3-475D-A3BD-32DC33E394A6}"/>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21">
              <a:extLst>
                <a:ext uri="{FF2B5EF4-FFF2-40B4-BE49-F238E27FC236}">
                  <a16:creationId xmlns:a16="http://schemas.microsoft.com/office/drawing/2014/main" id="{87752465-9AC0-4C8E-BA86-A9EC4598B3D6}"/>
                </a:ext>
              </a:extLst>
            </p:cNvPr>
            <p:cNvSpPr>
              <a:spLocks noEditPoints="1"/>
            </p:cNvSpPr>
            <p:nvPr/>
          </p:nvSpPr>
          <p:spPr bwMode="auto">
            <a:xfrm>
              <a:off x="2162" y="1588"/>
              <a:ext cx="3562" cy="1601"/>
            </a:xfrm>
            <a:custGeom>
              <a:avLst/>
              <a:gdLst>
                <a:gd name="T0" fmla="*/ 1902 w 1902"/>
                <a:gd name="T1" fmla="*/ 325 h 854"/>
                <a:gd name="T2" fmla="*/ 1902 w 1902"/>
                <a:gd name="T3" fmla="*/ 645 h 854"/>
                <a:gd name="T4" fmla="*/ 1879 w 1902"/>
                <a:gd name="T5" fmla="*/ 667 h 854"/>
                <a:gd name="T6" fmla="*/ 1741 w 1902"/>
                <a:gd name="T7" fmla="*/ 667 h 854"/>
                <a:gd name="T8" fmla="*/ 1723 w 1902"/>
                <a:gd name="T9" fmla="*/ 623 h 854"/>
                <a:gd name="T10" fmla="*/ 1858 w 1902"/>
                <a:gd name="T11" fmla="*/ 623 h 854"/>
                <a:gd name="T12" fmla="*/ 1858 w 1902"/>
                <a:gd name="T13" fmla="*/ 338 h 854"/>
                <a:gd name="T14" fmla="*/ 1664 w 1902"/>
                <a:gd name="T15" fmla="*/ 44 h 854"/>
                <a:gd name="T16" fmla="*/ 1325 w 1902"/>
                <a:gd name="T17" fmla="*/ 44 h 854"/>
                <a:gd name="T18" fmla="*/ 1325 w 1902"/>
                <a:gd name="T19" fmla="*/ 623 h 854"/>
                <a:gd name="T20" fmla="*/ 1405 w 1902"/>
                <a:gd name="T21" fmla="*/ 623 h 854"/>
                <a:gd name="T22" fmla="*/ 1387 w 1902"/>
                <a:gd name="T23" fmla="*/ 667 h 854"/>
                <a:gd name="T24" fmla="*/ 1303 w 1902"/>
                <a:gd name="T25" fmla="*/ 667 h 854"/>
                <a:gd name="T26" fmla="*/ 1281 w 1902"/>
                <a:gd name="T27" fmla="*/ 645 h 854"/>
                <a:gd name="T28" fmla="*/ 1281 w 1902"/>
                <a:gd name="T29" fmla="*/ 21 h 854"/>
                <a:gd name="T30" fmla="*/ 1303 w 1902"/>
                <a:gd name="T31" fmla="*/ 0 h 854"/>
                <a:gd name="T32" fmla="*/ 1688 w 1902"/>
                <a:gd name="T33" fmla="*/ 0 h 854"/>
                <a:gd name="T34" fmla="*/ 1902 w 1902"/>
                <a:gd name="T35" fmla="*/ 325 h 854"/>
                <a:gd name="T36" fmla="*/ 1705 w 1902"/>
                <a:gd name="T37" fmla="*/ 713 h 854"/>
                <a:gd name="T38" fmla="*/ 1564 w 1902"/>
                <a:gd name="T39" fmla="*/ 572 h 854"/>
                <a:gd name="T40" fmla="*/ 1423 w 1902"/>
                <a:gd name="T41" fmla="*/ 713 h 854"/>
                <a:gd name="T42" fmla="*/ 1569 w 1902"/>
                <a:gd name="T43" fmla="*/ 854 h 854"/>
                <a:gd name="T44" fmla="*/ 1705 w 1902"/>
                <a:gd name="T45" fmla="*/ 713 h 854"/>
                <a:gd name="T46" fmla="*/ 1657 w 1902"/>
                <a:gd name="T47" fmla="*/ 713 h 854"/>
                <a:gd name="T48" fmla="*/ 1564 w 1902"/>
                <a:gd name="T49" fmla="*/ 806 h 854"/>
                <a:gd name="T50" fmla="*/ 1472 w 1902"/>
                <a:gd name="T51" fmla="*/ 713 h 854"/>
                <a:gd name="T52" fmla="*/ 1564 w 1902"/>
                <a:gd name="T53" fmla="*/ 620 h 854"/>
                <a:gd name="T54" fmla="*/ 1657 w 1902"/>
                <a:gd name="T55" fmla="*/ 713 h 854"/>
                <a:gd name="T56" fmla="*/ 403 w 1902"/>
                <a:gd name="T57" fmla="*/ 713 h 854"/>
                <a:gd name="T58" fmla="*/ 262 w 1902"/>
                <a:gd name="T59" fmla="*/ 572 h 854"/>
                <a:gd name="T60" fmla="*/ 121 w 1902"/>
                <a:gd name="T61" fmla="*/ 713 h 854"/>
                <a:gd name="T62" fmla="*/ 267 w 1902"/>
                <a:gd name="T63" fmla="*/ 854 h 854"/>
                <a:gd name="T64" fmla="*/ 403 w 1902"/>
                <a:gd name="T65" fmla="*/ 713 h 854"/>
                <a:gd name="T66" fmla="*/ 354 w 1902"/>
                <a:gd name="T67" fmla="*/ 713 h 854"/>
                <a:gd name="T68" fmla="*/ 262 w 1902"/>
                <a:gd name="T69" fmla="*/ 806 h 854"/>
                <a:gd name="T70" fmla="*/ 169 w 1902"/>
                <a:gd name="T71" fmla="*/ 713 h 854"/>
                <a:gd name="T72" fmla="*/ 262 w 1902"/>
                <a:gd name="T73" fmla="*/ 620 h 854"/>
                <a:gd name="T74" fmla="*/ 354 w 1902"/>
                <a:gd name="T75" fmla="*/ 713 h 854"/>
                <a:gd name="T76" fmla="*/ 1227 w 1902"/>
                <a:gd name="T77" fmla="*/ 468 h 854"/>
                <a:gd name="T78" fmla="*/ 21 w 1902"/>
                <a:gd name="T79" fmla="*/ 468 h 854"/>
                <a:gd name="T80" fmla="*/ 0 w 1902"/>
                <a:gd name="T81" fmla="*/ 489 h 854"/>
                <a:gd name="T82" fmla="*/ 0 w 1902"/>
                <a:gd name="T83" fmla="*/ 646 h 854"/>
                <a:gd name="T84" fmla="*/ 21 w 1902"/>
                <a:gd name="T85" fmla="*/ 667 h 854"/>
                <a:gd name="T86" fmla="*/ 83 w 1902"/>
                <a:gd name="T87" fmla="*/ 667 h 854"/>
                <a:gd name="T88" fmla="*/ 262 w 1902"/>
                <a:gd name="T89" fmla="*/ 528 h 854"/>
                <a:gd name="T90" fmla="*/ 441 w 1902"/>
                <a:gd name="T91" fmla="*/ 667 h 854"/>
                <a:gd name="T92" fmla="*/ 1227 w 1902"/>
                <a:gd name="T93" fmla="*/ 667 h 854"/>
                <a:gd name="T94" fmla="*/ 1231 w 1902"/>
                <a:gd name="T95" fmla="*/ 667 h 854"/>
                <a:gd name="T96" fmla="*/ 1231 w 1902"/>
                <a:gd name="T97" fmla="*/ 468 h 854"/>
                <a:gd name="T98" fmla="*/ 1227 w 1902"/>
                <a:gd name="T99" fmla="*/ 46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2" h="854">
                  <a:moveTo>
                    <a:pt x="1902" y="325"/>
                  </a:moveTo>
                  <a:cubicBezTo>
                    <a:pt x="1902" y="645"/>
                    <a:pt x="1902" y="645"/>
                    <a:pt x="1902" y="645"/>
                  </a:cubicBezTo>
                  <a:cubicBezTo>
                    <a:pt x="1902" y="657"/>
                    <a:pt x="1892" y="667"/>
                    <a:pt x="1879" y="667"/>
                  </a:cubicBezTo>
                  <a:cubicBezTo>
                    <a:pt x="1741" y="667"/>
                    <a:pt x="1741" y="667"/>
                    <a:pt x="1741" y="667"/>
                  </a:cubicBezTo>
                  <a:cubicBezTo>
                    <a:pt x="1737" y="651"/>
                    <a:pt x="1731" y="637"/>
                    <a:pt x="1723" y="623"/>
                  </a:cubicBezTo>
                  <a:cubicBezTo>
                    <a:pt x="1858" y="623"/>
                    <a:pt x="1858" y="623"/>
                    <a:pt x="1858" y="623"/>
                  </a:cubicBezTo>
                  <a:cubicBezTo>
                    <a:pt x="1858" y="338"/>
                    <a:pt x="1858" y="338"/>
                    <a:pt x="1858" y="338"/>
                  </a:cubicBezTo>
                  <a:cubicBezTo>
                    <a:pt x="1664" y="44"/>
                    <a:pt x="1664" y="44"/>
                    <a:pt x="1664" y="44"/>
                  </a:cubicBezTo>
                  <a:cubicBezTo>
                    <a:pt x="1325" y="44"/>
                    <a:pt x="1325" y="44"/>
                    <a:pt x="1325" y="44"/>
                  </a:cubicBezTo>
                  <a:cubicBezTo>
                    <a:pt x="1325" y="623"/>
                    <a:pt x="1325" y="623"/>
                    <a:pt x="1325" y="623"/>
                  </a:cubicBezTo>
                  <a:cubicBezTo>
                    <a:pt x="1405" y="623"/>
                    <a:pt x="1405" y="623"/>
                    <a:pt x="1405" y="623"/>
                  </a:cubicBezTo>
                  <a:cubicBezTo>
                    <a:pt x="1398" y="637"/>
                    <a:pt x="1391" y="651"/>
                    <a:pt x="1387" y="667"/>
                  </a:cubicBezTo>
                  <a:cubicBezTo>
                    <a:pt x="1303" y="667"/>
                    <a:pt x="1303" y="667"/>
                    <a:pt x="1303" y="667"/>
                  </a:cubicBezTo>
                  <a:cubicBezTo>
                    <a:pt x="1291" y="667"/>
                    <a:pt x="1281" y="657"/>
                    <a:pt x="1281" y="645"/>
                  </a:cubicBezTo>
                  <a:cubicBezTo>
                    <a:pt x="1281" y="21"/>
                    <a:pt x="1281" y="21"/>
                    <a:pt x="1281" y="21"/>
                  </a:cubicBezTo>
                  <a:cubicBezTo>
                    <a:pt x="1281" y="9"/>
                    <a:pt x="1291" y="0"/>
                    <a:pt x="1303" y="0"/>
                  </a:cubicBezTo>
                  <a:cubicBezTo>
                    <a:pt x="1688" y="0"/>
                    <a:pt x="1688" y="0"/>
                    <a:pt x="1688" y="0"/>
                  </a:cubicBezTo>
                  <a:lnTo>
                    <a:pt x="1902" y="325"/>
                  </a:lnTo>
                  <a:close/>
                  <a:moveTo>
                    <a:pt x="1705" y="713"/>
                  </a:moveTo>
                  <a:cubicBezTo>
                    <a:pt x="1705" y="635"/>
                    <a:pt x="1642" y="572"/>
                    <a:pt x="1564" y="572"/>
                  </a:cubicBezTo>
                  <a:cubicBezTo>
                    <a:pt x="1486" y="572"/>
                    <a:pt x="1423" y="635"/>
                    <a:pt x="1423" y="713"/>
                  </a:cubicBezTo>
                  <a:cubicBezTo>
                    <a:pt x="1423" y="791"/>
                    <a:pt x="1491" y="854"/>
                    <a:pt x="1569" y="854"/>
                  </a:cubicBezTo>
                  <a:cubicBezTo>
                    <a:pt x="1647" y="854"/>
                    <a:pt x="1705" y="791"/>
                    <a:pt x="1705" y="713"/>
                  </a:cubicBezTo>
                  <a:close/>
                  <a:moveTo>
                    <a:pt x="1657" y="713"/>
                  </a:moveTo>
                  <a:cubicBezTo>
                    <a:pt x="1657" y="764"/>
                    <a:pt x="1615" y="806"/>
                    <a:pt x="1564" y="806"/>
                  </a:cubicBezTo>
                  <a:cubicBezTo>
                    <a:pt x="1513" y="806"/>
                    <a:pt x="1472" y="764"/>
                    <a:pt x="1472" y="713"/>
                  </a:cubicBezTo>
                  <a:cubicBezTo>
                    <a:pt x="1472" y="662"/>
                    <a:pt x="1513" y="620"/>
                    <a:pt x="1564" y="620"/>
                  </a:cubicBezTo>
                  <a:cubicBezTo>
                    <a:pt x="1615" y="620"/>
                    <a:pt x="1657" y="662"/>
                    <a:pt x="1657" y="713"/>
                  </a:cubicBezTo>
                  <a:close/>
                  <a:moveTo>
                    <a:pt x="403" y="713"/>
                  </a:moveTo>
                  <a:cubicBezTo>
                    <a:pt x="403" y="635"/>
                    <a:pt x="340" y="572"/>
                    <a:pt x="262" y="572"/>
                  </a:cubicBezTo>
                  <a:cubicBezTo>
                    <a:pt x="184" y="572"/>
                    <a:pt x="121" y="635"/>
                    <a:pt x="121" y="713"/>
                  </a:cubicBezTo>
                  <a:cubicBezTo>
                    <a:pt x="121" y="791"/>
                    <a:pt x="189" y="854"/>
                    <a:pt x="267" y="854"/>
                  </a:cubicBezTo>
                  <a:cubicBezTo>
                    <a:pt x="344" y="854"/>
                    <a:pt x="403" y="791"/>
                    <a:pt x="403" y="713"/>
                  </a:cubicBezTo>
                  <a:close/>
                  <a:moveTo>
                    <a:pt x="354" y="713"/>
                  </a:moveTo>
                  <a:cubicBezTo>
                    <a:pt x="354" y="764"/>
                    <a:pt x="313" y="806"/>
                    <a:pt x="262" y="806"/>
                  </a:cubicBezTo>
                  <a:cubicBezTo>
                    <a:pt x="211" y="806"/>
                    <a:pt x="169" y="764"/>
                    <a:pt x="169" y="713"/>
                  </a:cubicBezTo>
                  <a:cubicBezTo>
                    <a:pt x="169" y="662"/>
                    <a:pt x="211" y="620"/>
                    <a:pt x="262" y="620"/>
                  </a:cubicBezTo>
                  <a:cubicBezTo>
                    <a:pt x="313" y="620"/>
                    <a:pt x="354" y="662"/>
                    <a:pt x="354" y="713"/>
                  </a:cubicBezTo>
                  <a:close/>
                  <a:moveTo>
                    <a:pt x="1227" y="468"/>
                  </a:moveTo>
                  <a:cubicBezTo>
                    <a:pt x="21" y="468"/>
                    <a:pt x="21" y="468"/>
                    <a:pt x="21" y="468"/>
                  </a:cubicBezTo>
                  <a:cubicBezTo>
                    <a:pt x="9" y="468"/>
                    <a:pt x="0" y="477"/>
                    <a:pt x="0" y="489"/>
                  </a:cubicBezTo>
                  <a:cubicBezTo>
                    <a:pt x="0" y="646"/>
                    <a:pt x="0" y="646"/>
                    <a:pt x="0" y="646"/>
                  </a:cubicBezTo>
                  <a:cubicBezTo>
                    <a:pt x="0" y="658"/>
                    <a:pt x="9" y="667"/>
                    <a:pt x="21" y="667"/>
                  </a:cubicBezTo>
                  <a:cubicBezTo>
                    <a:pt x="83" y="667"/>
                    <a:pt x="83" y="667"/>
                    <a:pt x="83" y="667"/>
                  </a:cubicBezTo>
                  <a:cubicBezTo>
                    <a:pt x="103" y="587"/>
                    <a:pt x="176" y="528"/>
                    <a:pt x="262" y="528"/>
                  </a:cubicBezTo>
                  <a:cubicBezTo>
                    <a:pt x="348" y="528"/>
                    <a:pt x="421" y="587"/>
                    <a:pt x="441" y="667"/>
                  </a:cubicBezTo>
                  <a:cubicBezTo>
                    <a:pt x="1227" y="667"/>
                    <a:pt x="1227" y="667"/>
                    <a:pt x="1227" y="667"/>
                  </a:cubicBezTo>
                  <a:cubicBezTo>
                    <a:pt x="1228" y="667"/>
                    <a:pt x="1230" y="667"/>
                    <a:pt x="1231" y="667"/>
                  </a:cubicBezTo>
                  <a:cubicBezTo>
                    <a:pt x="1231" y="468"/>
                    <a:pt x="1231" y="468"/>
                    <a:pt x="1231" y="468"/>
                  </a:cubicBezTo>
                  <a:cubicBezTo>
                    <a:pt x="1230" y="468"/>
                    <a:pt x="1228" y="468"/>
                    <a:pt x="1227" y="468"/>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2">
              <a:extLst>
                <a:ext uri="{FF2B5EF4-FFF2-40B4-BE49-F238E27FC236}">
                  <a16:creationId xmlns:a16="http://schemas.microsoft.com/office/drawing/2014/main" id="{48705A41-E1EE-47A6-976C-4078F6575C61}"/>
                </a:ext>
              </a:extLst>
            </p:cNvPr>
            <p:cNvSpPr>
              <a:spLocks noEditPoints="1"/>
            </p:cNvSpPr>
            <p:nvPr/>
          </p:nvSpPr>
          <p:spPr bwMode="auto">
            <a:xfrm>
              <a:off x="1963" y="1144"/>
              <a:ext cx="3501" cy="1878"/>
            </a:xfrm>
            <a:custGeom>
              <a:avLst/>
              <a:gdLst>
                <a:gd name="T0" fmla="*/ 1851 w 1869"/>
                <a:gd name="T1" fmla="*/ 535 h 1002"/>
                <a:gd name="T2" fmla="*/ 1534 w 1869"/>
                <a:gd name="T3" fmla="*/ 535 h 1002"/>
                <a:gd name="T4" fmla="*/ 1524 w 1869"/>
                <a:gd name="T5" fmla="*/ 526 h 1002"/>
                <a:gd name="T6" fmla="*/ 1524 w 1869"/>
                <a:gd name="T7" fmla="*/ 319 h 1002"/>
                <a:gd name="T8" fmla="*/ 1534 w 1869"/>
                <a:gd name="T9" fmla="*/ 310 h 1002"/>
                <a:gd name="T10" fmla="*/ 1737 w 1869"/>
                <a:gd name="T11" fmla="*/ 310 h 1002"/>
                <a:gd name="T12" fmla="*/ 1757 w 1869"/>
                <a:gd name="T13" fmla="*/ 328 h 1002"/>
                <a:gd name="T14" fmla="*/ 1868 w 1869"/>
                <a:gd name="T15" fmla="*/ 516 h 1002"/>
                <a:gd name="T16" fmla="*/ 1869 w 1869"/>
                <a:gd name="T17" fmla="*/ 521 h 1002"/>
                <a:gd name="T18" fmla="*/ 1851 w 1869"/>
                <a:gd name="T19" fmla="*/ 535 h 1002"/>
                <a:gd name="T20" fmla="*/ 368 w 1869"/>
                <a:gd name="T21" fmla="*/ 898 h 1002"/>
                <a:gd name="T22" fmla="*/ 316 w 1869"/>
                <a:gd name="T23" fmla="*/ 950 h 1002"/>
                <a:gd name="T24" fmla="*/ 368 w 1869"/>
                <a:gd name="T25" fmla="*/ 1002 h 1002"/>
                <a:gd name="T26" fmla="*/ 420 w 1869"/>
                <a:gd name="T27" fmla="*/ 950 h 1002"/>
                <a:gd name="T28" fmla="*/ 368 w 1869"/>
                <a:gd name="T29" fmla="*/ 898 h 1002"/>
                <a:gd name="T30" fmla="*/ 1670 w 1869"/>
                <a:gd name="T31" fmla="*/ 898 h 1002"/>
                <a:gd name="T32" fmla="*/ 1618 w 1869"/>
                <a:gd name="T33" fmla="*/ 950 h 1002"/>
                <a:gd name="T34" fmla="*/ 1670 w 1869"/>
                <a:gd name="T35" fmla="*/ 1002 h 1002"/>
                <a:gd name="T36" fmla="*/ 1722 w 1869"/>
                <a:gd name="T37" fmla="*/ 950 h 1002"/>
                <a:gd name="T38" fmla="*/ 1670 w 1869"/>
                <a:gd name="T39" fmla="*/ 898 h 1002"/>
                <a:gd name="T40" fmla="*/ 1340 w 1869"/>
                <a:gd name="T41" fmla="*/ 22 h 1002"/>
                <a:gd name="T42" fmla="*/ 1318 w 1869"/>
                <a:gd name="T43" fmla="*/ 0 h 1002"/>
                <a:gd name="T44" fmla="*/ 22 w 1869"/>
                <a:gd name="T45" fmla="*/ 0 h 1002"/>
                <a:gd name="T46" fmla="*/ 0 w 1869"/>
                <a:gd name="T47" fmla="*/ 22 h 1002"/>
                <a:gd name="T48" fmla="*/ 0 w 1869"/>
                <a:gd name="T49" fmla="*/ 639 h 1002"/>
                <a:gd name="T50" fmla="*/ 22 w 1869"/>
                <a:gd name="T51" fmla="*/ 661 h 1002"/>
                <a:gd name="T52" fmla="*/ 1340 w 1869"/>
                <a:gd name="T53" fmla="*/ 661 h 1002"/>
                <a:gd name="T54" fmla="*/ 1340 w 1869"/>
                <a:gd name="T55" fmla="*/ 2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9" h="1002">
                  <a:moveTo>
                    <a:pt x="1851" y="535"/>
                  </a:moveTo>
                  <a:cubicBezTo>
                    <a:pt x="1534" y="535"/>
                    <a:pt x="1534" y="535"/>
                    <a:pt x="1534" y="535"/>
                  </a:cubicBezTo>
                  <a:cubicBezTo>
                    <a:pt x="1529" y="535"/>
                    <a:pt x="1524" y="531"/>
                    <a:pt x="1524" y="526"/>
                  </a:cubicBezTo>
                  <a:cubicBezTo>
                    <a:pt x="1524" y="319"/>
                    <a:pt x="1524" y="319"/>
                    <a:pt x="1524" y="319"/>
                  </a:cubicBezTo>
                  <a:cubicBezTo>
                    <a:pt x="1524" y="314"/>
                    <a:pt x="1529" y="310"/>
                    <a:pt x="1534" y="310"/>
                  </a:cubicBezTo>
                  <a:cubicBezTo>
                    <a:pt x="1737" y="310"/>
                    <a:pt x="1737" y="310"/>
                    <a:pt x="1737" y="310"/>
                  </a:cubicBezTo>
                  <a:cubicBezTo>
                    <a:pt x="1747" y="310"/>
                    <a:pt x="1751" y="318"/>
                    <a:pt x="1757" y="328"/>
                  </a:cubicBezTo>
                  <a:cubicBezTo>
                    <a:pt x="1868" y="516"/>
                    <a:pt x="1868" y="516"/>
                    <a:pt x="1868" y="516"/>
                  </a:cubicBezTo>
                  <a:cubicBezTo>
                    <a:pt x="1869" y="517"/>
                    <a:pt x="1869" y="519"/>
                    <a:pt x="1869" y="521"/>
                  </a:cubicBezTo>
                  <a:cubicBezTo>
                    <a:pt x="1867" y="529"/>
                    <a:pt x="1860" y="535"/>
                    <a:pt x="1851" y="535"/>
                  </a:cubicBezTo>
                  <a:close/>
                  <a:moveTo>
                    <a:pt x="368" y="898"/>
                  </a:moveTo>
                  <a:cubicBezTo>
                    <a:pt x="339" y="898"/>
                    <a:pt x="316" y="921"/>
                    <a:pt x="316" y="950"/>
                  </a:cubicBezTo>
                  <a:cubicBezTo>
                    <a:pt x="316" y="979"/>
                    <a:pt x="339" y="1002"/>
                    <a:pt x="368" y="1002"/>
                  </a:cubicBezTo>
                  <a:cubicBezTo>
                    <a:pt x="397" y="1002"/>
                    <a:pt x="420" y="979"/>
                    <a:pt x="420" y="950"/>
                  </a:cubicBezTo>
                  <a:cubicBezTo>
                    <a:pt x="420" y="921"/>
                    <a:pt x="397" y="898"/>
                    <a:pt x="368" y="898"/>
                  </a:cubicBezTo>
                  <a:close/>
                  <a:moveTo>
                    <a:pt x="1670" y="898"/>
                  </a:moveTo>
                  <a:cubicBezTo>
                    <a:pt x="1641" y="898"/>
                    <a:pt x="1618" y="921"/>
                    <a:pt x="1618" y="950"/>
                  </a:cubicBezTo>
                  <a:cubicBezTo>
                    <a:pt x="1618" y="979"/>
                    <a:pt x="1641" y="1002"/>
                    <a:pt x="1670" y="1002"/>
                  </a:cubicBezTo>
                  <a:cubicBezTo>
                    <a:pt x="1699" y="1002"/>
                    <a:pt x="1722" y="979"/>
                    <a:pt x="1722" y="950"/>
                  </a:cubicBezTo>
                  <a:cubicBezTo>
                    <a:pt x="1722" y="921"/>
                    <a:pt x="1699" y="898"/>
                    <a:pt x="1670" y="898"/>
                  </a:cubicBezTo>
                  <a:close/>
                  <a:moveTo>
                    <a:pt x="1340" y="22"/>
                  </a:moveTo>
                  <a:cubicBezTo>
                    <a:pt x="1340" y="10"/>
                    <a:pt x="1330" y="0"/>
                    <a:pt x="1318" y="0"/>
                  </a:cubicBezTo>
                  <a:cubicBezTo>
                    <a:pt x="22" y="0"/>
                    <a:pt x="22" y="0"/>
                    <a:pt x="22" y="0"/>
                  </a:cubicBezTo>
                  <a:cubicBezTo>
                    <a:pt x="10" y="0"/>
                    <a:pt x="0" y="10"/>
                    <a:pt x="0" y="22"/>
                  </a:cubicBezTo>
                  <a:cubicBezTo>
                    <a:pt x="0" y="639"/>
                    <a:pt x="0" y="639"/>
                    <a:pt x="0" y="639"/>
                  </a:cubicBezTo>
                  <a:cubicBezTo>
                    <a:pt x="0" y="651"/>
                    <a:pt x="10" y="661"/>
                    <a:pt x="22" y="661"/>
                  </a:cubicBezTo>
                  <a:cubicBezTo>
                    <a:pt x="1340" y="661"/>
                    <a:pt x="1340" y="661"/>
                    <a:pt x="1340" y="661"/>
                  </a:cubicBezTo>
                  <a:lnTo>
                    <a:pt x="1340" y="22"/>
                  </a:ln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8F42A9D6-E8A9-4FA6-B3A5-6ED8744EDDF7}"/>
              </a:ext>
            </a:extLst>
          </p:cNvPr>
          <p:cNvGrpSpPr>
            <a:grpSpLocks noChangeAspect="1"/>
          </p:cNvGrpSpPr>
          <p:nvPr/>
        </p:nvGrpSpPr>
        <p:grpSpPr>
          <a:xfrm>
            <a:off x="7069650" y="3971479"/>
            <a:ext cx="559302" cy="559820"/>
            <a:chOff x="5273799" y="2606040"/>
            <a:chExt cx="1644396" cy="1645920"/>
          </a:xfrm>
        </p:grpSpPr>
        <p:sp>
          <p:nvSpPr>
            <p:cNvPr id="32" name="AutoShape 13">
              <a:extLst>
                <a:ext uri="{FF2B5EF4-FFF2-40B4-BE49-F238E27FC236}">
                  <a16:creationId xmlns:a16="http://schemas.microsoft.com/office/drawing/2014/main" id="{89E51F30-1497-451E-8D51-3205C73D9BB2}"/>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0AA04A32-C02E-4F12-9070-83A7F0B3F713}"/>
                </a:ext>
              </a:extLst>
            </p:cNvPr>
            <p:cNvGrpSpPr/>
            <p:nvPr/>
          </p:nvGrpSpPr>
          <p:grpSpPr>
            <a:xfrm>
              <a:off x="5407149" y="2775204"/>
              <a:ext cx="1379220" cy="1306068"/>
              <a:chOff x="5407149" y="2775204"/>
              <a:chExt cx="1379220" cy="1306068"/>
            </a:xfrm>
          </p:grpSpPr>
          <p:sp>
            <p:nvSpPr>
              <p:cNvPr id="34" name="Freeform 15">
                <a:extLst>
                  <a:ext uri="{FF2B5EF4-FFF2-40B4-BE49-F238E27FC236}">
                    <a16:creationId xmlns:a16="http://schemas.microsoft.com/office/drawing/2014/main" id="{C57D2305-96B2-46DB-B273-B33C45C5EDD7}"/>
                  </a:ext>
                </a:extLst>
              </p:cNvPr>
              <p:cNvSpPr>
                <a:spLocks noEditPoints="1"/>
              </p:cNvSpPr>
              <p:nvPr/>
            </p:nvSpPr>
            <p:spPr bwMode="auto">
              <a:xfrm>
                <a:off x="5602983" y="3357372"/>
                <a:ext cx="987552" cy="308229"/>
              </a:xfrm>
              <a:custGeom>
                <a:avLst/>
                <a:gdLst>
                  <a:gd name="T0" fmla="*/ 10 w 1384"/>
                  <a:gd name="T1" fmla="*/ 183 h 431"/>
                  <a:gd name="T2" fmla="*/ 0 w 1384"/>
                  <a:gd name="T3" fmla="*/ 10 h 431"/>
                  <a:gd name="T4" fmla="*/ 292 w 1384"/>
                  <a:gd name="T5" fmla="*/ 0 h 431"/>
                  <a:gd name="T6" fmla="*/ 302 w 1384"/>
                  <a:gd name="T7" fmla="*/ 173 h 431"/>
                  <a:gd name="T8" fmla="*/ 662 w 1384"/>
                  <a:gd name="T9" fmla="*/ 173 h 431"/>
                  <a:gd name="T10" fmla="*/ 652 w 1384"/>
                  <a:gd name="T11" fmla="*/ 0 h 431"/>
                  <a:gd name="T12" fmla="*/ 361 w 1384"/>
                  <a:gd name="T13" fmla="*/ 10 h 431"/>
                  <a:gd name="T14" fmla="*/ 371 w 1384"/>
                  <a:gd name="T15" fmla="*/ 183 h 431"/>
                  <a:gd name="T16" fmla="*/ 662 w 1384"/>
                  <a:gd name="T17" fmla="*/ 173 h 431"/>
                  <a:gd name="T18" fmla="*/ 1023 w 1384"/>
                  <a:gd name="T19" fmla="*/ 10 h 431"/>
                  <a:gd name="T20" fmla="*/ 732 w 1384"/>
                  <a:gd name="T21" fmla="*/ 0 h 431"/>
                  <a:gd name="T22" fmla="*/ 722 w 1384"/>
                  <a:gd name="T23" fmla="*/ 173 h 431"/>
                  <a:gd name="T24" fmla="*/ 1013 w 1384"/>
                  <a:gd name="T25" fmla="*/ 183 h 431"/>
                  <a:gd name="T26" fmla="*/ 1384 w 1384"/>
                  <a:gd name="T27" fmla="*/ 173 h 431"/>
                  <a:gd name="T28" fmla="*/ 1374 w 1384"/>
                  <a:gd name="T29" fmla="*/ 0 h 431"/>
                  <a:gd name="T30" fmla="*/ 1082 w 1384"/>
                  <a:gd name="T31" fmla="*/ 10 h 431"/>
                  <a:gd name="T32" fmla="*/ 1092 w 1384"/>
                  <a:gd name="T33" fmla="*/ 183 h 431"/>
                  <a:gd name="T34" fmla="*/ 1384 w 1384"/>
                  <a:gd name="T35" fmla="*/ 173 h 431"/>
                  <a:gd name="T36" fmla="*/ 302 w 1384"/>
                  <a:gd name="T37" fmla="*/ 258 h 431"/>
                  <a:gd name="T38" fmla="*/ 10 w 1384"/>
                  <a:gd name="T39" fmla="*/ 248 h 431"/>
                  <a:gd name="T40" fmla="*/ 0 w 1384"/>
                  <a:gd name="T41" fmla="*/ 421 h 431"/>
                  <a:gd name="T42" fmla="*/ 292 w 1384"/>
                  <a:gd name="T43" fmla="*/ 431 h 431"/>
                  <a:gd name="T44" fmla="*/ 662 w 1384"/>
                  <a:gd name="T45" fmla="*/ 421 h 431"/>
                  <a:gd name="T46" fmla="*/ 652 w 1384"/>
                  <a:gd name="T47" fmla="*/ 248 h 431"/>
                  <a:gd name="T48" fmla="*/ 361 w 1384"/>
                  <a:gd name="T49" fmla="*/ 258 h 431"/>
                  <a:gd name="T50" fmla="*/ 371 w 1384"/>
                  <a:gd name="T51" fmla="*/ 431 h 431"/>
                  <a:gd name="T52" fmla="*/ 662 w 1384"/>
                  <a:gd name="T53" fmla="*/ 421 h 431"/>
                  <a:gd name="T54" fmla="*/ 1023 w 1384"/>
                  <a:gd name="T55" fmla="*/ 258 h 431"/>
                  <a:gd name="T56" fmla="*/ 732 w 1384"/>
                  <a:gd name="T57" fmla="*/ 248 h 431"/>
                  <a:gd name="T58" fmla="*/ 722 w 1384"/>
                  <a:gd name="T59" fmla="*/ 421 h 431"/>
                  <a:gd name="T60" fmla="*/ 1013 w 1384"/>
                  <a:gd name="T61" fmla="*/ 431 h 431"/>
                  <a:gd name="T62" fmla="*/ 1384 w 1384"/>
                  <a:gd name="T63" fmla="*/ 421 h 431"/>
                  <a:gd name="T64" fmla="*/ 1374 w 1384"/>
                  <a:gd name="T65" fmla="*/ 248 h 431"/>
                  <a:gd name="T66" fmla="*/ 1082 w 1384"/>
                  <a:gd name="T67" fmla="*/ 258 h 431"/>
                  <a:gd name="T68" fmla="*/ 1092 w 1384"/>
                  <a:gd name="T69" fmla="*/ 431 h 431"/>
                  <a:gd name="T70" fmla="*/ 1384 w 1384"/>
                  <a:gd name="T71" fmla="*/ 42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4" h="431">
                    <a:moveTo>
                      <a:pt x="292" y="183"/>
                    </a:moveTo>
                    <a:cubicBezTo>
                      <a:pt x="10" y="183"/>
                      <a:pt x="10" y="183"/>
                      <a:pt x="10" y="183"/>
                    </a:cubicBezTo>
                    <a:cubicBezTo>
                      <a:pt x="4" y="183"/>
                      <a:pt x="0" y="179"/>
                      <a:pt x="0" y="173"/>
                    </a:cubicBezTo>
                    <a:cubicBezTo>
                      <a:pt x="0" y="10"/>
                      <a:pt x="0" y="10"/>
                      <a:pt x="0" y="10"/>
                    </a:cubicBezTo>
                    <a:cubicBezTo>
                      <a:pt x="0" y="5"/>
                      <a:pt x="4" y="0"/>
                      <a:pt x="10" y="0"/>
                    </a:cubicBezTo>
                    <a:cubicBezTo>
                      <a:pt x="292" y="0"/>
                      <a:pt x="292" y="0"/>
                      <a:pt x="292" y="0"/>
                    </a:cubicBezTo>
                    <a:cubicBezTo>
                      <a:pt x="297" y="0"/>
                      <a:pt x="302" y="5"/>
                      <a:pt x="302" y="10"/>
                    </a:cubicBezTo>
                    <a:cubicBezTo>
                      <a:pt x="302" y="173"/>
                      <a:pt x="302" y="173"/>
                      <a:pt x="302" y="173"/>
                    </a:cubicBezTo>
                    <a:cubicBezTo>
                      <a:pt x="302" y="179"/>
                      <a:pt x="297" y="183"/>
                      <a:pt x="292" y="183"/>
                    </a:cubicBezTo>
                    <a:close/>
                    <a:moveTo>
                      <a:pt x="662" y="173"/>
                    </a:moveTo>
                    <a:cubicBezTo>
                      <a:pt x="662" y="10"/>
                      <a:pt x="662" y="10"/>
                      <a:pt x="662" y="10"/>
                    </a:cubicBezTo>
                    <a:cubicBezTo>
                      <a:pt x="662" y="5"/>
                      <a:pt x="658" y="0"/>
                      <a:pt x="652" y="0"/>
                    </a:cubicBezTo>
                    <a:cubicBezTo>
                      <a:pt x="371" y="0"/>
                      <a:pt x="371" y="0"/>
                      <a:pt x="371" y="0"/>
                    </a:cubicBezTo>
                    <a:cubicBezTo>
                      <a:pt x="365" y="0"/>
                      <a:pt x="361" y="5"/>
                      <a:pt x="361" y="10"/>
                    </a:cubicBezTo>
                    <a:cubicBezTo>
                      <a:pt x="361" y="173"/>
                      <a:pt x="361" y="173"/>
                      <a:pt x="361" y="173"/>
                    </a:cubicBezTo>
                    <a:cubicBezTo>
                      <a:pt x="361" y="179"/>
                      <a:pt x="365" y="183"/>
                      <a:pt x="371" y="183"/>
                    </a:cubicBezTo>
                    <a:cubicBezTo>
                      <a:pt x="652" y="183"/>
                      <a:pt x="652" y="183"/>
                      <a:pt x="652" y="183"/>
                    </a:cubicBezTo>
                    <a:cubicBezTo>
                      <a:pt x="658" y="183"/>
                      <a:pt x="662" y="179"/>
                      <a:pt x="662" y="173"/>
                    </a:cubicBezTo>
                    <a:close/>
                    <a:moveTo>
                      <a:pt x="1023" y="173"/>
                    </a:moveTo>
                    <a:cubicBezTo>
                      <a:pt x="1023" y="10"/>
                      <a:pt x="1023" y="10"/>
                      <a:pt x="1023" y="10"/>
                    </a:cubicBezTo>
                    <a:cubicBezTo>
                      <a:pt x="1023" y="5"/>
                      <a:pt x="1019" y="0"/>
                      <a:pt x="1013" y="0"/>
                    </a:cubicBezTo>
                    <a:cubicBezTo>
                      <a:pt x="732" y="0"/>
                      <a:pt x="732" y="0"/>
                      <a:pt x="732" y="0"/>
                    </a:cubicBezTo>
                    <a:cubicBezTo>
                      <a:pt x="726" y="0"/>
                      <a:pt x="722" y="5"/>
                      <a:pt x="722" y="10"/>
                    </a:cubicBezTo>
                    <a:cubicBezTo>
                      <a:pt x="722" y="173"/>
                      <a:pt x="722" y="173"/>
                      <a:pt x="722" y="173"/>
                    </a:cubicBezTo>
                    <a:cubicBezTo>
                      <a:pt x="722" y="179"/>
                      <a:pt x="726" y="183"/>
                      <a:pt x="732" y="183"/>
                    </a:cubicBezTo>
                    <a:cubicBezTo>
                      <a:pt x="1013" y="183"/>
                      <a:pt x="1013" y="183"/>
                      <a:pt x="1013" y="183"/>
                    </a:cubicBezTo>
                    <a:cubicBezTo>
                      <a:pt x="1019" y="183"/>
                      <a:pt x="1023" y="179"/>
                      <a:pt x="1023" y="173"/>
                    </a:cubicBezTo>
                    <a:close/>
                    <a:moveTo>
                      <a:pt x="1384" y="173"/>
                    </a:moveTo>
                    <a:cubicBezTo>
                      <a:pt x="1384" y="10"/>
                      <a:pt x="1384" y="10"/>
                      <a:pt x="1384" y="10"/>
                    </a:cubicBezTo>
                    <a:cubicBezTo>
                      <a:pt x="1384" y="5"/>
                      <a:pt x="1380" y="0"/>
                      <a:pt x="1374" y="0"/>
                    </a:cubicBezTo>
                    <a:cubicBezTo>
                      <a:pt x="1092" y="0"/>
                      <a:pt x="1092" y="0"/>
                      <a:pt x="1092" y="0"/>
                    </a:cubicBezTo>
                    <a:cubicBezTo>
                      <a:pt x="1087" y="0"/>
                      <a:pt x="1082" y="5"/>
                      <a:pt x="1082" y="10"/>
                    </a:cubicBezTo>
                    <a:cubicBezTo>
                      <a:pt x="1082" y="173"/>
                      <a:pt x="1082" y="173"/>
                      <a:pt x="1082" y="173"/>
                    </a:cubicBezTo>
                    <a:cubicBezTo>
                      <a:pt x="1082" y="179"/>
                      <a:pt x="1087" y="183"/>
                      <a:pt x="1092" y="183"/>
                    </a:cubicBezTo>
                    <a:cubicBezTo>
                      <a:pt x="1374" y="183"/>
                      <a:pt x="1374" y="183"/>
                      <a:pt x="1374" y="183"/>
                    </a:cubicBezTo>
                    <a:cubicBezTo>
                      <a:pt x="1380" y="183"/>
                      <a:pt x="1384" y="179"/>
                      <a:pt x="1384" y="173"/>
                    </a:cubicBezTo>
                    <a:close/>
                    <a:moveTo>
                      <a:pt x="302" y="421"/>
                    </a:moveTo>
                    <a:cubicBezTo>
                      <a:pt x="302" y="258"/>
                      <a:pt x="302" y="258"/>
                      <a:pt x="302" y="258"/>
                    </a:cubicBezTo>
                    <a:cubicBezTo>
                      <a:pt x="302" y="253"/>
                      <a:pt x="297" y="248"/>
                      <a:pt x="292" y="248"/>
                    </a:cubicBezTo>
                    <a:cubicBezTo>
                      <a:pt x="10" y="248"/>
                      <a:pt x="10" y="248"/>
                      <a:pt x="10" y="248"/>
                    </a:cubicBezTo>
                    <a:cubicBezTo>
                      <a:pt x="4" y="248"/>
                      <a:pt x="0" y="253"/>
                      <a:pt x="0" y="258"/>
                    </a:cubicBezTo>
                    <a:cubicBezTo>
                      <a:pt x="0" y="421"/>
                      <a:pt x="0" y="421"/>
                      <a:pt x="0" y="421"/>
                    </a:cubicBezTo>
                    <a:cubicBezTo>
                      <a:pt x="0" y="427"/>
                      <a:pt x="4" y="431"/>
                      <a:pt x="10" y="431"/>
                    </a:cubicBezTo>
                    <a:cubicBezTo>
                      <a:pt x="292" y="431"/>
                      <a:pt x="292" y="431"/>
                      <a:pt x="292" y="431"/>
                    </a:cubicBezTo>
                    <a:cubicBezTo>
                      <a:pt x="297" y="431"/>
                      <a:pt x="302" y="427"/>
                      <a:pt x="302" y="421"/>
                    </a:cubicBezTo>
                    <a:close/>
                    <a:moveTo>
                      <a:pt x="662" y="421"/>
                    </a:moveTo>
                    <a:cubicBezTo>
                      <a:pt x="662" y="258"/>
                      <a:pt x="662" y="258"/>
                      <a:pt x="662" y="258"/>
                    </a:cubicBezTo>
                    <a:cubicBezTo>
                      <a:pt x="662" y="253"/>
                      <a:pt x="658" y="248"/>
                      <a:pt x="652" y="248"/>
                    </a:cubicBezTo>
                    <a:cubicBezTo>
                      <a:pt x="371" y="248"/>
                      <a:pt x="371" y="248"/>
                      <a:pt x="371" y="248"/>
                    </a:cubicBezTo>
                    <a:cubicBezTo>
                      <a:pt x="365" y="248"/>
                      <a:pt x="361" y="253"/>
                      <a:pt x="361" y="258"/>
                    </a:cubicBezTo>
                    <a:cubicBezTo>
                      <a:pt x="361" y="421"/>
                      <a:pt x="361" y="421"/>
                      <a:pt x="361" y="421"/>
                    </a:cubicBezTo>
                    <a:cubicBezTo>
                      <a:pt x="361" y="427"/>
                      <a:pt x="365" y="431"/>
                      <a:pt x="371" y="431"/>
                    </a:cubicBezTo>
                    <a:cubicBezTo>
                      <a:pt x="652" y="431"/>
                      <a:pt x="652" y="431"/>
                      <a:pt x="652" y="431"/>
                    </a:cubicBezTo>
                    <a:cubicBezTo>
                      <a:pt x="658" y="431"/>
                      <a:pt x="662" y="427"/>
                      <a:pt x="662" y="421"/>
                    </a:cubicBezTo>
                    <a:close/>
                    <a:moveTo>
                      <a:pt x="1023" y="421"/>
                    </a:moveTo>
                    <a:cubicBezTo>
                      <a:pt x="1023" y="258"/>
                      <a:pt x="1023" y="258"/>
                      <a:pt x="1023" y="258"/>
                    </a:cubicBezTo>
                    <a:cubicBezTo>
                      <a:pt x="1023" y="253"/>
                      <a:pt x="1019" y="248"/>
                      <a:pt x="1013" y="248"/>
                    </a:cubicBezTo>
                    <a:cubicBezTo>
                      <a:pt x="732" y="248"/>
                      <a:pt x="732" y="248"/>
                      <a:pt x="732" y="248"/>
                    </a:cubicBezTo>
                    <a:cubicBezTo>
                      <a:pt x="726" y="248"/>
                      <a:pt x="722" y="253"/>
                      <a:pt x="722" y="258"/>
                    </a:cubicBezTo>
                    <a:cubicBezTo>
                      <a:pt x="722" y="421"/>
                      <a:pt x="722" y="421"/>
                      <a:pt x="722" y="421"/>
                    </a:cubicBezTo>
                    <a:cubicBezTo>
                      <a:pt x="722" y="427"/>
                      <a:pt x="726" y="431"/>
                      <a:pt x="732" y="431"/>
                    </a:cubicBezTo>
                    <a:cubicBezTo>
                      <a:pt x="1013" y="431"/>
                      <a:pt x="1013" y="431"/>
                      <a:pt x="1013" y="431"/>
                    </a:cubicBezTo>
                    <a:cubicBezTo>
                      <a:pt x="1019" y="431"/>
                      <a:pt x="1023" y="427"/>
                      <a:pt x="1023" y="421"/>
                    </a:cubicBezTo>
                    <a:close/>
                    <a:moveTo>
                      <a:pt x="1384" y="421"/>
                    </a:moveTo>
                    <a:cubicBezTo>
                      <a:pt x="1384" y="258"/>
                      <a:pt x="1384" y="258"/>
                      <a:pt x="1384" y="258"/>
                    </a:cubicBezTo>
                    <a:cubicBezTo>
                      <a:pt x="1384" y="253"/>
                      <a:pt x="1380" y="248"/>
                      <a:pt x="1374" y="248"/>
                    </a:cubicBezTo>
                    <a:cubicBezTo>
                      <a:pt x="1092" y="248"/>
                      <a:pt x="1092" y="248"/>
                      <a:pt x="1092" y="248"/>
                    </a:cubicBezTo>
                    <a:cubicBezTo>
                      <a:pt x="1087" y="248"/>
                      <a:pt x="1082" y="253"/>
                      <a:pt x="1082" y="258"/>
                    </a:cubicBezTo>
                    <a:cubicBezTo>
                      <a:pt x="1082" y="421"/>
                      <a:pt x="1082" y="421"/>
                      <a:pt x="1082" y="421"/>
                    </a:cubicBezTo>
                    <a:cubicBezTo>
                      <a:pt x="1082" y="427"/>
                      <a:pt x="1087" y="431"/>
                      <a:pt x="1092" y="431"/>
                    </a:cubicBezTo>
                    <a:cubicBezTo>
                      <a:pt x="1374" y="431"/>
                      <a:pt x="1374" y="431"/>
                      <a:pt x="1374" y="431"/>
                    </a:cubicBezTo>
                    <a:cubicBezTo>
                      <a:pt x="1380" y="431"/>
                      <a:pt x="1384" y="427"/>
                      <a:pt x="1384" y="421"/>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16">
                <a:extLst>
                  <a:ext uri="{FF2B5EF4-FFF2-40B4-BE49-F238E27FC236}">
                    <a16:creationId xmlns:a16="http://schemas.microsoft.com/office/drawing/2014/main" id="{3C2B47B8-AC5E-436A-8CB8-24F40C7EDE84}"/>
                  </a:ext>
                </a:extLst>
              </p:cNvPr>
              <p:cNvSpPr>
                <a:spLocks noEditPoints="1"/>
              </p:cNvSpPr>
              <p:nvPr/>
            </p:nvSpPr>
            <p:spPr bwMode="auto">
              <a:xfrm>
                <a:off x="5407149" y="2775204"/>
                <a:ext cx="1379220" cy="1306068"/>
              </a:xfrm>
              <a:custGeom>
                <a:avLst/>
                <a:gdLst>
                  <a:gd name="T0" fmla="*/ 1687 w 1932"/>
                  <a:gd name="T1" fmla="*/ 15 h 1828"/>
                  <a:gd name="T2" fmla="*/ 1735 w 1932"/>
                  <a:gd name="T3" fmla="*/ 587 h 1828"/>
                  <a:gd name="T4" fmla="*/ 1719 w 1932"/>
                  <a:gd name="T5" fmla="*/ 604 h 1828"/>
                  <a:gd name="T6" fmla="*/ 1417 w 1932"/>
                  <a:gd name="T7" fmla="*/ 604 h 1828"/>
                  <a:gd name="T8" fmla="*/ 1401 w 1932"/>
                  <a:gd name="T9" fmla="*/ 587 h 1828"/>
                  <a:gd name="T10" fmla="*/ 1449 w 1932"/>
                  <a:gd name="T11" fmla="*/ 15 h 1828"/>
                  <a:gd name="T12" fmla="*/ 1465 w 1932"/>
                  <a:gd name="T13" fmla="*/ 0 h 1828"/>
                  <a:gd name="T14" fmla="*/ 1671 w 1932"/>
                  <a:gd name="T15" fmla="*/ 0 h 1828"/>
                  <a:gd name="T16" fmla="*/ 1687 w 1932"/>
                  <a:gd name="T17" fmla="*/ 15 h 1828"/>
                  <a:gd name="T18" fmla="*/ 1932 w 1932"/>
                  <a:gd name="T19" fmla="*/ 1706 h 1828"/>
                  <a:gd name="T20" fmla="*/ 1932 w 1932"/>
                  <a:gd name="T21" fmla="*/ 1806 h 1828"/>
                  <a:gd name="T22" fmla="*/ 1910 w 1932"/>
                  <a:gd name="T23" fmla="*/ 1828 h 1828"/>
                  <a:gd name="T24" fmla="*/ 22 w 1932"/>
                  <a:gd name="T25" fmla="*/ 1828 h 1828"/>
                  <a:gd name="T26" fmla="*/ 0 w 1932"/>
                  <a:gd name="T27" fmla="*/ 1806 h 1828"/>
                  <a:gd name="T28" fmla="*/ 0 w 1932"/>
                  <a:gd name="T29" fmla="*/ 1706 h 1828"/>
                  <a:gd name="T30" fmla="*/ 22 w 1932"/>
                  <a:gd name="T31" fmla="*/ 1684 h 1828"/>
                  <a:gd name="T32" fmla="*/ 98 w 1932"/>
                  <a:gd name="T33" fmla="*/ 1684 h 1828"/>
                  <a:gd name="T34" fmla="*/ 98 w 1932"/>
                  <a:gd name="T35" fmla="*/ 1647 h 1828"/>
                  <a:gd name="T36" fmla="*/ 120 w 1932"/>
                  <a:gd name="T37" fmla="*/ 1625 h 1828"/>
                  <a:gd name="T38" fmla="*/ 1812 w 1932"/>
                  <a:gd name="T39" fmla="*/ 1625 h 1828"/>
                  <a:gd name="T40" fmla="*/ 1834 w 1932"/>
                  <a:gd name="T41" fmla="*/ 1647 h 1828"/>
                  <a:gd name="T42" fmla="*/ 1834 w 1932"/>
                  <a:gd name="T43" fmla="*/ 1684 h 1828"/>
                  <a:gd name="T44" fmla="*/ 1910 w 1932"/>
                  <a:gd name="T45" fmla="*/ 1684 h 1828"/>
                  <a:gd name="T46" fmla="*/ 1932 w 1932"/>
                  <a:gd name="T47" fmla="*/ 1706 h 1828"/>
                  <a:gd name="T48" fmla="*/ 1812 w 1932"/>
                  <a:gd name="T49" fmla="*/ 670 h 1828"/>
                  <a:gd name="T50" fmla="*/ 1790 w 1932"/>
                  <a:gd name="T51" fmla="*/ 648 h 1828"/>
                  <a:gd name="T52" fmla="*/ 1286 w 1932"/>
                  <a:gd name="T53" fmla="*/ 648 h 1828"/>
                  <a:gd name="T54" fmla="*/ 713 w 1932"/>
                  <a:gd name="T55" fmla="*/ 459 h 1828"/>
                  <a:gd name="T56" fmla="*/ 693 w 1932"/>
                  <a:gd name="T57" fmla="*/ 462 h 1828"/>
                  <a:gd name="T58" fmla="*/ 684 w 1932"/>
                  <a:gd name="T59" fmla="*/ 480 h 1828"/>
                  <a:gd name="T60" fmla="*/ 684 w 1932"/>
                  <a:gd name="T61" fmla="*/ 638 h 1828"/>
                  <a:gd name="T62" fmla="*/ 147 w 1932"/>
                  <a:gd name="T63" fmla="*/ 459 h 1828"/>
                  <a:gd name="T64" fmla="*/ 127 w 1932"/>
                  <a:gd name="T65" fmla="*/ 462 h 1828"/>
                  <a:gd name="T66" fmla="*/ 118 w 1932"/>
                  <a:gd name="T67" fmla="*/ 480 h 1828"/>
                  <a:gd name="T68" fmla="*/ 118 w 1932"/>
                  <a:gd name="T69" fmla="*/ 1581 h 1828"/>
                  <a:gd name="T70" fmla="*/ 162 w 1932"/>
                  <a:gd name="T71" fmla="*/ 1581 h 1828"/>
                  <a:gd name="T72" fmla="*/ 162 w 1932"/>
                  <a:gd name="T73" fmla="*/ 510 h 1828"/>
                  <a:gd name="T74" fmla="*/ 699 w 1932"/>
                  <a:gd name="T75" fmla="*/ 689 h 1828"/>
                  <a:gd name="T76" fmla="*/ 719 w 1932"/>
                  <a:gd name="T77" fmla="*/ 686 h 1828"/>
                  <a:gd name="T78" fmla="*/ 728 w 1932"/>
                  <a:gd name="T79" fmla="*/ 668 h 1828"/>
                  <a:gd name="T80" fmla="*/ 728 w 1932"/>
                  <a:gd name="T81" fmla="*/ 510 h 1828"/>
                  <a:gd name="T82" fmla="*/ 1275 w 1932"/>
                  <a:gd name="T83" fmla="*/ 691 h 1828"/>
                  <a:gd name="T84" fmla="*/ 1282 w 1932"/>
                  <a:gd name="T85" fmla="*/ 692 h 1828"/>
                  <a:gd name="T86" fmla="*/ 1768 w 1932"/>
                  <a:gd name="T87" fmla="*/ 692 h 1828"/>
                  <a:gd name="T88" fmla="*/ 1768 w 1932"/>
                  <a:gd name="T89" fmla="*/ 1581 h 1828"/>
                  <a:gd name="T90" fmla="*/ 1812 w 1932"/>
                  <a:gd name="T91" fmla="*/ 1581 h 1828"/>
                  <a:gd name="T92" fmla="*/ 1812 w 1932"/>
                  <a:gd name="T93" fmla="*/ 67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2" h="1828">
                    <a:moveTo>
                      <a:pt x="1687" y="15"/>
                    </a:moveTo>
                    <a:cubicBezTo>
                      <a:pt x="1735" y="587"/>
                      <a:pt x="1735" y="587"/>
                      <a:pt x="1735" y="587"/>
                    </a:cubicBezTo>
                    <a:cubicBezTo>
                      <a:pt x="1736" y="596"/>
                      <a:pt x="1728" y="604"/>
                      <a:pt x="1719" y="604"/>
                    </a:cubicBezTo>
                    <a:cubicBezTo>
                      <a:pt x="1417" y="604"/>
                      <a:pt x="1417" y="604"/>
                      <a:pt x="1417" y="604"/>
                    </a:cubicBezTo>
                    <a:cubicBezTo>
                      <a:pt x="1407" y="604"/>
                      <a:pt x="1400" y="596"/>
                      <a:pt x="1401" y="587"/>
                    </a:cubicBezTo>
                    <a:cubicBezTo>
                      <a:pt x="1449" y="15"/>
                      <a:pt x="1449" y="15"/>
                      <a:pt x="1449" y="15"/>
                    </a:cubicBezTo>
                    <a:cubicBezTo>
                      <a:pt x="1450" y="6"/>
                      <a:pt x="1457" y="0"/>
                      <a:pt x="1465" y="0"/>
                    </a:cubicBezTo>
                    <a:cubicBezTo>
                      <a:pt x="1671" y="0"/>
                      <a:pt x="1671" y="0"/>
                      <a:pt x="1671" y="0"/>
                    </a:cubicBezTo>
                    <a:cubicBezTo>
                      <a:pt x="1679" y="0"/>
                      <a:pt x="1686" y="6"/>
                      <a:pt x="1687" y="15"/>
                    </a:cubicBezTo>
                    <a:close/>
                    <a:moveTo>
                      <a:pt x="1932" y="1706"/>
                    </a:moveTo>
                    <a:cubicBezTo>
                      <a:pt x="1932" y="1806"/>
                      <a:pt x="1932" y="1806"/>
                      <a:pt x="1932" y="1806"/>
                    </a:cubicBezTo>
                    <a:cubicBezTo>
                      <a:pt x="1932" y="1818"/>
                      <a:pt x="1923" y="1828"/>
                      <a:pt x="1910" y="1828"/>
                    </a:cubicBezTo>
                    <a:cubicBezTo>
                      <a:pt x="22" y="1828"/>
                      <a:pt x="22" y="1828"/>
                      <a:pt x="22" y="1828"/>
                    </a:cubicBezTo>
                    <a:cubicBezTo>
                      <a:pt x="9" y="1828"/>
                      <a:pt x="0" y="1818"/>
                      <a:pt x="0" y="1806"/>
                    </a:cubicBezTo>
                    <a:cubicBezTo>
                      <a:pt x="0" y="1706"/>
                      <a:pt x="0" y="1706"/>
                      <a:pt x="0" y="1706"/>
                    </a:cubicBezTo>
                    <a:cubicBezTo>
                      <a:pt x="0" y="1694"/>
                      <a:pt x="9" y="1684"/>
                      <a:pt x="22" y="1684"/>
                    </a:cubicBezTo>
                    <a:cubicBezTo>
                      <a:pt x="98" y="1684"/>
                      <a:pt x="98" y="1684"/>
                      <a:pt x="98" y="1684"/>
                    </a:cubicBezTo>
                    <a:cubicBezTo>
                      <a:pt x="98" y="1647"/>
                      <a:pt x="98" y="1647"/>
                      <a:pt x="98" y="1647"/>
                    </a:cubicBezTo>
                    <a:cubicBezTo>
                      <a:pt x="98" y="1635"/>
                      <a:pt x="108" y="1625"/>
                      <a:pt x="120" y="1625"/>
                    </a:cubicBezTo>
                    <a:cubicBezTo>
                      <a:pt x="1812" y="1625"/>
                      <a:pt x="1812" y="1625"/>
                      <a:pt x="1812" y="1625"/>
                    </a:cubicBezTo>
                    <a:cubicBezTo>
                      <a:pt x="1824" y="1625"/>
                      <a:pt x="1834" y="1635"/>
                      <a:pt x="1834" y="1647"/>
                    </a:cubicBezTo>
                    <a:cubicBezTo>
                      <a:pt x="1834" y="1684"/>
                      <a:pt x="1834" y="1684"/>
                      <a:pt x="1834" y="1684"/>
                    </a:cubicBezTo>
                    <a:cubicBezTo>
                      <a:pt x="1910" y="1684"/>
                      <a:pt x="1910" y="1684"/>
                      <a:pt x="1910" y="1684"/>
                    </a:cubicBezTo>
                    <a:cubicBezTo>
                      <a:pt x="1923" y="1684"/>
                      <a:pt x="1932" y="1694"/>
                      <a:pt x="1932" y="1706"/>
                    </a:cubicBezTo>
                    <a:close/>
                    <a:moveTo>
                      <a:pt x="1812" y="670"/>
                    </a:moveTo>
                    <a:cubicBezTo>
                      <a:pt x="1812" y="658"/>
                      <a:pt x="1802" y="648"/>
                      <a:pt x="1790" y="648"/>
                    </a:cubicBezTo>
                    <a:cubicBezTo>
                      <a:pt x="1286" y="648"/>
                      <a:pt x="1286" y="648"/>
                      <a:pt x="1286" y="648"/>
                    </a:cubicBezTo>
                    <a:cubicBezTo>
                      <a:pt x="713" y="459"/>
                      <a:pt x="713" y="459"/>
                      <a:pt x="713" y="459"/>
                    </a:cubicBezTo>
                    <a:cubicBezTo>
                      <a:pt x="706" y="457"/>
                      <a:pt x="699" y="458"/>
                      <a:pt x="693" y="462"/>
                    </a:cubicBezTo>
                    <a:cubicBezTo>
                      <a:pt x="687" y="466"/>
                      <a:pt x="684" y="473"/>
                      <a:pt x="684" y="480"/>
                    </a:cubicBezTo>
                    <a:cubicBezTo>
                      <a:pt x="684" y="638"/>
                      <a:pt x="684" y="638"/>
                      <a:pt x="684" y="638"/>
                    </a:cubicBezTo>
                    <a:cubicBezTo>
                      <a:pt x="147" y="459"/>
                      <a:pt x="147" y="459"/>
                      <a:pt x="147" y="459"/>
                    </a:cubicBezTo>
                    <a:cubicBezTo>
                      <a:pt x="140" y="457"/>
                      <a:pt x="133" y="458"/>
                      <a:pt x="127" y="462"/>
                    </a:cubicBezTo>
                    <a:cubicBezTo>
                      <a:pt x="121" y="466"/>
                      <a:pt x="118" y="473"/>
                      <a:pt x="118" y="480"/>
                    </a:cubicBezTo>
                    <a:cubicBezTo>
                      <a:pt x="118" y="1581"/>
                      <a:pt x="118" y="1581"/>
                      <a:pt x="118" y="1581"/>
                    </a:cubicBezTo>
                    <a:cubicBezTo>
                      <a:pt x="162" y="1581"/>
                      <a:pt x="162" y="1581"/>
                      <a:pt x="162" y="1581"/>
                    </a:cubicBezTo>
                    <a:cubicBezTo>
                      <a:pt x="162" y="510"/>
                      <a:pt x="162" y="510"/>
                      <a:pt x="162" y="510"/>
                    </a:cubicBezTo>
                    <a:cubicBezTo>
                      <a:pt x="699" y="689"/>
                      <a:pt x="699" y="689"/>
                      <a:pt x="699" y="689"/>
                    </a:cubicBezTo>
                    <a:cubicBezTo>
                      <a:pt x="706" y="691"/>
                      <a:pt x="713" y="690"/>
                      <a:pt x="719" y="686"/>
                    </a:cubicBezTo>
                    <a:cubicBezTo>
                      <a:pt x="725" y="682"/>
                      <a:pt x="728" y="675"/>
                      <a:pt x="728" y="668"/>
                    </a:cubicBezTo>
                    <a:cubicBezTo>
                      <a:pt x="728" y="510"/>
                      <a:pt x="728" y="510"/>
                      <a:pt x="728" y="510"/>
                    </a:cubicBezTo>
                    <a:cubicBezTo>
                      <a:pt x="1275" y="691"/>
                      <a:pt x="1275" y="691"/>
                      <a:pt x="1275" y="691"/>
                    </a:cubicBezTo>
                    <a:cubicBezTo>
                      <a:pt x="1277" y="692"/>
                      <a:pt x="1280" y="692"/>
                      <a:pt x="1282" y="692"/>
                    </a:cubicBezTo>
                    <a:cubicBezTo>
                      <a:pt x="1768" y="692"/>
                      <a:pt x="1768" y="692"/>
                      <a:pt x="1768" y="692"/>
                    </a:cubicBezTo>
                    <a:cubicBezTo>
                      <a:pt x="1768" y="1581"/>
                      <a:pt x="1768" y="1581"/>
                      <a:pt x="1768" y="1581"/>
                    </a:cubicBezTo>
                    <a:cubicBezTo>
                      <a:pt x="1812" y="1581"/>
                      <a:pt x="1812" y="1581"/>
                      <a:pt x="1812" y="1581"/>
                    </a:cubicBezTo>
                    <a:lnTo>
                      <a:pt x="1812" y="670"/>
                    </a:ln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pic>
        <p:nvPicPr>
          <p:cNvPr id="36" name="Picture 35">
            <a:extLst>
              <a:ext uri="{FF2B5EF4-FFF2-40B4-BE49-F238E27FC236}">
                <a16:creationId xmlns:a16="http://schemas.microsoft.com/office/drawing/2014/main" id="{D4A6E2A8-319D-4768-8B91-B998B448631D}"/>
              </a:ext>
            </a:extLst>
          </p:cNvPr>
          <p:cNvPicPr>
            <a:picLocks noChangeAspect="1"/>
          </p:cNvPicPr>
          <p:nvPr/>
        </p:nvPicPr>
        <p:blipFill>
          <a:blip r:embed="rId9"/>
          <a:stretch>
            <a:fillRect/>
          </a:stretch>
        </p:blipFill>
        <p:spPr>
          <a:xfrm>
            <a:off x="2215905" y="3126317"/>
            <a:ext cx="723319" cy="723849"/>
          </a:xfrm>
          <a:prstGeom prst="rect">
            <a:avLst/>
          </a:prstGeom>
        </p:spPr>
      </p:pic>
      <p:sp>
        <p:nvSpPr>
          <p:cNvPr id="5" name="Rectangle 4"/>
          <p:cNvSpPr/>
          <p:nvPr/>
        </p:nvSpPr>
        <p:spPr>
          <a:xfrm>
            <a:off x="2185191" y="5775765"/>
            <a:ext cx="4867949" cy="458641"/>
          </a:xfrm>
          <a:prstGeom prst="rect">
            <a:avLst/>
          </a:prstGeom>
          <a:solidFill>
            <a:schemeClr val="bg1">
              <a:lumMod val="95000"/>
            </a:schemeClr>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2"/>
                </a:solidFill>
              </a:rPr>
              <a:t>Access </a:t>
            </a:r>
            <a:r>
              <a:rPr lang="en-US" sz="1600" b="1" dirty="0" smtClean="0">
                <a:solidFill>
                  <a:schemeClr val="tx2"/>
                </a:solidFill>
              </a:rPr>
              <a:t>supply vendors on </a:t>
            </a:r>
            <a:r>
              <a:rPr lang="en-US" sz="1600" b="1" dirty="0" smtClean="0">
                <a:solidFill>
                  <a:srgbClr val="00269E"/>
                </a:solidFill>
                <a:hlinkClick r:id="rId10" action="ppaction://hlinkfile"/>
              </a:rPr>
              <a:t>mass.gov/reope</a:t>
            </a:r>
            <a:r>
              <a:rPr lang="en-US" sz="1600" b="1" dirty="0" smtClean="0">
                <a:solidFill>
                  <a:schemeClr val="tx2"/>
                </a:solidFill>
                <a:hlinkClick r:id="rId10" action="ppaction://hlinkfile"/>
              </a:rPr>
              <a:t>ning</a:t>
            </a:r>
            <a:r>
              <a:rPr lang="en-US" sz="1600" b="1" dirty="0" smtClean="0">
                <a:solidFill>
                  <a:schemeClr val="tx2"/>
                </a:solidFill>
              </a:rPr>
              <a:t> </a:t>
            </a:r>
            <a:endParaRPr lang="en-US" sz="1200" dirty="0">
              <a:solidFill>
                <a:schemeClr val="tx1"/>
              </a:solidFill>
            </a:endParaRPr>
          </a:p>
        </p:txBody>
      </p:sp>
      <p:sp>
        <p:nvSpPr>
          <p:cNvPr id="28" name="Rectangle 27">
            <a:extLst>
              <a:ext uri="{FF2B5EF4-FFF2-40B4-BE49-F238E27FC236}">
                <a16:creationId xmlns:a16="http://schemas.microsoft.com/office/drawing/2014/main" id="{B69EDBEC-E720-4419-8880-03FA145C92E2}"/>
              </a:ext>
            </a:extLst>
          </p:cNvPr>
          <p:cNvSpPr/>
          <p:nvPr/>
        </p:nvSpPr>
        <p:spPr>
          <a:xfrm>
            <a:off x="7641451" y="4684814"/>
            <a:ext cx="340882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
            </a:r>
            <a:b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b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M</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anufacturing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E</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mergency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R</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esponse </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T</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eam</a:t>
            </a:r>
          </a:p>
        </p:txBody>
      </p:sp>
      <p:sp>
        <p:nvSpPr>
          <p:cNvPr id="39" name="Rectangle 38">
            <a:extLst>
              <a:ext uri="{FF2B5EF4-FFF2-40B4-BE49-F238E27FC236}">
                <a16:creationId xmlns:a16="http://schemas.microsoft.com/office/drawing/2014/main" id="{22CDC3A1-436D-45C9-A88B-B49A23148528}"/>
              </a:ext>
            </a:extLst>
          </p:cNvPr>
          <p:cNvSpPr/>
          <p:nvPr/>
        </p:nvSpPr>
        <p:spPr>
          <a:xfrm>
            <a:off x="7375148" y="5409940"/>
            <a:ext cx="125762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b="1" dirty="0">
                <a:solidFill>
                  <a:srgbClr val="000000">
                    <a:lumMod val="100000"/>
                  </a:srgbClr>
                </a:solidFill>
                <a:latin typeface="Arial"/>
              </a:rPr>
              <a:t>430+</a:t>
            </a:r>
          </a:p>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lang="en-US" sz="1200" dirty="0">
              <a:solidFill>
                <a:srgbClr val="000000">
                  <a:lumMod val="100000"/>
                </a:srgbClr>
              </a:solidFill>
              <a:latin typeface="Arial"/>
            </a:endParaRPr>
          </a:p>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dirty="0">
                <a:solidFill>
                  <a:srgbClr val="000000">
                    <a:lumMod val="100000"/>
                  </a:srgbClr>
                </a:solidFill>
                <a:latin typeface="Arial"/>
              </a:rPr>
              <a:t>Massachusetts manufacturers</a:t>
            </a:r>
          </a:p>
        </p:txBody>
      </p:sp>
      <p:sp>
        <p:nvSpPr>
          <p:cNvPr id="40" name="Rectangle 39">
            <a:extLst>
              <a:ext uri="{FF2B5EF4-FFF2-40B4-BE49-F238E27FC236}">
                <a16:creationId xmlns:a16="http://schemas.microsoft.com/office/drawing/2014/main" id="{B1D76525-9571-40FC-BE86-7A8DA1338E5A}"/>
              </a:ext>
            </a:extLst>
          </p:cNvPr>
          <p:cNvSpPr/>
          <p:nvPr/>
        </p:nvSpPr>
        <p:spPr>
          <a:xfrm>
            <a:off x="8632768" y="5409940"/>
            <a:ext cx="144556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b="1" dirty="0">
                <a:solidFill>
                  <a:srgbClr val="000000">
                    <a:lumMod val="100000"/>
                  </a:srgbClr>
                </a:solidFill>
                <a:latin typeface="Arial"/>
              </a:rPr>
              <a:t>27</a:t>
            </a:r>
          </a:p>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lang="en-US" sz="1200" b="1" dirty="0">
              <a:solidFill>
                <a:srgbClr val="000000">
                  <a:lumMod val="100000"/>
                </a:srgbClr>
              </a:solidFill>
              <a:latin typeface="Arial"/>
            </a:endParaRPr>
          </a:p>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dirty="0">
                <a:solidFill>
                  <a:srgbClr val="000000">
                    <a:lumMod val="100000"/>
                  </a:srgbClr>
                </a:solidFill>
                <a:latin typeface="Arial"/>
              </a:rPr>
              <a:t>Graduated M-ERT companies </a:t>
            </a:r>
          </a:p>
        </p:txBody>
      </p:sp>
      <p:sp>
        <p:nvSpPr>
          <p:cNvPr id="41" name="Rectangle 40">
            <a:extLst>
              <a:ext uri="{FF2B5EF4-FFF2-40B4-BE49-F238E27FC236}">
                <a16:creationId xmlns:a16="http://schemas.microsoft.com/office/drawing/2014/main" id="{DA2F5670-B739-4A9B-8689-E2D13A3225BA}"/>
              </a:ext>
            </a:extLst>
          </p:cNvPr>
          <p:cNvSpPr/>
          <p:nvPr/>
        </p:nvSpPr>
        <p:spPr>
          <a:xfrm>
            <a:off x="10050706" y="5409940"/>
            <a:ext cx="125762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b="1" dirty="0">
                <a:solidFill>
                  <a:srgbClr val="000000">
                    <a:lumMod val="100000"/>
                  </a:srgbClr>
                </a:solidFill>
                <a:latin typeface="Arial"/>
              </a:rPr>
              <a:t>3.5</a:t>
            </a:r>
          </a:p>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b="1" dirty="0">
                <a:solidFill>
                  <a:srgbClr val="000000">
                    <a:lumMod val="100000"/>
                  </a:srgbClr>
                </a:solidFill>
                <a:latin typeface="Arial"/>
              </a:rPr>
              <a:t> </a:t>
            </a:r>
          </a:p>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lang="en-US" sz="1200" dirty="0">
                <a:solidFill>
                  <a:srgbClr val="000000">
                    <a:lumMod val="100000"/>
                  </a:srgbClr>
                </a:solidFill>
                <a:latin typeface="Arial"/>
              </a:rPr>
              <a:t>Million pieces of PPE to date </a:t>
            </a: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8183" y="5243737"/>
            <a:ext cx="591551" cy="591551"/>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9777" y="5243737"/>
            <a:ext cx="591551" cy="591551"/>
          </a:xfrm>
          <a:prstGeom prst="rect">
            <a:avLst/>
          </a:prstGeom>
        </p:spPr>
      </p:pic>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82775" y="5243737"/>
            <a:ext cx="591551" cy="591551"/>
          </a:xfrm>
          <a:prstGeom prst="rect">
            <a:avLst/>
          </a:prstGeom>
        </p:spPr>
      </p:pic>
      <p:sp>
        <p:nvSpPr>
          <p:cNvPr id="45" name="Text Placeholder 6">
            <a:extLst>
              <a:ext uri="{FF2B5EF4-FFF2-40B4-BE49-F238E27FC236}">
                <a16:creationId xmlns:a16="http://schemas.microsoft.com/office/drawing/2014/main" id="{35DC3A75-85E0-4CDF-8CFD-DD7598E2FAB6}"/>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969507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E5B6DAD6-9CDB-46EA-BC52-44C0168387C7}"/>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362" name="think-cell Slide" r:id="rId5" imgW="532" imgH="530" progId="TCLayout.ActiveDocument.1">
                  <p:embed/>
                </p:oleObj>
              </mc:Choice>
              <mc:Fallback>
                <p:oleObj name="think-cell Slide" r:id="rId5" imgW="532" imgH="530" progId="TCLayout.ActiveDocument.1">
                  <p:embed/>
                  <p:pic>
                    <p:nvPicPr>
                      <p:cNvPr id="27" name="Object 26" hidden="1">
                        <a:extLst>
                          <a:ext uri="{FF2B5EF4-FFF2-40B4-BE49-F238E27FC236}">
                            <a16:creationId xmlns:a16="http://schemas.microsoft.com/office/drawing/2014/main" id="{E5B6DAD6-9CDB-46EA-BC52-44C0168387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6" name="Content Placeholder 2">
            <a:extLst>
              <a:ext uri="{FF2B5EF4-FFF2-40B4-BE49-F238E27FC236}">
                <a16:creationId xmlns:a16="http://schemas.microsoft.com/office/drawing/2014/main" id="{3037819C-71F7-480C-8437-D1EC266E650E}"/>
              </a:ext>
            </a:extLst>
          </p:cNvPr>
          <p:cNvSpPr txBox="1">
            <a:spLocks/>
          </p:cNvSpPr>
          <p:nvPr/>
        </p:nvSpPr>
        <p:spPr>
          <a:xfrm>
            <a:off x="2267338" y="1188719"/>
            <a:ext cx="8721504" cy="889154"/>
          </a:xfrm>
          <a:prstGeom prst="rect">
            <a:avLst/>
          </a:prstGeom>
        </p:spPr>
        <p:txBody>
          <a:bodyPr wrap="square">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As previously announced, Massachusetts' K-12 school buildings will remain closed through the end of the 2019-20 school year, with remote teaching and learning in place. Schools will continue offering essential non-educational services to their communities. Plans are being made for the summer learning programs and 2020-21 school year and will be shared with the public in the weeks to come.</a:t>
            </a:r>
          </a:p>
        </p:txBody>
      </p:sp>
      <p:graphicFrame>
        <p:nvGraphicFramePr>
          <p:cNvPr id="69" name="Object 68" hidden="1">
            <a:extLst>
              <a:ext uri="{FF2B5EF4-FFF2-40B4-BE49-F238E27FC236}">
                <a16:creationId xmlns:a16="http://schemas.microsoft.com/office/drawing/2014/main" id="{A822FE34-6A41-45AF-84B4-A2F8C59226B5}"/>
              </a:ext>
            </a:extLst>
          </p:cNvPr>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363" name="think-cell Slide" r:id="rId7" imgW="328" imgH="328" progId="TCLayout.ActiveDocument.1">
                  <p:embed/>
                </p:oleObj>
              </mc:Choice>
              <mc:Fallback>
                <p:oleObj name="think-cell Slide" r:id="rId7" imgW="328" imgH="328" progId="TCLayout.ActiveDocument.1">
                  <p:embed/>
                  <p:pic>
                    <p:nvPicPr>
                      <p:cNvPr id="69" name="Object 68" hidden="1">
                        <a:extLst>
                          <a:ext uri="{FF2B5EF4-FFF2-40B4-BE49-F238E27FC236}">
                            <a16:creationId xmlns:a16="http://schemas.microsoft.com/office/drawing/2014/main" id="{A822FE34-6A41-45AF-84B4-A2F8C59226B5}"/>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4BB14EC1-9DCF-43C8-8354-714AFC973D6D}"/>
              </a:ext>
            </a:extLst>
          </p:cNvPr>
          <p:cNvGrpSpPr/>
          <p:nvPr/>
        </p:nvGrpSpPr>
        <p:grpSpPr>
          <a:xfrm>
            <a:off x="2373434" y="2412657"/>
            <a:ext cx="8571706" cy="2860381"/>
            <a:chOff x="2373434" y="2412657"/>
            <a:chExt cx="8571706" cy="2860381"/>
          </a:xfrm>
        </p:grpSpPr>
        <p:sp>
          <p:nvSpPr>
            <p:cNvPr id="49" name="Content Placeholder 2">
              <a:extLst>
                <a:ext uri="{FF2B5EF4-FFF2-40B4-BE49-F238E27FC236}">
                  <a16:creationId xmlns:a16="http://schemas.microsoft.com/office/drawing/2014/main" id="{4C4BFA14-5F68-4ECB-8D77-A08DA8516E77}"/>
                </a:ext>
              </a:extLst>
            </p:cNvPr>
            <p:cNvSpPr txBox="1">
              <a:spLocks/>
            </p:cNvSpPr>
            <p:nvPr/>
          </p:nvSpPr>
          <p:spPr>
            <a:xfrm>
              <a:off x="2974206" y="2451123"/>
              <a:ext cx="7970934" cy="498598"/>
            </a:xfrm>
            <a:prstGeom prst="rect">
              <a:avLst/>
            </a:prstGeom>
          </p:spPr>
          <p:txBody>
            <a:bodyPr wrap="square">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mn-cs"/>
                  <a:sym typeface="+mn-lt"/>
                </a:rPr>
                <a:t>K-12 school buildings will remain closed through the end of the 2019-20 school year</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a:ea typeface="+mn-ea"/>
                  <a:cs typeface="+mn-cs"/>
                  <a:sym typeface="+mn-lt"/>
                </a:rPr>
                <a:t>Potential for limited exceptions to be announced at a later </a:t>
              </a:r>
              <a:r>
                <a:rPr kumimoji="0" lang="en-US" b="0" i="0" u="none" strike="noStrike" kern="1200" cap="none" spc="0" normalizeH="0" baseline="0" noProof="0" dirty="0" smtClean="0">
                  <a:ln>
                    <a:noFill/>
                  </a:ln>
                  <a:solidFill>
                    <a:srgbClr val="000000"/>
                  </a:solidFill>
                  <a:effectLst/>
                  <a:uLnTx/>
                  <a:uFillTx/>
                  <a:latin typeface="Arial"/>
                  <a:ea typeface="+mn-ea"/>
                  <a:cs typeface="+mn-cs"/>
                  <a:sym typeface="+mn-lt"/>
                </a:rPr>
                <a:t>date.</a:t>
              </a:r>
              <a:endParaRPr kumimoji="0" lang="en-US" b="0" i="0" u="none" strike="noStrike" kern="1200" cap="none" spc="0" normalizeH="0" baseline="0" noProof="0" dirty="0">
                <a:ln>
                  <a:noFill/>
                </a:ln>
                <a:solidFill>
                  <a:srgbClr val="000000"/>
                </a:solidFill>
                <a:effectLst/>
                <a:uLnTx/>
                <a:uFillTx/>
                <a:latin typeface="Arial"/>
                <a:ea typeface="+mn-ea"/>
                <a:cs typeface="+mn-cs"/>
                <a:sym typeface="+mn-lt"/>
              </a:endParaRPr>
            </a:p>
          </p:txBody>
        </p:sp>
        <p:sp>
          <p:nvSpPr>
            <p:cNvPr id="50" name="Content Placeholder 2">
              <a:extLst>
                <a:ext uri="{FF2B5EF4-FFF2-40B4-BE49-F238E27FC236}">
                  <a16:creationId xmlns:a16="http://schemas.microsoft.com/office/drawing/2014/main" id="{BC09BDC4-0477-43A9-8020-6C51060C5815}"/>
                </a:ext>
              </a:extLst>
            </p:cNvPr>
            <p:cNvSpPr txBox="1">
              <a:spLocks/>
            </p:cNvSpPr>
            <p:nvPr/>
          </p:nvSpPr>
          <p:spPr>
            <a:xfrm>
              <a:off x="2974206" y="3157851"/>
              <a:ext cx="7970934" cy="498598"/>
            </a:xfrm>
            <a:prstGeom prst="rect">
              <a:avLst/>
            </a:prstGeom>
          </p:spPr>
          <p:txBody>
            <a:bodyPr wrap="square">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mn-cs"/>
                  <a:sym typeface="+mn-lt"/>
                </a:rPr>
                <a:t>Remote teaching and learning should continue through the end of the 2019-20 school year</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a:ea typeface="+mn-ea"/>
                  <a:cs typeface="+mn-cs"/>
                  <a:sym typeface="+mn-lt"/>
                </a:rPr>
                <a:t>As previously </a:t>
              </a:r>
              <a:r>
                <a:rPr kumimoji="0" lang="en-US" b="0" i="0" u="none" strike="noStrike" kern="1200" cap="none" spc="0" normalizeH="0" baseline="0" noProof="0" dirty="0" smtClean="0">
                  <a:ln>
                    <a:noFill/>
                  </a:ln>
                  <a:solidFill>
                    <a:srgbClr val="000000"/>
                  </a:solidFill>
                  <a:effectLst/>
                  <a:uLnTx/>
                  <a:uFillTx/>
                  <a:latin typeface="Arial"/>
                  <a:ea typeface="+mn-ea"/>
                  <a:cs typeface="+mn-cs"/>
                  <a:sym typeface="+mn-lt"/>
                </a:rPr>
                <a:t>announced.</a:t>
              </a:r>
              <a:endParaRPr kumimoji="0" lang="en-US" b="0" i="0" u="none" strike="noStrike" kern="1200" cap="none" spc="0" normalizeH="0" baseline="0" noProof="0" dirty="0">
                <a:ln>
                  <a:noFill/>
                </a:ln>
                <a:solidFill>
                  <a:srgbClr val="000000"/>
                </a:solidFill>
                <a:effectLst/>
                <a:uLnTx/>
                <a:uFillTx/>
                <a:latin typeface="Arial"/>
                <a:ea typeface="+mn-ea"/>
                <a:cs typeface="+mn-cs"/>
                <a:sym typeface="+mn-lt"/>
              </a:endParaRPr>
            </a:p>
          </p:txBody>
        </p:sp>
        <p:sp>
          <p:nvSpPr>
            <p:cNvPr id="51" name="Content Placeholder 2">
              <a:extLst>
                <a:ext uri="{FF2B5EF4-FFF2-40B4-BE49-F238E27FC236}">
                  <a16:creationId xmlns:a16="http://schemas.microsoft.com/office/drawing/2014/main" id="{3961DFD6-63F4-4372-BD99-4316BACF9CEB}"/>
                </a:ext>
              </a:extLst>
            </p:cNvPr>
            <p:cNvSpPr txBox="1">
              <a:spLocks/>
            </p:cNvSpPr>
            <p:nvPr/>
          </p:nvSpPr>
          <p:spPr>
            <a:xfrm>
              <a:off x="2974206" y="3864579"/>
              <a:ext cx="7970934" cy="498598"/>
            </a:xfrm>
            <a:prstGeom prst="rect">
              <a:avLst/>
            </a:prstGeom>
          </p:spPr>
          <p:txBody>
            <a:bodyPr wrap="square">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mn-cs"/>
                  <a:sym typeface="+mn-lt"/>
                </a:rPr>
                <a:t>Schools should continue offering essential non-educational services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a:ea typeface="+mn-ea"/>
                  <a:cs typeface="+mn-cs"/>
                  <a:sym typeface="+mn-lt"/>
                </a:rPr>
                <a:t>Examples include take-out and food delivery to students and </a:t>
              </a:r>
              <a:r>
                <a:rPr kumimoji="0" lang="en-US" b="0" i="0" u="none" strike="noStrike" kern="1200" cap="none" spc="0" normalizeH="0" baseline="0" noProof="0" dirty="0" smtClean="0">
                  <a:ln>
                    <a:noFill/>
                  </a:ln>
                  <a:solidFill>
                    <a:srgbClr val="000000"/>
                  </a:solidFill>
                  <a:effectLst/>
                  <a:uLnTx/>
                  <a:uFillTx/>
                  <a:latin typeface="Arial"/>
                  <a:ea typeface="+mn-ea"/>
                  <a:cs typeface="+mn-cs"/>
                  <a:sym typeface="+mn-lt"/>
                </a:rPr>
                <a:t>families.</a:t>
              </a:r>
              <a:endParaRPr kumimoji="0" lang="en-US" b="0" i="0" u="none" strike="noStrike" kern="1200" cap="none" spc="0" normalizeH="0" baseline="0" noProof="0" dirty="0">
                <a:ln>
                  <a:noFill/>
                </a:ln>
                <a:solidFill>
                  <a:srgbClr val="000000"/>
                </a:solidFill>
                <a:effectLst/>
                <a:uLnTx/>
                <a:uFillTx/>
                <a:latin typeface="Arial"/>
                <a:ea typeface="+mn-ea"/>
                <a:cs typeface="+mn-cs"/>
                <a:sym typeface="+mn-lt"/>
              </a:endParaRPr>
            </a:p>
          </p:txBody>
        </p:sp>
        <p:sp>
          <p:nvSpPr>
            <p:cNvPr id="59" name="Content Placeholder 2">
              <a:extLst>
                <a:ext uri="{FF2B5EF4-FFF2-40B4-BE49-F238E27FC236}">
                  <a16:creationId xmlns:a16="http://schemas.microsoft.com/office/drawing/2014/main" id="{24308B3F-5EE8-4199-87D3-50660C9A946A}"/>
                </a:ext>
              </a:extLst>
            </p:cNvPr>
            <p:cNvSpPr txBox="1">
              <a:spLocks/>
            </p:cNvSpPr>
            <p:nvPr/>
          </p:nvSpPr>
          <p:spPr>
            <a:xfrm>
              <a:off x="2974206" y="4571307"/>
              <a:ext cx="7970934" cy="701731"/>
            </a:xfrm>
            <a:prstGeom prst="rect">
              <a:avLst/>
            </a:prstGeom>
          </p:spPr>
          <p:txBody>
            <a:bodyPr wrap="square">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a:ea typeface="+mn-ea"/>
                  <a:cs typeface="+mn-cs"/>
                  <a:sym typeface="+mn-lt"/>
                </a:rPr>
                <a:t>Plans for the summer and 2020-21 school year are being developed and will be announced </a:t>
              </a:r>
              <a:r>
                <a:rPr kumimoji="0" lang="en-US" b="1" i="0" u="none" strike="noStrike" kern="1200" cap="none" spc="0" normalizeH="0" baseline="0" noProof="0" dirty="0" smtClean="0">
                  <a:ln>
                    <a:noFill/>
                  </a:ln>
                  <a:solidFill>
                    <a:srgbClr val="000000"/>
                  </a:solidFill>
                  <a:effectLst/>
                  <a:uLnTx/>
                  <a:uFillTx/>
                  <a:latin typeface="Arial"/>
                  <a:ea typeface="+mn-ea"/>
                  <a:cs typeface="+mn-cs"/>
                  <a:sym typeface="+mn-lt"/>
                </a:rPr>
                <a:t>soon</a:t>
              </a:r>
              <a:endParaRPr kumimoji="0" lang="en-US" b="1" i="0" u="none" strike="noStrike" kern="1200" cap="none" spc="0" normalizeH="0" baseline="0" noProof="0" dirty="0">
                <a:ln>
                  <a:noFill/>
                </a:ln>
                <a:solidFill>
                  <a:srgbClr val="000000"/>
                </a:solidFill>
                <a:effectLst/>
                <a:uLnTx/>
                <a:uFillTx/>
                <a:latin typeface="Arial"/>
                <a:ea typeface="+mn-ea"/>
                <a:cs typeface="+mn-cs"/>
                <a:sym typeface="+mn-lt"/>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a:ea typeface="+mn-ea"/>
                  <a:cs typeface="+mn-cs"/>
                  <a:sym typeface="+mn-lt"/>
                </a:rPr>
                <a:t>We are developing plans for summer learning programs and the next school year and closely tracing the progression of the virus as part of the reopening </a:t>
              </a:r>
              <a:r>
                <a:rPr kumimoji="0" lang="en-US" b="0" i="0" u="none" strike="noStrike" kern="1200" cap="none" spc="0" normalizeH="0" baseline="0" noProof="0" dirty="0" smtClean="0">
                  <a:ln>
                    <a:noFill/>
                  </a:ln>
                  <a:solidFill>
                    <a:srgbClr val="000000"/>
                  </a:solidFill>
                  <a:effectLst/>
                  <a:uLnTx/>
                  <a:uFillTx/>
                  <a:latin typeface="Arial"/>
                  <a:ea typeface="+mn-ea"/>
                  <a:cs typeface="+mn-cs"/>
                  <a:sym typeface="+mn-lt"/>
                </a:rPr>
                <a:t>process.</a:t>
              </a:r>
              <a:endParaRPr kumimoji="0" lang="en-US" b="0" i="0" u="none" strike="noStrike" kern="1200" cap="none" spc="0" normalizeH="0" baseline="0" noProof="0" dirty="0">
                <a:ln>
                  <a:noFill/>
                </a:ln>
                <a:solidFill>
                  <a:srgbClr val="000000"/>
                </a:solidFill>
                <a:effectLst/>
                <a:uLnTx/>
                <a:uFillTx/>
                <a:latin typeface="Arial"/>
                <a:ea typeface="+mn-ea"/>
                <a:cs typeface="+mn-cs"/>
                <a:sym typeface="+mn-lt"/>
              </a:endParaRPr>
            </a:p>
          </p:txBody>
        </p:sp>
        <p:grpSp>
          <p:nvGrpSpPr>
            <p:cNvPr id="60" name="Group 59">
              <a:extLst>
                <a:ext uri="{FF2B5EF4-FFF2-40B4-BE49-F238E27FC236}">
                  <a16:creationId xmlns:a16="http://schemas.microsoft.com/office/drawing/2014/main" id="{49293CAC-BC80-48D1-93BB-B4F3BEB87B6D}"/>
                </a:ext>
              </a:extLst>
            </p:cNvPr>
            <p:cNvGrpSpPr>
              <a:grpSpLocks noChangeAspect="1"/>
            </p:cNvGrpSpPr>
            <p:nvPr/>
          </p:nvGrpSpPr>
          <p:grpSpPr>
            <a:xfrm>
              <a:off x="2396164" y="3826113"/>
              <a:ext cx="514901" cy="559820"/>
              <a:chOff x="5272882" y="2604848"/>
              <a:chExt cx="1646237" cy="1646237"/>
            </a:xfrm>
          </p:grpSpPr>
          <p:sp>
            <p:nvSpPr>
              <p:cNvPr id="61" name="AutoShape 3">
                <a:extLst>
                  <a:ext uri="{FF2B5EF4-FFF2-40B4-BE49-F238E27FC236}">
                    <a16:creationId xmlns:a16="http://schemas.microsoft.com/office/drawing/2014/main" id="{5A4666B7-105D-4CF6-9EF8-9A26BC81BF5E}"/>
                  </a:ext>
                </a:extLst>
              </p:cNvPr>
              <p:cNvSpPr>
                <a:spLocks noChangeAspect="1" noChangeArrowheads="1" noTextEdit="1"/>
              </p:cNvSpPr>
              <p:nvPr/>
            </p:nvSpPr>
            <p:spPr bwMode="auto">
              <a:xfrm>
                <a:off x="5272882" y="2604848"/>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id="{94F59348-4A0F-4A3B-89B0-08F8A89D826C}"/>
                  </a:ext>
                </a:extLst>
              </p:cNvPr>
              <p:cNvGrpSpPr/>
              <p:nvPr/>
            </p:nvGrpSpPr>
            <p:grpSpPr>
              <a:xfrm>
                <a:off x="5562899" y="2814793"/>
                <a:ext cx="1066203" cy="1226346"/>
                <a:chOff x="5562899" y="2814793"/>
                <a:chExt cx="1066203" cy="1226346"/>
              </a:xfrm>
            </p:grpSpPr>
            <p:sp>
              <p:nvSpPr>
                <p:cNvPr id="65" name="Freeform 23">
                  <a:extLst>
                    <a:ext uri="{FF2B5EF4-FFF2-40B4-BE49-F238E27FC236}">
                      <a16:creationId xmlns:a16="http://schemas.microsoft.com/office/drawing/2014/main" id="{641CE46A-D245-4D7B-89F5-6B718458AEF5}"/>
                    </a:ext>
                  </a:extLst>
                </p:cNvPr>
                <p:cNvSpPr>
                  <a:spLocks/>
                </p:cNvSpPr>
                <p:nvPr/>
              </p:nvSpPr>
              <p:spPr bwMode="auto">
                <a:xfrm>
                  <a:off x="5562899" y="2814793"/>
                  <a:ext cx="1066203" cy="1226346"/>
                </a:xfrm>
                <a:custGeom>
                  <a:avLst/>
                  <a:gdLst>
                    <a:gd name="connsiteX0" fmla="*/ 339961 w 1066203"/>
                    <a:gd name="connsiteY0" fmla="*/ 338934 h 1226346"/>
                    <a:gd name="connsiteX1" fmla="*/ 169064 w 1066203"/>
                    <a:gd name="connsiteY1" fmla="*/ 395359 h 1226346"/>
                    <a:gd name="connsiteX2" fmla="*/ 34635 w 1066203"/>
                    <a:gd name="connsiteY2" fmla="*/ 640344 h 1226346"/>
                    <a:gd name="connsiteX3" fmla="*/ 38210 w 1066203"/>
                    <a:gd name="connsiteY3" fmla="*/ 791764 h 1226346"/>
                    <a:gd name="connsiteX4" fmla="*/ 91839 w 1066203"/>
                    <a:gd name="connsiteY4" fmla="*/ 938183 h 1226346"/>
                    <a:gd name="connsiteX5" fmla="*/ 241284 w 1066203"/>
                    <a:gd name="connsiteY5" fmla="*/ 1134600 h 1226346"/>
                    <a:gd name="connsiteX6" fmla="*/ 380003 w 1066203"/>
                    <a:gd name="connsiteY6" fmla="*/ 1194596 h 1226346"/>
                    <a:gd name="connsiteX7" fmla="*/ 492981 w 1066203"/>
                    <a:gd name="connsiteY7" fmla="*/ 1166741 h 1226346"/>
                    <a:gd name="connsiteX8" fmla="*/ 533739 w 1066203"/>
                    <a:gd name="connsiteY8" fmla="*/ 1153170 h 1226346"/>
                    <a:gd name="connsiteX9" fmla="*/ 534454 w 1066203"/>
                    <a:gd name="connsiteY9" fmla="*/ 1153170 h 1226346"/>
                    <a:gd name="connsiteX10" fmla="*/ 573782 w 1066203"/>
                    <a:gd name="connsiteY10" fmla="*/ 1166741 h 1226346"/>
                    <a:gd name="connsiteX11" fmla="*/ 684615 w 1066203"/>
                    <a:gd name="connsiteY11" fmla="*/ 1194596 h 1226346"/>
                    <a:gd name="connsiteX12" fmla="*/ 823334 w 1066203"/>
                    <a:gd name="connsiteY12" fmla="*/ 1134600 h 1226346"/>
                    <a:gd name="connsiteX13" fmla="*/ 972780 w 1066203"/>
                    <a:gd name="connsiteY13" fmla="*/ 937469 h 1226346"/>
                    <a:gd name="connsiteX14" fmla="*/ 1026408 w 1066203"/>
                    <a:gd name="connsiteY14" fmla="*/ 791764 h 1226346"/>
                    <a:gd name="connsiteX15" fmla="*/ 1029984 w 1066203"/>
                    <a:gd name="connsiteY15" fmla="*/ 640344 h 1226346"/>
                    <a:gd name="connsiteX16" fmla="*/ 895554 w 1066203"/>
                    <a:gd name="connsiteY16" fmla="*/ 395359 h 1226346"/>
                    <a:gd name="connsiteX17" fmla="*/ 724657 w 1066203"/>
                    <a:gd name="connsiteY17" fmla="*/ 338934 h 1226346"/>
                    <a:gd name="connsiteX18" fmla="*/ 548040 w 1066203"/>
                    <a:gd name="connsiteY18" fmla="*/ 390360 h 1226346"/>
                    <a:gd name="connsiteX19" fmla="*/ 531594 w 1066203"/>
                    <a:gd name="connsiteY19" fmla="*/ 400359 h 1226346"/>
                    <a:gd name="connsiteX20" fmla="*/ 515863 w 1066203"/>
                    <a:gd name="connsiteY20" fmla="*/ 390360 h 1226346"/>
                    <a:gd name="connsiteX21" fmla="*/ 339961 w 1066203"/>
                    <a:gd name="connsiteY21" fmla="*/ 338934 h 1226346"/>
                    <a:gd name="connsiteX22" fmla="*/ 340935 w 1066203"/>
                    <a:gd name="connsiteY22" fmla="*/ 307184 h 1226346"/>
                    <a:gd name="connsiteX23" fmla="*/ 532388 w 1066203"/>
                    <a:gd name="connsiteY23" fmla="*/ 362934 h 1226346"/>
                    <a:gd name="connsiteX24" fmla="*/ 725269 w 1066203"/>
                    <a:gd name="connsiteY24" fmla="*/ 307184 h 1226346"/>
                    <a:gd name="connsiteX25" fmla="*/ 914578 w 1066203"/>
                    <a:gd name="connsiteY25" fmla="*/ 369367 h 1226346"/>
                    <a:gd name="connsiteX26" fmla="*/ 1061739 w 1066203"/>
                    <a:gd name="connsiteY26" fmla="*/ 635967 h 1226346"/>
                    <a:gd name="connsiteX27" fmla="*/ 1057453 w 1066203"/>
                    <a:gd name="connsiteY27" fmla="*/ 798214 h 1226346"/>
                    <a:gd name="connsiteX28" fmla="*/ 1000303 w 1066203"/>
                    <a:gd name="connsiteY28" fmla="*/ 953314 h 1226346"/>
                    <a:gd name="connsiteX29" fmla="*/ 844569 w 1066203"/>
                    <a:gd name="connsiteY29" fmla="*/ 1159160 h 1226346"/>
                    <a:gd name="connsiteX30" fmla="*/ 685264 w 1066203"/>
                    <a:gd name="connsiteY30" fmla="*/ 1226346 h 1226346"/>
                    <a:gd name="connsiteX31" fmla="*/ 560248 w 1066203"/>
                    <a:gd name="connsiteY31" fmla="*/ 1194897 h 1226346"/>
                    <a:gd name="connsiteX32" fmla="*/ 535245 w 1066203"/>
                    <a:gd name="connsiteY32" fmla="*/ 1184891 h 1226346"/>
                    <a:gd name="connsiteX33" fmla="*/ 534531 w 1066203"/>
                    <a:gd name="connsiteY33" fmla="*/ 1184891 h 1226346"/>
                    <a:gd name="connsiteX34" fmla="*/ 508099 w 1066203"/>
                    <a:gd name="connsiteY34" fmla="*/ 1194897 h 1226346"/>
                    <a:gd name="connsiteX35" fmla="*/ 380940 w 1066203"/>
                    <a:gd name="connsiteY35" fmla="*/ 1226346 h 1226346"/>
                    <a:gd name="connsiteX36" fmla="*/ 221635 w 1066203"/>
                    <a:gd name="connsiteY36" fmla="*/ 1159160 h 1226346"/>
                    <a:gd name="connsiteX37" fmla="*/ 65901 w 1066203"/>
                    <a:gd name="connsiteY37" fmla="*/ 953314 h 1226346"/>
                    <a:gd name="connsiteX38" fmla="*/ 8751 w 1066203"/>
                    <a:gd name="connsiteY38" fmla="*/ 798214 h 1226346"/>
                    <a:gd name="connsiteX39" fmla="*/ 4465 w 1066203"/>
                    <a:gd name="connsiteY39" fmla="*/ 635967 h 1226346"/>
                    <a:gd name="connsiteX40" fmla="*/ 151626 w 1066203"/>
                    <a:gd name="connsiteY40" fmla="*/ 369367 h 1226346"/>
                    <a:gd name="connsiteX41" fmla="*/ 340935 w 1066203"/>
                    <a:gd name="connsiteY41" fmla="*/ 307184 h 1226346"/>
                    <a:gd name="connsiteX42" fmla="*/ 670721 w 1066203"/>
                    <a:gd name="connsiteY42" fmla="*/ 52854 h 1226346"/>
                    <a:gd name="connsiteX43" fmla="*/ 691383 w 1066203"/>
                    <a:gd name="connsiteY43" fmla="*/ 63522 h 1226346"/>
                    <a:gd name="connsiteX44" fmla="*/ 681408 w 1066203"/>
                    <a:gd name="connsiteY44" fmla="*/ 83435 h 1226346"/>
                    <a:gd name="connsiteX45" fmla="*/ 613008 w 1066203"/>
                    <a:gd name="connsiteY45" fmla="*/ 128241 h 1226346"/>
                    <a:gd name="connsiteX46" fmla="*/ 546745 w 1066203"/>
                    <a:gd name="connsiteY46" fmla="*/ 301062 h 1226346"/>
                    <a:gd name="connsiteX47" fmla="*/ 531071 w 1066203"/>
                    <a:gd name="connsiteY47" fmla="*/ 316709 h 1226346"/>
                    <a:gd name="connsiteX48" fmla="*/ 514683 w 1066203"/>
                    <a:gd name="connsiteY48" fmla="*/ 301774 h 1226346"/>
                    <a:gd name="connsiteX49" fmla="*/ 591633 w 1066203"/>
                    <a:gd name="connsiteY49" fmla="*/ 104771 h 1226346"/>
                    <a:gd name="connsiteX50" fmla="*/ 670721 w 1066203"/>
                    <a:gd name="connsiteY50" fmla="*/ 52854 h 1226346"/>
                    <a:gd name="connsiteX51" fmla="*/ 318395 w 1066203"/>
                    <a:gd name="connsiteY51" fmla="*/ 1290 h 1226346"/>
                    <a:gd name="connsiteX52" fmla="*/ 351942 w 1066203"/>
                    <a:gd name="connsiteY52" fmla="*/ 7730 h 1226346"/>
                    <a:gd name="connsiteX53" fmla="*/ 508974 w 1066203"/>
                    <a:gd name="connsiteY53" fmla="*/ 152988 h 1226346"/>
                    <a:gd name="connsiteX54" fmla="*/ 501837 w 1066203"/>
                    <a:gd name="connsiteY54" fmla="*/ 177317 h 1226346"/>
                    <a:gd name="connsiteX55" fmla="*/ 324819 w 1066203"/>
                    <a:gd name="connsiteY55" fmla="*/ 221682 h 1226346"/>
                    <a:gd name="connsiteX56" fmla="*/ 291271 w 1066203"/>
                    <a:gd name="connsiteY56" fmla="*/ 214526 h 1226346"/>
                    <a:gd name="connsiteX57" fmla="*/ 134239 w 1066203"/>
                    <a:gd name="connsiteY57" fmla="*/ 69268 h 1226346"/>
                    <a:gd name="connsiteX58" fmla="*/ 141377 w 1066203"/>
                    <a:gd name="connsiteY58" fmla="*/ 44939 h 1226346"/>
                    <a:gd name="connsiteX59" fmla="*/ 318395 w 1066203"/>
                    <a:gd name="connsiteY59" fmla="*/ 1290 h 122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66203" h="1226346">
                      <a:moveTo>
                        <a:pt x="339961" y="338934"/>
                      </a:moveTo>
                      <a:cubicBezTo>
                        <a:pt x="277036" y="338934"/>
                        <a:pt x="218402" y="358219"/>
                        <a:pt x="169064" y="395359"/>
                      </a:cubicBezTo>
                      <a:cubicBezTo>
                        <a:pt x="96129" y="448213"/>
                        <a:pt x="48221" y="534636"/>
                        <a:pt x="34635" y="640344"/>
                      </a:cubicBezTo>
                      <a:cubicBezTo>
                        <a:pt x="27484" y="689627"/>
                        <a:pt x="28914" y="741052"/>
                        <a:pt x="38210" y="791764"/>
                      </a:cubicBezTo>
                      <a:cubicBezTo>
                        <a:pt x="48936" y="846046"/>
                        <a:pt x="66812" y="894614"/>
                        <a:pt x="91839" y="938183"/>
                      </a:cubicBezTo>
                      <a:cubicBezTo>
                        <a:pt x="142607" y="1027464"/>
                        <a:pt x="191945" y="1091745"/>
                        <a:pt x="241284" y="1134600"/>
                      </a:cubicBezTo>
                      <a:cubicBezTo>
                        <a:pt x="287762" y="1174597"/>
                        <a:pt x="334240" y="1194596"/>
                        <a:pt x="380003" y="1194596"/>
                      </a:cubicBezTo>
                      <a:cubicBezTo>
                        <a:pt x="437922" y="1194596"/>
                        <a:pt x="470815" y="1177454"/>
                        <a:pt x="492981" y="1166741"/>
                      </a:cubicBezTo>
                      <a:cubicBezTo>
                        <a:pt x="507282" y="1158884"/>
                        <a:pt x="519438" y="1153170"/>
                        <a:pt x="533739" y="1153170"/>
                      </a:cubicBezTo>
                      <a:cubicBezTo>
                        <a:pt x="533739" y="1153170"/>
                        <a:pt x="533739" y="1153170"/>
                        <a:pt x="534454" y="1153170"/>
                      </a:cubicBezTo>
                      <a:cubicBezTo>
                        <a:pt x="545895" y="1153170"/>
                        <a:pt x="558051" y="1158170"/>
                        <a:pt x="573782" y="1166741"/>
                      </a:cubicBezTo>
                      <a:cubicBezTo>
                        <a:pt x="595948" y="1177454"/>
                        <a:pt x="628841" y="1194596"/>
                        <a:pt x="684615" y="1194596"/>
                      </a:cubicBezTo>
                      <a:cubicBezTo>
                        <a:pt x="730378" y="1194596"/>
                        <a:pt x="776856" y="1174597"/>
                        <a:pt x="823334" y="1134600"/>
                      </a:cubicBezTo>
                      <a:cubicBezTo>
                        <a:pt x="872673" y="1091745"/>
                        <a:pt x="922011" y="1027464"/>
                        <a:pt x="972780" y="937469"/>
                      </a:cubicBezTo>
                      <a:cubicBezTo>
                        <a:pt x="997806" y="894614"/>
                        <a:pt x="1015682" y="846046"/>
                        <a:pt x="1026408" y="791764"/>
                      </a:cubicBezTo>
                      <a:cubicBezTo>
                        <a:pt x="1035704" y="741052"/>
                        <a:pt x="1037134" y="689627"/>
                        <a:pt x="1029984" y="640344"/>
                      </a:cubicBezTo>
                      <a:cubicBezTo>
                        <a:pt x="1016398" y="535351"/>
                        <a:pt x="968489" y="448213"/>
                        <a:pt x="895554" y="395359"/>
                      </a:cubicBezTo>
                      <a:cubicBezTo>
                        <a:pt x="845501" y="358219"/>
                        <a:pt x="786867" y="338934"/>
                        <a:pt x="724657" y="338934"/>
                      </a:cubicBezTo>
                      <a:cubicBezTo>
                        <a:pt x="665308" y="338934"/>
                        <a:pt x="603814" y="356790"/>
                        <a:pt x="548040" y="390360"/>
                      </a:cubicBezTo>
                      <a:cubicBezTo>
                        <a:pt x="548040" y="390360"/>
                        <a:pt x="548040" y="390360"/>
                        <a:pt x="531594" y="400359"/>
                      </a:cubicBezTo>
                      <a:cubicBezTo>
                        <a:pt x="531594" y="400359"/>
                        <a:pt x="531594" y="400359"/>
                        <a:pt x="515863" y="390360"/>
                      </a:cubicBezTo>
                      <a:cubicBezTo>
                        <a:pt x="460804" y="356790"/>
                        <a:pt x="400025" y="338934"/>
                        <a:pt x="339961" y="338934"/>
                      </a:cubicBezTo>
                      <a:close/>
                      <a:moveTo>
                        <a:pt x="340935" y="307184"/>
                      </a:moveTo>
                      <a:cubicBezTo>
                        <a:pt x="406658" y="307184"/>
                        <a:pt x="473095" y="326482"/>
                        <a:pt x="532388" y="362934"/>
                      </a:cubicBezTo>
                      <a:cubicBezTo>
                        <a:pt x="593110" y="326482"/>
                        <a:pt x="659546" y="307184"/>
                        <a:pt x="725269" y="307184"/>
                      </a:cubicBezTo>
                      <a:cubicBezTo>
                        <a:pt x="793849" y="307184"/>
                        <a:pt x="859571" y="328626"/>
                        <a:pt x="914578" y="369367"/>
                      </a:cubicBezTo>
                      <a:cubicBezTo>
                        <a:pt x="993874" y="427976"/>
                        <a:pt x="1046737" y="522322"/>
                        <a:pt x="1061739" y="635967"/>
                      </a:cubicBezTo>
                      <a:cubicBezTo>
                        <a:pt x="1068883" y="688858"/>
                        <a:pt x="1067454" y="743179"/>
                        <a:pt x="1057453" y="798214"/>
                      </a:cubicBezTo>
                      <a:cubicBezTo>
                        <a:pt x="1046737" y="853249"/>
                        <a:pt x="1028164" y="906140"/>
                        <a:pt x="1000303" y="953314"/>
                      </a:cubicBezTo>
                      <a:cubicBezTo>
                        <a:pt x="947439" y="1046945"/>
                        <a:pt x="896004" y="1113416"/>
                        <a:pt x="844569" y="1159160"/>
                      </a:cubicBezTo>
                      <a:cubicBezTo>
                        <a:pt x="792420" y="1203474"/>
                        <a:pt x="739556" y="1226346"/>
                        <a:pt x="685264" y="1226346"/>
                      </a:cubicBezTo>
                      <a:cubicBezTo>
                        <a:pt x="622399" y="1226346"/>
                        <a:pt x="585251" y="1207763"/>
                        <a:pt x="560248" y="1194897"/>
                      </a:cubicBezTo>
                      <a:cubicBezTo>
                        <a:pt x="549533" y="1189179"/>
                        <a:pt x="540246" y="1184891"/>
                        <a:pt x="535245" y="1184891"/>
                      </a:cubicBezTo>
                      <a:cubicBezTo>
                        <a:pt x="535245" y="1184891"/>
                        <a:pt x="535245" y="1184891"/>
                        <a:pt x="534531" y="1184891"/>
                      </a:cubicBezTo>
                      <a:cubicBezTo>
                        <a:pt x="527387" y="1184891"/>
                        <a:pt x="518814" y="1189179"/>
                        <a:pt x="508099" y="1194897"/>
                      </a:cubicBezTo>
                      <a:cubicBezTo>
                        <a:pt x="483096" y="1207763"/>
                        <a:pt x="445948" y="1226346"/>
                        <a:pt x="380940" y="1226346"/>
                      </a:cubicBezTo>
                      <a:cubicBezTo>
                        <a:pt x="326648" y="1226346"/>
                        <a:pt x="273784" y="1203474"/>
                        <a:pt x="221635" y="1159160"/>
                      </a:cubicBezTo>
                      <a:cubicBezTo>
                        <a:pt x="170200" y="1113416"/>
                        <a:pt x="118765" y="1046945"/>
                        <a:pt x="65901" y="953314"/>
                      </a:cubicBezTo>
                      <a:cubicBezTo>
                        <a:pt x="38041" y="906140"/>
                        <a:pt x="19467" y="853249"/>
                        <a:pt x="8751" y="798214"/>
                      </a:cubicBezTo>
                      <a:cubicBezTo>
                        <a:pt x="-1250" y="743179"/>
                        <a:pt x="-2679" y="688858"/>
                        <a:pt x="4465" y="635967"/>
                      </a:cubicBezTo>
                      <a:cubicBezTo>
                        <a:pt x="19467" y="522322"/>
                        <a:pt x="71616" y="427976"/>
                        <a:pt x="151626" y="369367"/>
                      </a:cubicBezTo>
                      <a:cubicBezTo>
                        <a:pt x="205918" y="328626"/>
                        <a:pt x="272355" y="307184"/>
                        <a:pt x="340935" y="307184"/>
                      </a:cubicBezTo>
                      <a:close/>
                      <a:moveTo>
                        <a:pt x="670721" y="52854"/>
                      </a:moveTo>
                      <a:cubicBezTo>
                        <a:pt x="678558" y="50009"/>
                        <a:pt x="688533" y="54276"/>
                        <a:pt x="691383" y="63522"/>
                      </a:cubicBezTo>
                      <a:cubicBezTo>
                        <a:pt x="694233" y="71345"/>
                        <a:pt x="689958" y="80590"/>
                        <a:pt x="681408" y="83435"/>
                      </a:cubicBezTo>
                      <a:cubicBezTo>
                        <a:pt x="679983" y="83435"/>
                        <a:pt x="646495" y="95526"/>
                        <a:pt x="613008" y="128241"/>
                      </a:cubicBezTo>
                      <a:cubicBezTo>
                        <a:pt x="568833" y="172335"/>
                        <a:pt x="546033" y="230654"/>
                        <a:pt x="546745" y="301062"/>
                      </a:cubicBezTo>
                      <a:cubicBezTo>
                        <a:pt x="546745" y="309597"/>
                        <a:pt x="539621" y="316709"/>
                        <a:pt x="531071" y="316709"/>
                      </a:cubicBezTo>
                      <a:cubicBezTo>
                        <a:pt x="521095" y="316709"/>
                        <a:pt x="514683" y="310308"/>
                        <a:pt x="514683" y="301774"/>
                      </a:cubicBezTo>
                      <a:cubicBezTo>
                        <a:pt x="513258" y="201494"/>
                        <a:pt x="556008" y="139620"/>
                        <a:pt x="591633" y="104771"/>
                      </a:cubicBezTo>
                      <a:cubicBezTo>
                        <a:pt x="630108" y="67789"/>
                        <a:pt x="669295" y="53565"/>
                        <a:pt x="670721" y="52854"/>
                      </a:cubicBezTo>
                      <a:close/>
                      <a:moveTo>
                        <a:pt x="318395" y="1290"/>
                      </a:moveTo>
                      <a:cubicBezTo>
                        <a:pt x="329815" y="2721"/>
                        <a:pt x="341236" y="4867"/>
                        <a:pt x="351942" y="7730"/>
                      </a:cubicBezTo>
                      <a:cubicBezTo>
                        <a:pt x="452586" y="37068"/>
                        <a:pt x="506833" y="147979"/>
                        <a:pt x="508974" y="152988"/>
                      </a:cubicBezTo>
                      <a:cubicBezTo>
                        <a:pt x="513257" y="162290"/>
                        <a:pt x="509688" y="172308"/>
                        <a:pt x="501837" y="177317"/>
                      </a:cubicBezTo>
                      <a:cubicBezTo>
                        <a:pt x="498268" y="179464"/>
                        <a:pt x="414041" y="230984"/>
                        <a:pt x="324819" y="221682"/>
                      </a:cubicBezTo>
                      <a:cubicBezTo>
                        <a:pt x="313398" y="220250"/>
                        <a:pt x="301978" y="218104"/>
                        <a:pt x="291271" y="214526"/>
                      </a:cubicBezTo>
                      <a:cubicBezTo>
                        <a:pt x="190628" y="185188"/>
                        <a:pt x="137094" y="73561"/>
                        <a:pt x="134239" y="69268"/>
                      </a:cubicBezTo>
                      <a:cubicBezTo>
                        <a:pt x="130670" y="60681"/>
                        <a:pt x="133525" y="49948"/>
                        <a:pt x="141377" y="44939"/>
                      </a:cubicBezTo>
                      <a:cubicBezTo>
                        <a:pt x="144946" y="42792"/>
                        <a:pt x="228458" y="-8728"/>
                        <a:pt x="318395" y="1290"/>
                      </a:cubicBezTo>
                      <a:close/>
                    </a:path>
                  </a:pathLst>
                </a:custGeom>
                <a:solidFill>
                  <a:srgbClr val="001042">
                    <a:lumMod val="100000"/>
                  </a:srgbClr>
                </a:solidFill>
                <a:ln>
                  <a:noFill/>
                </a:ln>
              </p:spPr>
              <p:txBody>
                <a:bodyPr vert="horz" wrap="square" lIns="54864" tIns="27432" rIns="54864" bIns="27432"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8">
                  <a:extLst>
                    <a:ext uri="{FF2B5EF4-FFF2-40B4-BE49-F238E27FC236}">
                      <a16:creationId xmlns:a16="http://schemas.microsoft.com/office/drawing/2014/main" id="{C03F2B14-3870-43E0-B7C4-2206DCE9CBDE}"/>
                    </a:ext>
                  </a:extLst>
                </p:cNvPr>
                <p:cNvSpPr>
                  <a:spLocks/>
                </p:cNvSpPr>
                <p:nvPr/>
              </p:nvSpPr>
              <p:spPr bwMode="auto">
                <a:xfrm>
                  <a:off x="5623719" y="3185477"/>
                  <a:ext cx="944562" cy="793750"/>
                </a:xfrm>
                <a:custGeom>
                  <a:avLst/>
                  <a:gdLst>
                    <a:gd name="T0" fmla="*/ 874 w 1322"/>
                    <a:gd name="T1" fmla="*/ 1110 h 1110"/>
                    <a:gd name="T2" fmla="*/ 739 w 1322"/>
                    <a:gd name="T3" fmla="*/ 1076 h 1110"/>
                    <a:gd name="T4" fmla="*/ 664 w 1322"/>
                    <a:gd name="T5" fmla="*/ 1052 h 1110"/>
                    <a:gd name="T6" fmla="*/ 663 w 1322"/>
                    <a:gd name="T7" fmla="*/ 1052 h 1110"/>
                    <a:gd name="T8" fmla="*/ 586 w 1322"/>
                    <a:gd name="T9" fmla="*/ 1076 h 1110"/>
                    <a:gd name="T10" fmla="*/ 448 w 1322"/>
                    <a:gd name="T11" fmla="*/ 1110 h 1110"/>
                    <a:gd name="T12" fmla="*/ 283 w 1322"/>
                    <a:gd name="T13" fmla="*/ 1037 h 1110"/>
                    <a:gd name="T14" fmla="*/ 83 w 1322"/>
                    <a:gd name="T15" fmla="*/ 773 h 1110"/>
                    <a:gd name="T16" fmla="*/ 14 w 1322"/>
                    <a:gd name="T17" fmla="*/ 582 h 1110"/>
                    <a:gd name="T18" fmla="*/ 8 w 1322"/>
                    <a:gd name="T19" fmla="*/ 384 h 1110"/>
                    <a:gd name="T20" fmla="*/ 178 w 1322"/>
                    <a:gd name="T21" fmla="*/ 70 h 1110"/>
                    <a:gd name="T22" fmla="*/ 179 w 1322"/>
                    <a:gd name="T23" fmla="*/ 70 h 1110"/>
                    <a:gd name="T24" fmla="*/ 392 w 1322"/>
                    <a:gd name="T25" fmla="*/ 0 h 1110"/>
                    <a:gd name="T26" fmla="*/ 615 w 1322"/>
                    <a:gd name="T27" fmla="*/ 65 h 1110"/>
                    <a:gd name="T28" fmla="*/ 660 w 1322"/>
                    <a:gd name="T29" fmla="*/ 93 h 1110"/>
                    <a:gd name="T30" fmla="*/ 706 w 1322"/>
                    <a:gd name="T31" fmla="*/ 66 h 1110"/>
                    <a:gd name="T32" fmla="*/ 930 w 1322"/>
                    <a:gd name="T33" fmla="*/ 0 h 1110"/>
                    <a:gd name="T34" fmla="*/ 1143 w 1322"/>
                    <a:gd name="T35" fmla="*/ 70 h 1110"/>
                    <a:gd name="T36" fmla="*/ 1314 w 1322"/>
                    <a:gd name="T37" fmla="*/ 383 h 1110"/>
                    <a:gd name="T38" fmla="*/ 1308 w 1322"/>
                    <a:gd name="T39" fmla="*/ 582 h 1110"/>
                    <a:gd name="T40" fmla="*/ 1239 w 1322"/>
                    <a:gd name="T41" fmla="*/ 772 h 1110"/>
                    <a:gd name="T42" fmla="*/ 1039 w 1322"/>
                    <a:gd name="T43" fmla="*/ 1037 h 1110"/>
                    <a:gd name="T44" fmla="*/ 874 w 1322"/>
                    <a:gd name="T45" fmla="*/ 111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2" h="1110">
                      <a:moveTo>
                        <a:pt x="874" y="1110"/>
                      </a:moveTo>
                      <a:cubicBezTo>
                        <a:pt x="806" y="1110"/>
                        <a:pt x="768" y="1090"/>
                        <a:pt x="739" y="1076"/>
                      </a:cubicBezTo>
                      <a:cubicBezTo>
                        <a:pt x="718" y="1064"/>
                        <a:pt x="692" y="1052"/>
                        <a:pt x="664" y="1052"/>
                      </a:cubicBezTo>
                      <a:cubicBezTo>
                        <a:pt x="663" y="1052"/>
                        <a:pt x="663" y="1052"/>
                        <a:pt x="663" y="1052"/>
                      </a:cubicBezTo>
                      <a:cubicBezTo>
                        <a:pt x="633" y="1052"/>
                        <a:pt x="609" y="1063"/>
                        <a:pt x="586" y="1076"/>
                      </a:cubicBezTo>
                      <a:cubicBezTo>
                        <a:pt x="557" y="1090"/>
                        <a:pt x="519" y="1110"/>
                        <a:pt x="448" y="1110"/>
                      </a:cubicBezTo>
                      <a:cubicBezTo>
                        <a:pt x="395" y="1110"/>
                        <a:pt x="339" y="1085"/>
                        <a:pt x="283" y="1037"/>
                      </a:cubicBezTo>
                      <a:cubicBezTo>
                        <a:pt x="217" y="980"/>
                        <a:pt x="152" y="893"/>
                        <a:pt x="83" y="773"/>
                      </a:cubicBezTo>
                      <a:cubicBezTo>
                        <a:pt x="51" y="717"/>
                        <a:pt x="27" y="653"/>
                        <a:pt x="14" y="582"/>
                      </a:cubicBezTo>
                      <a:cubicBezTo>
                        <a:pt x="1" y="515"/>
                        <a:pt x="0" y="448"/>
                        <a:pt x="8" y="384"/>
                      </a:cubicBezTo>
                      <a:cubicBezTo>
                        <a:pt x="26" y="248"/>
                        <a:pt x="87" y="137"/>
                        <a:pt x="178" y="70"/>
                      </a:cubicBezTo>
                      <a:cubicBezTo>
                        <a:pt x="179" y="70"/>
                        <a:pt x="179" y="70"/>
                        <a:pt x="179" y="70"/>
                      </a:cubicBezTo>
                      <a:cubicBezTo>
                        <a:pt x="240" y="24"/>
                        <a:pt x="314" y="0"/>
                        <a:pt x="392" y="0"/>
                      </a:cubicBezTo>
                      <a:cubicBezTo>
                        <a:pt x="468" y="0"/>
                        <a:pt x="545" y="23"/>
                        <a:pt x="615" y="65"/>
                      </a:cubicBezTo>
                      <a:cubicBezTo>
                        <a:pt x="660" y="93"/>
                        <a:pt x="660" y="93"/>
                        <a:pt x="660" y="93"/>
                      </a:cubicBezTo>
                      <a:cubicBezTo>
                        <a:pt x="706" y="66"/>
                        <a:pt x="706" y="66"/>
                        <a:pt x="706" y="66"/>
                      </a:cubicBezTo>
                      <a:cubicBezTo>
                        <a:pt x="777" y="23"/>
                        <a:pt x="855" y="0"/>
                        <a:pt x="930" y="0"/>
                      </a:cubicBezTo>
                      <a:cubicBezTo>
                        <a:pt x="1007" y="0"/>
                        <a:pt x="1081" y="24"/>
                        <a:pt x="1143" y="70"/>
                      </a:cubicBezTo>
                      <a:cubicBezTo>
                        <a:pt x="1235" y="138"/>
                        <a:pt x="1296" y="249"/>
                        <a:pt x="1314" y="383"/>
                      </a:cubicBezTo>
                      <a:cubicBezTo>
                        <a:pt x="1322" y="448"/>
                        <a:pt x="1321" y="515"/>
                        <a:pt x="1308" y="582"/>
                      </a:cubicBezTo>
                      <a:cubicBezTo>
                        <a:pt x="1295" y="653"/>
                        <a:pt x="1271" y="717"/>
                        <a:pt x="1239" y="772"/>
                      </a:cubicBezTo>
                      <a:cubicBezTo>
                        <a:pt x="1170" y="893"/>
                        <a:pt x="1104" y="980"/>
                        <a:pt x="1039" y="1037"/>
                      </a:cubicBezTo>
                      <a:cubicBezTo>
                        <a:pt x="983" y="1085"/>
                        <a:pt x="927" y="1110"/>
                        <a:pt x="874" y="1110"/>
                      </a:cubicBezTo>
                      <a:close/>
                    </a:path>
                  </a:pathLst>
                </a:custGeom>
                <a:solidFill>
                  <a:srgbClr val="00269E">
                    <a:lumMod val="100000"/>
                  </a:srgbClr>
                </a:solidFill>
                <a:ln>
                  <a:noFill/>
                </a:ln>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72" name="Group 71">
              <a:extLst>
                <a:ext uri="{FF2B5EF4-FFF2-40B4-BE49-F238E27FC236}">
                  <a16:creationId xmlns:a16="http://schemas.microsoft.com/office/drawing/2014/main" id="{151CBE8E-0E3C-4434-ABDF-64F13948942A}"/>
                </a:ext>
              </a:extLst>
            </p:cNvPr>
            <p:cNvGrpSpPr>
              <a:grpSpLocks noChangeAspect="1"/>
            </p:cNvGrpSpPr>
            <p:nvPr/>
          </p:nvGrpSpPr>
          <p:grpSpPr>
            <a:xfrm>
              <a:off x="2373434" y="2412657"/>
              <a:ext cx="560360" cy="559820"/>
              <a:chOff x="5273675" y="2606675"/>
              <a:chExt cx="1646238" cy="1644650"/>
            </a:xfrm>
          </p:grpSpPr>
          <p:sp>
            <p:nvSpPr>
              <p:cNvPr id="73" name="AutoShape 3">
                <a:extLst>
                  <a:ext uri="{FF2B5EF4-FFF2-40B4-BE49-F238E27FC236}">
                    <a16:creationId xmlns:a16="http://schemas.microsoft.com/office/drawing/2014/main" id="{E1684A63-B624-4566-9D75-C6BC81DD10C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4" name="Group 73">
                <a:extLst>
                  <a:ext uri="{FF2B5EF4-FFF2-40B4-BE49-F238E27FC236}">
                    <a16:creationId xmlns:a16="http://schemas.microsoft.com/office/drawing/2014/main" id="{AE7043B4-CC77-42F1-BC5D-8B9D405EE93C}"/>
                  </a:ext>
                </a:extLst>
              </p:cNvPr>
              <p:cNvGrpSpPr/>
              <p:nvPr/>
            </p:nvGrpSpPr>
            <p:grpSpPr>
              <a:xfrm>
                <a:off x="5346302" y="2868613"/>
                <a:ext cx="1504356" cy="1214437"/>
                <a:chOff x="5346302" y="2868613"/>
                <a:chExt cx="1504356" cy="1214437"/>
              </a:xfrm>
            </p:grpSpPr>
            <p:sp>
              <p:nvSpPr>
                <p:cNvPr id="75" name="Freeform 5">
                  <a:extLst>
                    <a:ext uri="{FF2B5EF4-FFF2-40B4-BE49-F238E27FC236}">
                      <a16:creationId xmlns:a16="http://schemas.microsoft.com/office/drawing/2014/main" id="{0D66964E-548D-474B-8D4E-D4B75AB9BC3C}"/>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11">
                  <a:extLst>
                    <a:ext uri="{FF2B5EF4-FFF2-40B4-BE49-F238E27FC236}">
                      <a16:creationId xmlns:a16="http://schemas.microsoft.com/office/drawing/2014/main" id="{ABA5F5B7-AF20-49A3-8D77-6AE39F2AF983}"/>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77" name="Group 76">
              <a:extLst>
                <a:ext uri="{FF2B5EF4-FFF2-40B4-BE49-F238E27FC236}">
                  <a16:creationId xmlns:a16="http://schemas.microsoft.com/office/drawing/2014/main" id="{4F513DF2-64F5-4239-BC80-6D06F4990AFB}"/>
                </a:ext>
              </a:extLst>
            </p:cNvPr>
            <p:cNvGrpSpPr>
              <a:grpSpLocks noChangeAspect="1"/>
            </p:cNvGrpSpPr>
            <p:nvPr/>
          </p:nvGrpSpPr>
          <p:grpSpPr>
            <a:xfrm>
              <a:off x="2373434" y="4634408"/>
              <a:ext cx="560360" cy="559820"/>
              <a:chOff x="5273675" y="2606675"/>
              <a:chExt cx="1646238" cy="1644650"/>
            </a:xfrm>
          </p:grpSpPr>
          <p:sp>
            <p:nvSpPr>
              <p:cNvPr id="78" name="AutoShape 3">
                <a:extLst>
                  <a:ext uri="{FF2B5EF4-FFF2-40B4-BE49-F238E27FC236}">
                    <a16:creationId xmlns:a16="http://schemas.microsoft.com/office/drawing/2014/main" id="{1E98F46D-CDE7-4E6E-9E69-827A6737C607}"/>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9" name="Group 78">
                <a:extLst>
                  <a:ext uri="{FF2B5EF4-FFF2-40B4-BE49-F238E27FC236}">
                    <a16:creationId xmlns:a16="http://schemas.microsoft.com/office/drawing/2014/main" id="{0B7B0E8D-F317-42E2-BE83-39CBDD9AFDA9}"/>
                  </a:ext>
                </a:extLst>
              </p:cNvPr>
              <p:cNvGrpSpPr/>
              <p:nvPr/>
            </p:nvGrpSpPr>
            <p:grpSpPr>
              <a:xfrm>
                <a:off x="5519738" y="2911475"/>
                <a:ext cx="1154113" cy="963613"/>
                <a:chOff x="5519738" y="2911475"/>
                <a:chExt cx="1154113" cy="963613"/>
              </a:xfrm>
            </p:grpSpPr>
            <p:sp>
              <p:nvSpPr>
                <p:cNvPr id="80" name="Freeform 25">
                  <a:extLst>
                    <a:ext uri="{FF2B5EF4-FFF2-40B4-BE49-F238E27FC236}">
                      <a16:creationId xmlns:a16="http://schemas.microsoft.com/office/drawing/2014/main" id="{0490D75F-73E9-48A9-94BE-EA4D9010C042}"/>
                    </a:ext>
                  </a:extLst>
                </p:cNvPr>
                <p:cNvSpPr>
                  <a:spLocks/>
                </p:cNvSpPr>
                <p:nvPr/>
              </p:nvSpPr>
              <p:spPr bwMode="auto">
                <a:xfrm>
                  <a:off x="5605462" y="3319463"/>
                  <a:ext cx="982662" cy="474662"/>
                </a:xfrm>
                <a:custGeom>
                  <a:avLst/>
                  <a:gdLst>
                    <a:gd name="connsiteX0" fmla="*/ 770723 w 982662"/>
                    <a:gd name="connsiteY0" fmla="*/ 255587 h 474662"/>
                    <a:gd name="connsiteX1" fmla="*/ 975526 w 982662"/>
                    <a:gd name="connsiteY1" fmla="*/ 255587 h 474662"/>
                    <a:gd name="connsiteX2" fmla="*/ 982662 w 982662"/>
                    <a:gd name="connsiteY2" fmla="*/ 262723 h 474662"/>
                    <a:gd name="connsiteX3" fmla="*/ 982662 w 982662"/>
                    <a:gd name="connsiteY3" fmla="*/ 467526 h 474662"/>
                    <a:gd name="connsiteX4" fmla="*/ 975526 w 982662"/>
                    <a:gd name="connsiteY4" fmla="*/ 474662 h 474662"/>
                    <a:gd name="connsiteX5" fmla="*/ 770723 w 982662"/>
                    <a:gd name="connsiteY5" fmla="*/ 474662 h 474662"/>
                    <a:gd name="connsiteX6" fmla="*/ 763587 w 982662"/>
                    <a:gd name="connsiteY6" fmla="*/ 467526 h 474662"/>
                    <a:gd name="connsiteX7" fmla="*/ 763587 w 982662"/>
                    <a:gd name="connsiteY7" fmla="*/ 262723 h 474662"/>
                    <a:gd name="connsiteX8" fmla="*/ 770723 w 982662"/>
                    <a:gd name="connsiteY8" fmla="*/ 255587 h 474662"/>
                    <a:gd name="connsiteX9" fmla="*/ 516723 w 982662"/>
                    <a:gd name="connsiteY9" fmla="*/ 255587 h 474662"/>
                    <a:gd name="connsiteX10" fmla="*/ 721526 w 982662"/>
                    <a:gd name="connsiteY10" fmla="*/ 255587 h 474662"/>
                    <a:gd name="connsiteX11" fmla="*/ 728662 w 982662"/>
                    <a:gd name="connsiteY11" fmla="*/ 262723 h 474662"/>
                    <a:gd name="connsiteX12" fmla="*/ 728662 w 982662"/>
                    <a:gd name="connsiteY12" fmla="*/ 467526 h 474662"/>
                    <a:gd name="connsiteX13" fmla="*/ 721526 w 982662"/>
                    <a:gd name="connsiteY13" fmla="*/ 474662 h 474662"/>
                    <a:gd name="connsiteX14" fmla="*/ 516723 w 982662"/>
                    <a:gd name="connsiteY14" fmla="*/ 474662 h 474662"/>
                    <a:gd name="connsiteX15" fmla="*/ 509587 w 982662"/>
                    <a:gd name="connsiteY15" fmla="*/ 467526 h 474662"/>
                    <a:gd name="connsiteX16" fmla="*/ 509587 w 982662"/>
                    <a:gd name="connsiteY16" fmla="*/ 262723 h 474662"/>
                    <a:gd name="connsiteX17" fmla="*/ 516723 w 982662"/>
                    <a:gd name="connsiteY17" fmla="*/ 255587 h 474662"/>
                    <a:gd name="connsiteX18" fmla="*/ 261136 w 982662"/>
                    <a:gd name="connsiteY18" fmla="*/ 255587 h 474662"/>
                    <a:gd name="connsiteX19" fmla="*/ 465939 w 982662"/>
                    <a:gd name="connsiteY19" fmla="*/ 255587 h 474662"/>
                    <a:gd name="connsiteX20" fmla="*/ 473075 w 982662"/>
                    <a:gd name="connsiteY20" fmla="*/ 262723 h 474662"/>
                    <a:gd name="connsiteX21" fmla="*/ 473075 w 982662"/>
                    <a:gd name="connsiteY21" fmla="*/ 467526 h 474662"/>
                    <a:gd name="connsiteX22" fmla="*/ 465939 w 982662"/>
                    <a:gd name="connsiteY22" fmla="*/ 474662 h 474662"/>
                    <a:gd name="connsiteX23" fmla="*/ 261136 w 982662"/>
                    <a:gd name="connsiteY23" fmla="*/ 474662 h 474662"/>
                    <a:gd name="connsiteX24" fmla="*/ 254000 w 982662"/>
                    <a:gd name="connsiteY24" fmla="*/ 467526 h 474662"/>
                    <a:gd name="connsiteX25" fmla="*/ 254000 w 982662"/>
                    <a:gd name="connsiteY25" fmla="*/ 262723 h 474662"/>
                    <a:gd name="connsiteX26" fmla="*/ 261136 w 982662"/>
                    <a:gd name="connsiteY26" fmla="*/ 255587 h 474662"/>
                    <a:gd name="connsiteX27" fmla="*/ 7136 w 982662"/>
                    <a:gd name="connsiteY27" fmla="*/ 255587 h 474662"/>
                    <a:gd name="connsiteX28" fmla="*/ 211939 w 982662"/>
                    <a:gd name="connsiteY28" fmla="*/ 255587 h 474662"/>
                    <a:gd name="connsiteX29" fmla="*/ 219075 w 982662"/>
                    <a:gd name="connsiteY29" fmla="*/ 262723 h 474662"/>
                    <a:gd name="connsiteX30" fmla="*/ 219075 w 982662"/>
                    <a:gd name="connsiteY30" fmla="*/ 467526 h 474662"/>
                    <a:gd name="connsiteX31" fmla="*/ 211939 w 982662"/>
                    <a:gd name="connsiteY31" fmla="*/ 474662 h 474662"/>
                    <a:gd name="connsiteX32" fmla="*/ 7136 w 982662"/>
                    <a:gd name="connsiteY32" fmla="*/ 474662 h 474662"/>
                    <a:gd name="connsiteX33" fmla="*/ 0 w 982662"/>
                    <a:gd name="connsiteY33" fmla="*/ 467526 h 474662"/>
                    <a:gd name="connsiteX34" fmla="*/ 0 w 982662"/>
                    <a:gd name="connsiteY34" fmla="*/ 262723 h 474662"/>
                    <a:gd name="connsiteX35" fmla="*/ 7136 w 982662"/>
                    <a:gd name="connsiteY35" fmla="*/ 255587 h 474662"/>
                    <a:gd name="connsiteX36" fmla="*/ 770723 w 982662"/>
                    <a:gd name="connsiteY36" fmla="*/ 0 h 474662"/>
                    <a:gd name="connsiteX37" fmla="*/ 975526 w 982662"/>
                    <a:gd name="connsiteY37" fmla="*/ 0 h 474662"/>
                    <a:gd name="connsiteX38" fmla="*/ 982662 w 982662"/>
                    <a:gd name="connsiteY38" fmla="*/ 7108 h 474662"/>
                    <a:gd name="connsiteX39" fmla="*/ 982662 w 982662"/>
                    <a:gd name="connsiteY39" fmla="*/ 210381 h 474662"/>
                    <a:gd name="connsiteX40" fmla="*/ 975526 w 982662"/>
                    <a:gd name="connsiteY40" fmla="*/ 217488 h 474662"/>
                    <a:gd name="connsiteX41" fmla="*/ 770723 w 982662"/>
                    <a:gd name="connsiteY41" fmla="*/ 217488 h 474662"/>
                    <a:gd name="connsiteX42" fmla="*/ 763587 w 982662"/>
                    <a:gd name="connsiteY42" fmla="*/ 210381 h 474662"/>
                    <a:gd name="connsiteX43" fmla="*/ 763587 w 982662"/>
                    <a:gd name="connsiteY43" fmla="*/ 7108 h 474662"/>
                    <a:gd name="connsiteX44" fmla="*/ 770723 w 982662"/>
                    <a:gd name="connsiteY44" fmla="*/ 0 h 474662"/>
                    <a:gd name="connsiteX45" fmla="*/ 516723 w 982662"/>
                    <a:gd name="connsiteY45" fmla="*/ 0 h 474662"/>
                    <a:gd name="connsiteX46" fmla="*/ 721526 w 982662"/>
                    <a:gd name="connsiteY46" fmla="*/ 0 h 474662"/>
                    <a:gd name="connsiteX47" fmla="*/ 728662 w 982662"/>
                    <a:gd name="connsiteY47" fmla="*/ 7108 h 474662"/>
                    <a:gd name="connsiteX48" fmla="*/ 728662 w 982662"/>
                    <a:gd name="connsiteY48" fmla="*/ 210381 h 474662"/>
                    <a:gd name="connsiteX49" fmla="*/ 721526 w 982662"/>
                    <a:gd name="connsiteY49" fmla="*/ 217488 h 474662"/>
                    <a:gd name="connsiteX50" fmla="*/ 516723 w 982662"/>
                    <a:gd name="connsiteY50" fmla="*/ 217488 h 474662"/>
                    <a:gd name="connsiteX51" fmla="*/ 509587 w 982662"/>
                    <a:gd name="connsiteY51" fmla="*/ 210381 h 474662"/>
                    <a:gd name="connsiteX52" fmla="*/ 509587 w 982662"/>
                    <a:gd name="connsiteY52" fmla="*/ 7108 h 474662"/>
                    <a:gd name="connsiteX53" fmla="*/ 516723 w 982662"/>
                    <a:gd name="connsiteY53" fmla="*/ 0 h 474662"/>
                    <a:gd name="connsiteX54" fmla="*/ 261136 w 982662"/>
                    <a:gd name="connsiteY54" fmla="*/ 0 h 474662"/>
                    <a:gd name="connsiteX55" fmla="*/ 465939 w 982662"/>
                    <a:gd name="connsiteY55" fmla="*/ 0 h 474662"/>
                    <a:gd name="connsiteX56" fmla="*/ 473075 w 982662"/>
                    <a:gd name="connsiteY56" fmla="*/ 7108 h 474662"/>
                    <a:gd name="connsiteX57" fmla="*/ 473075 w 982662"/>
                    <a:gd name="connsiteY57" fmla="*/ 210381 h 474662"/>
                    <a:gd name="connsiteX58" fmla="*/ 465939 w 982662"/>
                    <a:gd name="connsiteY58" fmla="*/ 217488 h 474662"/>
                    <a:gd name="connsiteX59" fmla="*/ 261136 w 982662"/>
                    <a:gd name="connsiteY59" fmla="*/ 217488 h 474662"/>
                    <a:gd name="connsiteX60" fmla="*/ 254000 w 982662"/>
                    <a:gd name="connsiteY60" fmla="*/ 210381 h 474662"/>
                    <a:gd name="connsiteX61" fmla="*/ 254000 w 982662"/>
                    <a:gd name="connsiteY61" fmla="*/ 7108 h 474662"/>
                    <a:gd name="connsiteX62" fmla="*/ 261136 w 982662"/>
                    <a:gd name="connsiteY62" fmla="*/ 0 h 474662"/>
                    <a:gd name="connsiteX63" fmla="*/ 7136 w 982662"/>
                    <a:gd name="connsiteY63" fmla="*/ 0 h 474662"/>
                    <a:gd name="connsiteX64" fmla="*/ 211939 w 982662"/>
                    <a:gd name="connsiteY64" fmla="*/ 0 h 474662"/>
                    <a:gd name="connsiteX65" fmla="*/ 219075 w 982662"/>
                    <a:gd name="connsiteY65" fmla="*/ 7108 h 474662"/>
                    <a:gd name="connsiteX66" fmla="*/ 219075 w 982662"/>
                    <a:gd name="connsiteY66" fmla="*/ 210381 h 474662"/>
                    <a:gd name="connsiteX67" fmla="*/ 211939 w 982662"/>
                    <a:gd name="connsiteY67" fmla="*/ 217488 h 474662"/>
                    <a:gd name="connsiteX68" fmla="*/ 7136 w 982662"/>
                    <a:gd name="connsiteY68" fmla="*/ 217488 h 474662"/>
                    <a:gd name="connsiteX69" fmla="*/ 0 w 982662"/>
                    <a:gd name="connsiteY69" fmla="*/ 210381 h 474662"/>
                    <a:gd name="connsiteX70" fmla="*/ 0 w 982662"/>
                    <a:gd name="connsiteY70" fmla="*/ 7108 h 474662"/>
                    <a:gd name="connsiteX71" fmla="*/ 7136 w 982662"/>
                    <a:gd name="connsiteY71" fmla="*/ 0 h 47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82662" h="474662">
                      <a:moveTo>
                        <a:pt x="770723" y="255587"/>
                      </a:moveTo>
                      <a:cubicBezTo>
                        <a:pt x="770723" y="255587"/>
                        <a:pt x="770723" y="255587"/>
                        <a:pt x="975526" y="255587"/>
                      </a:cubicBezTo>
                      <a:cubicBezTo>
                        <a:pt x="979808" y="255587"/>
                        <a:pt x="982662" y="258442"/>
                        <a:pt x="982662" y="262723"/>
                      </a:cubicBezTo>
                      <a:cubicBezTo>
                        <a:pt x="982662" y="262723"/>
                        <a:pt x="982662" y="262723"/>
                        <a:pt x="982662" y="467526"/>
                      </a:cubicBezTo>
                      <a:cubicBezTo>
                        <a:pt x="982662" y="471094"/>
                        <a:pt x="979808" y="474662"/>
                        <a:pt x="975526" y="474662"/>
                      </a:cubicBezTo>
                      <a:cubicBezTo>
                        <a:pt x="975526" y="474662"/>
                        <a:pt x="975526" y="474662"/>
                        <a:pt x="770723" y="474662"/>
                      </a:cubicBezTo>
                      <a:cubicBezTo>
                        <a:pt x="767155" y="474662"/>
                        <a:pt x="763587" y="471094"/>
                        <a:pt x="763587" y="467526"/>
                      </a:cubicBezTo>
                      <a:cubicBezTo>
                        <a:pt x="763587" y="467526"/>
                        <a:pt x="763587" y="467526"/>
                        <a:pt x="763587" y="262723"/>
                      </a:cubicBezTo>
                      <a:cubicBezTo>
                        <a:pt x="763587" y="258442"/>
                        <a:pt x="767155" y="255587"/>
                        <a:pt x="770723" y="255587"/>
                      </a:cubicBezTo>
                      <a:close/>
                      <a:moveTo>
                        <a:pt x="516723" y="255587"/>
                      </a:moveTo>
                      <a:cubicBezTo>
                        <a:pt x="516723" y="255587"/>
                        <a:pt x="516723" y="255587"/>
                        <a:pt x="721526" y="255587"/>
                      </a:cubicBezTo>
                      <a:cubicBezTo>
                        <a:pt x="725094" y="255587"/>
                        <a:pt x="728662" y="258442"/>
                        <a:pt x="728662" y="262723"/>
                      </a:cubicBezTo>
                      <a:cubicBezTo>
                        <a:pt x="728662" y="262723"/>
                        <a:pt x="728662" y="262723"/>
                        <a:pt x="728662" y="467526"/>
                      </a:cubicBezTo>
                      <a:cubicBezTo>
                        <a:pt x="728662" y="471094"/>
                        <a:pt x="725094" y="474662"/>
                        <a:pt x="721526" y="474662"/>
                      </a:cubicBezTo>
                      <a:cubicBezTo>
                        <a:pt x="721526" y="474662"/>
                        <a:pt x="721526" y="474662"/>
                        <a:pt x="516723" y="474662"/>
                      </a:cubicBezTo>
                      <a:cubicBezTo>
                        <a:pt x="512442" y="474662"/>
                        <a:pt x="509587" y="471094"/>
                        <a:pt x="509587" y="467526"/>
                      </a:cubicBezTo>
                      <a:cubicBezTo>
                        <a:pt x="509587" y="467526"/>
                        <a:pt x="509587" y="467526"/>
                        <a:pt x="509587" y="262723"/>
                      </a:cubicBezTo>
                      <a:cubicBezTo>
                        <a:pt x="509587" y="258442"/>
                        <a:pt x="512442" y="255587"/>
                        <a:pt x="516723" y="255587"/>
                      </a:cubicBezTo>
                      <a:close/>
                      <a:moveTo>
                        <a:pt x="261136" y="255587"/>
                      </a:moveTo>
                      <a:cubicBezTo>
                        <a:pt x="261136" y="255587"/>
                        <a:pt x="261136" y="255587"/>
                        <a:pt x="465939" y="255587"/>
                      </a:cubicBezTo>
                      <a:cubicBezTo>
                        <a:pt x="470220" y="255587"/>
                        <a:pt x="473075" y="258442"/>
                        <a:pt x="473075" y="262723"/>
                      </a:cubicBezTo>
                      <a:cubicBezTo>
                        <a:pt x="473075" y="262723"/>
                        <a:pt x="473075" y="262723"/>
                        <a:pt x="473075" y="467526"/>
                      </a:cubicBezTo>
                      <a:cubicBezTo>
                        <a:pt x="473075" y="471094"/>
                        <a:pt x="470220" y="474662"/>
                        <a:pt x="465939" y="474662"/>
                      </a:cubicBezTo>
                      <a:cubicBezTo>
                        <a:pt x="465939" y="474662"/>
                        <a:pt x="465939" y="474662"/>
                        <a:pt x="261136" y="474662"/>
                      </a:cubicBezTo>
                      <a:cubicBezTo>
                        <a:pt x="257568" y="474662"/>
                        <a:pt x="254000" y="471094"/>
                        <a:pt x="254000" y="467526"/>
                      </a:cubicBezTo>
                      <a:cubicBezTo>
                        <a:pt x="254000" y="467526"/>
                        <a:pt x="254000" y="467526"/>
                        <a:pt x="254000" y="262723"/>
                      </a:cubicBezTo>
                      <a:cubicBezTo>
                        <a:pt x="254000" y="258442"/>
                        <a:pt x="257568" y="255587"/>
                        <a:pt x="261136" y="255587"/>
                      </a:cubicBezTo>
                      <a:close/>
                      <a:moveTo>
                        <a:pt x="7136" y="255587"/>
                      </a:moveTo>
                      <a:cubicBezTo>
                        <a:pt x="7136" y="255587"/>
                        <a:pt x="7136" y="255587"/>
                        <a:pt x="211939" y="255587"/>
                      </a:cubicBezTo>
                      <a:cubicBezTo>
                        <a:pt x="215507" y="255587"/>
                        <a:pt x="219075" y="258442"/>
                        <a:pt x="219075" y="262723"/>
                      </a:cubicBezTo>
                      <a:cubicBezTo>
                        <a:pt x="219075" y="262723"/>
                        <a:pt x="219075" y="262723"/>
                        <a:pt x="219075" y="467526"/>
                      </a:cubicBezTo>
                      <a:cubicBezTo>
                        <a:pt x="219075" y="471094"/>
                        <a:pt x="215507" y="474662"/>
                        <a:pt x="211939" y="474662"/>
                      </a:cubicBezTo>
                      <a:cubicBezTo>
                        <a:pt x="211939" y="474662"/>
                        <a:pt x="211939" y="474662"/>
                        <a:pt x="7136" y="474662"/>
                      </a:cubicBezTo>
                      <a:cubicBezTo>
                        <a:pt x="2854" y="474662"/>
                        <a:pt x="0" y="471094"/>
                        <a:pt x="0" y="467526"/>
                      </a:cubicBezTo>
                      <a:cubicBezTo>
                        <a:pt x="0" y="467526"/>
                        <a:pt x="0" y="467526"/>
                        <a:pt x="0" y="262723"/>
                      </a:cubicBezTo>
                      <a:cubicBezTo>
                        <a:pt x="0" y="258442"/>
                        <a:pt x="2854" y="255587"/>
                        <a:pt x="7136" y="255587"/>
                      </a:cubicBezTo>
                      <a:close/>
                      <a:moveTo>
                        <a:pt x="770723" y="0"/>
                      </a:moveTo>
                      <a:cubicBezTo>
                        <a:pt x="770723" y="0"/>
                        <a:pt x="770723" y="0"/>
                        <a:pt x="975526" y="0"/>
                      </a:cubicBezTo>
                      <a:cubicBezTo>
                        <a:pt x="979808" y="0"/>
                        <a:pt x="982662" y="2843"/>
                        <a:pt x="982662" y="7108"/>
                      </a:cubicBezTo>
                      <a:cubicBezTo>
                        <a:pt x="982662" y="7108"/>
                        <a:pt x="982662" y="7108"/>
                        <a:pt x="982662" y="210381"/>
                      </a:cubicBezTo>
                      <a:cubicBezTo>
                        <a:pt x="982662" y="214645"/>
                        <a:pt x="979808" y="217488"/>
                        <a:pt x="975526" y="217488"/>
                      </a:cubicBezTo>
                      <a:cubicBezTo>
                        <a:pt x="975526" y="217488"/>
                        <a:pt x="975526" y="217488"/>
                        <a:pt x="770723" y="217488"/>
                      </a:cubicBezTo>
                      <a:cubicBezTo>
                        <a:pt x="767155" y="217488"/>
                        <a:pt x="763587" y="214645"/>
                        <a:pt x="763587" y="210381"/>
                      </a:cubicBezTo>
                      <a:cubicBezTo>
                        <a:pt x="763587" y="210381"/>
                        <a:pt x="763587" y="210381"/>
                        <a:pt x="763587" y="7108"/>
                      </a:cubicBezTo>
                      <a:cubicBezTo>
                        <a:pt x="763587" y="2843"/>
                        <a:pt x="767155" y="0"/>
                        <a:pt x="770723" y="0"/>
                      </a:cubicBezTo>
                      <a:close/>
                      <a:moveTo>
                        <a:pt x="516723" y="0"/>
                      </a:moveTo>
                      <a:cubicBezTo>
                        <a:pt x="516723" y="0"/>
                        <a:pt x="516723" y="0"/>
                        <a:pt x="721526" y="0"/>
                      </a:cubicBezTo>
                      <a:cubicBezTo>
                        <a:pt x="725094" y="0"/>
                        <a:pt x="728662" y="2843"/>
                        <a:pt x="728662" y="7108"/>
                      </a:cubicBezTo>
                      <a:cubicBezTo>
                        <a:pt x="728662" y="7108"/>
                        <a:pt x="728662" y="7108"/>
                        <a:pt x="728662" y="210381"/>
                      </a:cubicBezTo>
                      <a:cubicBezTo>
                        <a:pt x="728662" y="214645"/>
                        <a:pt x="725094" y="217488"/>
                        <a:pt x="721526" y="217488"/>
                      </a:cubicBezTo>
                      <a:cubicBezTo>
                        <a:pt x="721526" y="217488"/>
                        <a:pt x="721526" y="217488"/>
                        <a:pt x="516723" y="217488"/>
                      </a:cubicBezTo>
                      <a:cubicBezTo>
                        <a:pt x="512442" y="217488"/>
                        <a:pt x="509587" y="214645"/>
                        <a:pt x="509587" y="210381"/>
                      </a:cubicBezTo>
                      <a:cubicBezTo>
                        <a:pt x="509587" y="210381"/>
                        <a:pt x="509587" y="210381"/>
                        <a:pt x="509587" y="7108"/>
                      </a:cubicBezTo>
                      <a:cubicBezTo>
                        <a:pt x="509587" y="2843"/>
                        <a:pt x="512442" y="0"/>
                        <a:pt x="516723" y="0"/>
                      </a:cubicBezTo>
                      <a:close/>
                      <a:moveTo>
                        <a:pt x="261136" y="0"/>
                      </a:moveTo>
                      <a:cubicBezTo>
                        <a:pt x="261136" y="0"/>
                        <a:pt x="261136" y="0"/>
                        <a:pt x="465939" y="0"/>
                      </a:cubicBezTo>
                      <a:cubicBezTo>
                        <a:pt x="470220" y="0"/>
                        <a:pt x="473075" y="2843"/>
                        <a:pt x="473075" y="7108"/>
                      </a:cubicBezTo>
                      <a:cubicBezTo>
                        <a:pt x="473075" y="7108"/>
                        <a:pt x="473075" y="7108"/>
                        <a:pt x="473075" y="210381"/>
                      </a:cubicBezTo>
                      <a:cubicBezTo>
                        <a:pt x="473075" y="214645"/>
                        <a:pt x="470220" y="217488"/>
                        <a:pt x="465939" y="217488"/>
                      </a:cubicBezTo>
                      <a:cubicBezTo>
                        <a:pt x="465939" y="217488"/>
                        <a:pt x="465939" y="217488"/>
                        <a:pt x="261136" y="217488"/>
                      </a:cubicBezTo>
                      <a:cubicBezTo>
                        <a:pt x="257568" y="217488"/>
                        <a:pt x="254000" y="214645"/>
                        <a:pt x="254000" y="210381"/>
                      </a:cubicBezTo>
                      <a:cubicBezTo>
                        <a:pt x="254000" y="210381"/>
                        <a:pt x="254000" y="210381"/>
                        <a:pt x="254000" y="7108"/>
                      </a:cubicBezTo>
                      <a:cubicBezTo>
                        <a:pt x="254000" y="2843"/>
                        <a:pt x="257568" y="0"/>
                        <a:pt x="261136" y="0"/>
                      </a:cubicBezTo>
                      <a:close/>
                      <a:moveTo>
                        <a:pt x="7136" y="0"/>
                      </a:moveTo>
                      <a:cubicBezTo>
                        <a:pt x="7136" y="0"/>
                        <a:pt x="7136" y="0"/>
                        <a:pt x="211939" y="0"/>
                      </a:cubicBezTo>
                      <a:cubicBezTo>
                        <a:pt x="215507" y="0"/>
                        <a:pt x="219075" y="2843"/>
                        <a:pt x="219075" y="7108"/>
                      </a:cubicBezTo>
                      <a:cubicBezTo>
                        <a:pt x="219075" y="7108"/>
                        <a:pt x="219075" y="7108"/>
                        <a:pt x="219075" y="210381"/>
                      </a:cubicBezTo>
                      <a:cubicBezTo>
                        <a:pt x="219075" y="214645"/>
                        <a:pt x="215507" y="217488"/>
                        <a:pt x="211939" y="217488"/>
                      </a:cubicBezTo>
                      <a:cubicBezTo>
                        <a:pt x="211939" y="217488"/>
                        <a:pt x="211939" y="217488"/>
                        <a:pt x="7136" y="217488"/>
                      </a:cubicBezTo>
                      <a:cubicBezTo>
                        <a:pt x="2854" y="217488"/>
                        <a:pt x="0" y="214645"/>
                        <a:pt x="0" y="210381"/>
                      </a:cubicBezTo>
                      <a:cubicBezTo>
                        <a:pt x="0" y="210381"/>
                        <a:pt x="0" y="210381"/>
                        <a:pt x="0" y="7108"/>
                      </a:cubicBezTo>
                      <a:cubicBezTo>
                        <a:pt x="0" y="2843"/>
                        <a:pt x="2854" y="0"/>
                        <a:pt x="7136" y="0"/>
                      </a:cubicBezTo>
                      <a:close/>
                    </a:path>
                  </a:pathLst>
                </a:custGeom>
                <a:solidFill>
                  <a:schemeClr val="tx2"/>
                </a:solidFill>
                <a:ln>
                  <a:noFill/>
                </a:ln>
              </p:spPr>
              <p:txBody>
                <a:bodyPr vert="horz" wrap="square" lIns="54864" tIns="27432" rIns="54864" bIns="27432"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24">
                  <a:extLst>
                    <a:ext uri="{FF2B5EF4-FFF2-40B4-BE49-F238E27FC236}">
                      <a16:creationId xmlns:a16="http://schemas.microsoft.com/office/drawing/2014/main" id="{FE9FEFEB-BF1F-476B-83A9-652379FBEA8A}"/>
                    </a:ext>
                  </a:extLst>
                </p:cNvPr>
                <p:cNvSpPr>
                  <a:spLocks/>
                </p:cNvSpPr>
                <p:nvPr/>
              </p:nvSpPr>
              <p:spPr bwMode="auto">
                <a:xfrm>
                  <a:off x="5519738" y="2911475"/>
                  <a:ext cx="1154113" cy="963613"/>
                </a:xfrm>
                <a:custGeom>
                  <a:avLst/>
                  <a:gdLst>
                    <a:gd name="connsiteX0" fmla="*/ 92866 w 1154113"/>
                    <a:gd name="connsiteY0" fmla="*/ 150813 h 963613"/>
                    <a:gd name="connsiteX1" fmla="*/ 163567 w 1154113"/>
                    <a:gd name="connsiteY1" fmla="*/ 150813 h 963613"/>
                    <a:gd name="connsiteX2" fmla="*/ 163567 w 1154113"/>
                    <a:gd name="connsiteY2" fmla="*/ 211469 h 963613"/>
                    <a:gd name="connsiteX3" fmla="*/ 179278 w 1154113"/>
                    <a:gd name="connsiteY3" fmla="*/ 227168 h 963613"/>
                    <a:gd name="connsiteX4" fmla="*/ 320678 w 1154113"/>
                    <a:gd name="connsiteY4" fmla="*/ 227168 h 963613"/>
                    <a:gd name="connsiteX5" fmla="*/ 336390 w 1154113"/>
                    <a:gd name="connsiteY5" fmla="*/ 211469 h 963613"/>
                    <a:gd name="connsiteX6" fmla="*/ 336390 w 1154113"/>
                    <a:gd name="connsiteY6" fmla="*/ 150813 h 963613"/>
                    <a:gd name="connsiteX7" fmla="*/ 817723 w 1154113"/>
                    <a:gd name="connsiteY7" fmla="*/ 150813 h 963613"/>
                    <a:gd name="connsiteX8" fmla="*/ 817723 w 1154113"/>
                    <a:gd name="connsiteY8" fmla="*/ 211469 h 963613"/>
                    <a:gd name="connsiteX9" fmla="*/ 833434 w 1154113"/>
                    <a:gd name="connsiteY9" fmla="*/ 227168 h 963613"/>
                    <a:gd name="connsiteX10" fmla="*/ 974835 w 1154113"/>
                    <a:gd name="connsiteY10" fmla="*/ 227168 h 963613"/>
                    <a:gd name="connsiteX11" fmla="*/ 990546 w 1154113"/>
                    <a:gd name="connsiteY11" fmla="*/ 211469 h 963613"/>
                    <a:gd name="connsiteX12" fmla="*/ 990546 w 1154113"/>
                    <a:gd name="connsiteY12" fmla="*/ 150813 h 963613"/>
                    <a:gd name="connsiteX13" fmla="*/ 1061247 w 1154113"/>
                    <a:gd name="connsiteY13" fmla="*/ 150813 h 963613"/>
                    <a:gd name="connsiteX14" fmla="*/ 1068388 w 1154113"/>
                    <a:gd name="connsiteY14" fmla="*/ 157949 h 963613"/>
                    <a:gd name="connsiteX15" fmla="*/ 1068388 w 1154113"/>
                    <a:gd name="connsiteY15" fmla="*/ 362752 h 963613"/>
                    <a:gd name="connsiteX16" fmla="*/ 1061247 w 1154113"/>
                    <a:gd name="connsiteY16" fmla="*/ 369888 h 963613"/>
                    <a:gd name="connsiteX17" fmla="*/ 92866 w 1154113"/>
                    <a:gd name="connsiteY17" fmla="*/ 369888 h 963613"/>
                    <a:gd name="connsiteX18" fmla="*/ 85725 w 1154113"/>
                    <a:gd name="connsiteY18" fmla="*/ 362752 h 963613"/>
                    <a:gd name="connsiteX19" fmla="*/ 85725 w 1154113"/>
                    <a:gd name="connsiteY19" fmla="*/ 157949 h 963613"/>
                    <a:gd name="connsiteX20" fmla="*/ 92866 w 1154113"/>
                    <a:gd name="connsiteY20" fmla="*/ 150813 h 963613"/>
                    <a:gd name="connsiteX21" fmla="*/ 336550 w 1154113"/>
                    <a:gd name="connsiteY21" fmla="*/ 71438 h 963613"/>
                    <a:gd name="connsiteX22" fmla="*/ 817563 w 1154113"/>
                    <a:gd name="connsiteY22" fmla="*/ 71438 h 963613"/>
                    <a:gd name="connsiteX23" fmla="*/ 817563 w 1154113"/>
                    <a:gd name="connsiteY23" fmla="*/ 101601 h 963613"/>
                    <a:gd name="connsiteX24" fmla="*/ 336550 w 1154113"/>
                    <a:gd name="connsiteY24" fmla="*/ 101601 h 963613"/>
                    <a:gd name="connsiteX25" fmla="*/ 15712 w 1154113"/>
                    <a:gd name="connsiteY25" fmla="*/ 71438 h 963613"/>
                    <a:gd name="connsiteX26" fmla="*/ 163547 w 1154113"/>
                    <a:gd name="connsiteY26" fmla="*/ 71438 h 963613"/>
                    <a:gd name="connsiteX27" fmla="*/ 163547 w 1154113"/>
                    <a:gd name="connsiteY27" fmla="*/ 102843 h 963613"/>
                    <a:gd name="connsiteX28" fmla="*/ 31424 w 1154113"/>
                    <a:gd name="connsiteY28" fmla="*/ 102843 h 963613"/>
                    <a:gd name="connsiteX29" fmla="*/ 31424 w 1154113"/>
                    <a:gd name="connsiteY29" fmla="*/ 932209 h 963613"/>
                    <a:gd name="connsiteX30" fmla="*/ 1122689 w 1154113"/>
                    <a:gd name="connsiteY30" fmla="*/ 932209 h 963613"/>
                    <a:gd name="connsiteX31" fmla="*/ 1122689 w 1154113"/>
                    <a:gd name="connsiteY31" fmla="*/ 102843 h 963613"/>
                    <a:gd name="connsiteX32" fmla="*/ 990566 w 1154113"/>
                    <a:gd name="connsiteY32" fmla="*/ 102843 h 963613"/>
                    <a:gd name="connsiteX33" fmla="*/ 990566 w 1154113"/>
                    <a:gd name="connsiteY33" fmla="*/ 71438 h 963613"/>
                    <a:gd name="connsiteX34" fmla="*/ 1138401 w 1154113"/>
                    <a:gd name="connsiteY34" fmla="*/ 71438 h 963613"/>
                    <a:gd name="connsiteX35" fmla="*/ 1154113 w 1154113"/>
                    <a:gd name="connsiteY35" fmla="*/ 87140 h 963613"/>
                    <a:gd name="connsiteX36" fmla="*/ 1154113 w 1154113"/>
                    <a:gd name="connsiteY36" fmla="*/ 947911 h 963613"/>
                    <a:gd name="connsiteX37" fmla="*/ 1138401 w 1154113"/>
                    <a:gd name="connsiteY37" fmla="*/ 963613 h 963613"/>
                    <a:gd name="connsiteX38" fmla="*/ 15712 w 1154113"/>
                    <a:gd name="connsiteY38" fmla="*/ 963613 h 963613"/>
                    <a:gd name="connsiteX39" fmla="*/ 0 w 1154113"/>
                    <a:gd name="connsiteY39" fmla="*/ 947911 h 963613"/>
                    <a:gd name="connsiteX40" fmla="*/ 0 w 1154113"/>
                    <a:gd name="connsiteY40" fmla="*/ 87140 h 963613"/>
                    <a:gd name="connsiteX41" fmla="*/ 15712 w 1154113"/>
                    <a:gd name="connsiteY41" fmla="*/ 71438 h 963613"/>
                    <a:gd name="connsiteX42" fmla="*/ 856425 w 1154113"/>
                    <a:gd name="connsiteY42" fmla="*/ 0 h 963613"/>
                    <a:gd name="connsiteX43" fmla="*/ 951737 w 1154113"/>
                    <a:gd name="connsiteY43" fmla="*/ 0 h 963613"/>
                    <a:gd name="connsiteX44" fmla="*/ 958850 w 1154113"/>
                    <a:gd name="connsiteY44" fmla="*/ 7153 h 963613"/>
                    <a:gd name="connsiteX45" fmla="*/ 958850 w 1154113"/>
                    <a:gd name="connsiteY45" fmla="*/ 70095 h 963613"/>
                    <a:gd name="connsiteX46" fmla="*/ 958850 w 1154113"/>
                    <a:gd name="connsiteY46" fmla="*/ 101565 h 963613"/>
                    <a:gd name="connsiteX47" fmla="*/ 958850 w 1154113"/>
                    <a:gd name="connsiteY47" fmla="*/ 150202 h 963613"/>
                    <a:gd name="connsiteX48" fmla="*/ 958850 w 1154113"/>
                    <a:gd name="connsiteY48" fmla="*/ 188111 h 963613"/>
                    <a:gd name="connsiteX49" fmla="*/ 951737 w 1154113"/>
                    <a:gd name="connsiteY49" fmla="*/ 195263 h 963613"/>
                    <a:gd name="connsiteX50" fmla="*/ 856425 w 1154113"/>
                    <a:gd name="connsiteY50" fmla="*/ 195263 h 963613"/>
                    <a:gd name="connsiteX51" fmla="*/ 849312 w 1154113"/>
                    <a:gd name="connsiteY51" fmla="*/ 188111 h 963613"/>
                    <a:gd name="connsiteX52" fmla="*/ 849312 w 1154113"/>
                    <a:gd name="connsiteY52" fmla="*/ 150202 h 963613"/>
                    <a:gd name="connsiteX53" fmla="*/ 849312 w 1154113"/>
                    <a:gd name="connsiteY53" fmla="*/ 101565 h 963613"/>
                    <a:gd name="connsiteX54" fmla="*/ 849312 w 1154113"/>
                    <a:gd name="connsiteY54" fmla="*/ 70095 h 963613"/>
                    <a:gd name="connsiteX55" fmla="*/ 849312 w 1154113"/>
                    <a:gd name="connsiteY55" fmla="*/ 7153 h 963613"/>
                    <a:gd name="connsiteX56" fmla="*/ 856425 w 1154113"/>
                    <a:gd name="connsiteY56" fmla="*/ 0 h 963613"/>
                    <a:gd name="connsiteX57" fmla="*/ 202375 w 1154113"/>
                    <a:gd name="connsiteY57" fmla="*/ 0 h 963613"/>
                    <a:gd name="connsiteX58" fmla="*/ 297687 w 1154113"/>
                    <a:gd name="connsiteY58" fmla="*/ 0 h 963613"/>
                    <a:gd name="connsiteX59" fmla="*/ 304800 w 1154113"/>
                    <a:gd name="connsiteY59" fmla="*/ 7153 h 963613"/>
                    <a:gd name="connsiteX60" fmla="*/ 304800 w 1154113"/>
                    <a:gd name="connsiteY60" fmla="*/ 70095 h 963613"/>
                    <a:gd name="connsiteX61" fmla="*/ 304800 w 1154113"/>
                    <a:gd name="connsiteY61" fmla="*/ 101565 h 963613"/>
                    <a:gd name="connsiteX62" fmla="*/ 304800 w 1154113"/>
                    <a:gd name="connsiteY62" fmla="*/ 150202 h 963613"/>
                    <a:gd name="connsiteX63" fmla="*/ 304800 w 1154113"/>
                    <a:gd name="connsiteY63" fmla="*/ 188111 h 963613"/>
                    <a:gd name="connsiteX64" fmla="*/ 297687 w 1154113"/>
                    <a:gd name="connsiteY64" fmla="*/ 195263 h 963613"/>
                    <a:gd name="connsiteX65" fmla="*/ 202375 w 1154113"/>
                    <a:gd name="connsiteY65" fmla="*/ 195263 h 963613"/>
                    <a:gd name="connsiteX66" fmla="*/ 195262 w 1154113"/>
                    <a:gd name="connsiteY66" fmla="*/ 188111 h 963613"/>
                    <a:gd name="connsiteX67" fmla="*/ 195262 w 1154113"/>
                    <a:gd name="connsiteY67" fmla="*/ 150202 h 963613"/>
                    <a:gd name="connsiteX68" fmla="*/ 195262 w 1154113"/>
                    <a:gd name="connsiteY68" fmla="*/ 101565 h 963613"/>
                    <a:gd name="connsiteX69" fmla="*/ 195262 w 1154113"/>
                    <a:gd name="connsiteY69" fmla="*/ 70095 h 963613"/>
                    <a:gd name="connsiteX70" fmla="*/ 195262 w 1154113"/>
                    <a:gd name="connsiteY70" fmla="*/ 7153 h 963613"/>
                    <a:gd name="connsiteX71" fmla="*/ 202375 w 1154113"/>
                    <a:gd name="connsiteY71" fmla="*/ 0 h 96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4113" h="963613">
                      <a:moveTo>
                        <a:pt x="92866" y="150813"/>
                      </a:moveTo>
                      <a:cubicBezTo>
                        <a:pt x="92866" y="150813"/>
                        <a:pt x="92866" y="150813"/>
                        <a:pt x="163567" y="150813"/>
                      </a:cubicBezTo>
                      <a:lnTo>
                        <a:pt x="163567" y="211469"/>
                      </a:lnTo>
                      <a:cubicBezTo>
                        <a:pt x="163567" y="220032"/>
                        <a:pt x="170708" y="227168"/>
                        <a:pt x="179278" y="227168"/>
                      </a:cubicBezTo>
                      <a:cubicBezTo>
                        <a:pt x="179278" y="227168"/>
                        <a:pt x="179278" y="227168"/>
                        <a:pt x="320678" y="227168"/>
                      </a:cubicBezTo>
                      <a:cubicBezTo>
                        <a:pt x="329248" y="227168"/>
                        <a:pt x="336390" y="220032"/>
                        <a:pt x="336390" y="211469"/>
                      </a:cubicBezTo>
                      <a:cubicBezTo>
                        <a:pt x="336390" y="211469"/>
                        <a:pt x="336390" y="211469"/>
                        <a:pt x="336390" y="150813"/>
                      </a:cubicBezTo>
                      <a:cubicBezTo>
                        <a:pt x="336390" y="150813"/>
                        <a:pt x="336390" y="150813"/>
                        <a:pt x="817723" y="150813"/>
                      </a:cubicBezTo>
                      <a:cubicBezTo>
                        <a:pt x="817723" y="150813"/>
                        <a:pt x="817723" y="150813"/>
                        <a:pt x="817723" y="211469"/>
                      </a:cubicBezTo>
                      <a:cubicBezTo>
                        <a:pt x="817723" y="220032"/>
                        <a:pt x="824864" y="227168"/>
                        <a:pt x="833434" y="227168"/>
                      </a:cubicBezTo>
                      <a:cubicBezTo>
                        <a:pt x="833434" y="227168"/>
                        <a:pt x="833434" y="227168"/>
                        <a:pt x="974835" y="227168"/>
                      </a:cubicBezTo>
                      <a:cubicBezTo>
                        <a:pt x="983405" y="227168"/>
                        <a:pt x="990546" y="220032"/>
                        <a:pt x="990546" y="211469"/>
                      </a:cubicBezTo>
                      <a:cubicBezTo>
                        <a:pt x="990546" y="211469"/>
                        <a:pt x="990546" y="211469"/>
                        <a:pt x="990546" y="150813"/>
                      </a:cubicBezTo>
                      <a:cubicBezTo>
                        <a:pt x="990546" y="150813"/>
                        <a:pt x="990546" y="150813"/>
                        <a:pt x="1061247" y="150813"/>
                      </a:cubicBezTo>
                      <a:cubicBezTo>
                        <a:pt x="1065532" y="150813"/>
                        <a:pt x="1068388" y="154381"/>
                        <a:pt x="1068388" y="157949"/>
                      </a:cubicBezTo>
                      <a:cubicBezTo>
                        <a:pt x="1068388" y="157949"/>
                        <a:pt x="1068388" y="157949"/>
                        <a:pt x="1068388" y="362752"/>
                      </a:cubicBezTo>
                      <a:cubicBezTo>
                        <a:pt x="1068388" y="367034"/>
                        <a:pt x="1065532" y="369888"/>
                        <a:pt x="1061247" y="369888"/>
                      </a:cubicBezTo>
                      <a:cubicBezTo>
                        <a:pt x="1061247" y="369888"/>
                        <a:pt x="1061247" y="369888"/>
                        <a:pt x="92866" y="369888"/>
                      </a:cubicBezTo>
                      <a:cubicBezTo>
                        <a:pt x="88581" y="369888"/>
                        <a:pt x="85725" y="367034"/>
                        <a:pt x="85725" y="362752"/>
                      </a:cubicBezTo>
                      <a:cubicBezTo>
                        <a:pt x="85725" y="362752"/>
                        <a:pt x="85725" y="362752"/>
                        <a:pt x="85725" y="157949"/>
                      </a:cubicBezTo>
                      <a:cubicBezTo>
                        <a:pt x="85725" y="154381"/>
                        <a:pt x="88581" y="150813"/>
                        <a:pt x="92866" y="150813"/>
                      </a:cubicBezTo>
                      <a:close/>
                      <a:moveTo>
                        <a:pt x="336550" y="71438"/>
                      </a:moveTo>
                      <a:lnTo>
                        <a:pt x="817563" y="71438"/>
                      </a:lnTo>
                      <a:lnTo>
                        <a:pt x="817563" y="101601"/>
                      </a:lnTo>
                      <a:lnTo>
                        <a:pt x="336550" y="101601"/>
                      </a:lnTo>
                      <a:close/>
                      <a:moveTo>
                        <a:pt x="15712" y="71438"/>
                      </a:moveTo>
                      <a:cubicBezTo>
                        <a:pt x="15712" y="71438"/>
                        <a:pt x="15712" y="71438"/>
                        <a:pt x="163547" y="71438"/>
                      </a:cubicBezTo>
                      <a:cubicBezTo>
                        <a:pt x="163547" y="71438"/>
                        <a:pt x="163547" y="71438"/>
                        <a:pt x="163547" y="102843"/>
                      </a:cubicBezTo>
                      <a:cubicBezTo>
                        <a:pt x="163547" y="102843"/>
                        <a:pt x="163547" y="102843"/>
                        <a:pt x="31424" y="102843"/>
                      </a:cubicBezTo>
                      <a:cubicBezTo>
                        <a:pt x="31424" y="102843"/>
                        <a:pt x="31424" y="102843"/>
                        <a:pt x="31424" y="932209"/>
                      </a:cubicBezTo>
                      <a:cubicBezTo>
                        <a:pt x="31424" y="932209"/>
                        <a:pt x="31424" y="932209"/>
                        <a:pt x="1122689" y="932209"/>
                      </a:cubicBezTo>
                      <a:cubicBezTo>
                        <a:pt x="1122689" y="932209"/>
                        <a:pt x="1122689" y="932209"/>
                        <a:pt x="1122689" y="102843"/>
                      </a:cubicBezTo>
                      <a:cubicBezTo>
                        <a:pt x="1122689" y="102843"/>
                        <a:pt x="1122689" y="102843"/>
                        <a:pt x="990566" y="102843"/>
                      </a:cubicBezTo>
                      <a:cubicBezTo>
                        <a:pt x="990566" y="102843"/>
                        <a:pt x="990566" y="102843"/>
                        <a:pt x="990566" y="71438"/>
                      </a:cubicBezTo>
                      <a:cubicBezTo>
                        <a:pt x="990566" y="71438"/>
                        <a:pt x="990566" y="71438"/>
                        <a:pt x="1138401" y="71438"/>
                      </a:cubicBezTo>
                      <a:cubicBezTo>
                        <a:pt x="1146971" y="71438"/>
                        <a:pt x="1154113" y="78576"/>
                        <a:pt x="1154113" y="87140"/>
                      </a:cubicBezTo>
                      <a:cubicBezTo>
                        <a:pt x="1154113" y="87140"/>
                        <a:pt x="1154113" y="87140"/>
                        <a:pt x="1154113" y="947911"/>
                      </a:cubicBezTo>
                      <a:cubicBezTo>
                        <a:pt x="1154113" y="956476"/>
                        <a:pt x="1146971" y="963613"/>
                        <a:pt x="1138401" y="963613"/>
                      </a:cubicBezTo>
                      <a:cubicBezTo>
                        <a:pt x="1138401" y="963613"/>
                        <a:pt x="1138401" y="963613"/>
                        <a:pt x="15712" y="963613"/>
                      </a:cubicBezTo>
                      <a:cubicBezTo>
                        <a:pt x="7142" y="963613"/>
                        <a:pt x="0" y="956476"/>
                        <a:pt x="0" y="947911"/>
                      </a:cubicBezTo>
                      <a:cubicBezTo>
                        <a:pt x="0" y="947911"/>
                        <a:pt x="0" y="947911"/>
                        <a:pt x="0" y="87140"/>
                      </a:cubicBezTo>
                      <a:cubicBezTo>
                        <a:pt x="0" y="78576"/>
                        <a:pt x="7142" y="71438"/>
                        <a:pt x="15712" y="71438"/>
                      </a:cubicBezTo>
                      <a:close/>
                      <a:moveTo>
                        <a:pt x="856425" y="0"/>
                      </a:moveTo>
                      <a:cubicBezTo>
                        <a:pt x="856425" y="0"/>
                        <a:pt x="856425" y="0"/>
                        <a:pt x="951737" y="0"/>
                      </a:cubicBezTo>
                      <a:cubicBezTo>
                        <a:pt x="955294" y="0"/>
                        <a:pt x="958850" y="3576"/>
                        <a:pt x="958850" y="7153"/>
                      </a:cubicBezTo>
                      <a:cubicBezTo>
                        <a:pt x="958850" y="7153"/>
                        <a:pt x="958850" y="7153"/>
                        <a:pt x="958850" y="70095"/>
                      </a:cubicBezTo>
                      <a:cubicBezTo>
                        <a:pt x="958850" y="70095"/>
                        <a:pt x="958850" y="70095"/>
                        <a:pt x="958850" y="101565"/>
                      </a:cubicBezTo>
                      <a:cubicBezTo>
                        <a:pt x="958850" y="101565"/>
                        <a:pt x="958850" y="101565"/>
                        <a:pt x="958850" y="150202"/>
                      </a:cubicBezTo>
                      <a:cubicBezTo>
                        <a:pt x="958850" y="150202"/>
                        <a:pt x="958850" y="150202"/>
                        <a:pt x="958850" y="188111"/>
                      </a:cubicBezTo>
                      <a:cubicBezTo>
                        <a:pt x="958850" y="192402"/>
                        <a:pt x="955294" y="195263"/>
                        <a:pt x="951737" y="195263"/>
                      </a:cubicBezTo>
                      <a:cubicBezTo>
                        <a:pt x="951737" y="195263"/>
                        <a:pt x="951737" y="195263"/>
                        <a:pt x="856425" y="195263"/>
                      </a:cubicBezTo>
                      <a:cubicBezTo>
                        <a:pt x="852869" y="195263"/>
                        <a:pt x="849312" y="192402"/>
                        <a:pt x="849312" y="188111"/>
                      </a:cubicBezTo>
                      <a:cubicBezTo>
                        <a:pt x="849312" y="188111"/>
                        <a:pt x="849312" y="188111"/>
                        <a:pt x="849312" y="150202"/>
                      </a:cubicBezTo>
                      <a:cubicBezTo>
                        <a:pt x="849312" y="150202"/>
                        <a:pt x="849312" y="150202"/>
                        <a:pt x="849312" y="101565"/>
                      </a:cubicBezTo>
                      <a:cubicBezTo>
                        <a:pt x="849312" y="101565"/>
                        <a:pt x="849312" y="101565"/>
                        <a:pt x="849312" y="70095"/>
                      </a:cubicBezTo>
                      <a:cubicBezTo>
                        <a:pt x="849312" y="70095"/>
                        <a:pt x="849312" y="70095"/>
                        <a:pt x="849312" y="7153"/>
                      </a:cubicBezTo>
                      <a:cubicBezTo>
                        <a:pt x="849312" y="3576"/>
                        <a:pt x="852869" y="0"/>
                        <a:pt x="856425" y="0"/>
                      </a:cubicBezTo>
                      <a:close/>
                      <a:moveTo>
                        <a:pt x="202375" y="0"/>
                      </a:moveTo>
                      <a:cubicBezTo>
                        <a:pt x="202375" y="0"/>
                        <a:pt x="202375" y="0"/>
                        <a:pt x="297687" y="0"/>
                      </a:cubicBezTo>
                      <a:cubicBezTo>
                        <a:pt x="301243" y="0"/>
                        <a:pt x="304800" y="3576"/>
                        <a:pt x="304800" y="7153"/>
                      </a:cubicBezTo>
                      <a:cubicBezTo>
                        <a:pt x="304800" y="7153"/>
                        <a:pt x="304800" y="7153"/>
                        <a:pt x="304800" y="70095"/>
                      </a:cubicBezTo>
                      <a:cubicBezTo>
                        <a:pt x="304800" y="70095"/>
                        <a:pt x="304800" y="70095"/>
                        <a:pt x="304800" y="101565"/>
                      </a:cubicBezTo>
                      <a:cubicBezTo>
                        <a:pt x="304800" y="101565"/>
                        <a:pt x="304800" y="101565"/>
                        <a:pt x="304800" y="150202"/>
                      </a:cubicBezTo>
                      <a:cubicBezTo>
                        <a:pt x="304800" y="150202"/>
                        <a:pt x="304800" y="150202"/>
                        <a:pt x="304800" y="188111"/>
                      </a:cubicBezTo>
                      <a:cubicBezTo>
                        <a:pt x="304800" y="192402"/>
                        <a:pt x="301243" y="195263"/>
                        <a:pt x="297687" y="195263"/>
                      </a:cubicBezTo>
                      <a:cubicBezTo>
                        <a:pt x="297687" y="195263"/>
                        <a:pt x="297687" y="195263"/>
                        <a:pt x="202375" y="195263"/>
                      </a:cubicBezTo>
                      <a:cubicBezTo>
                        <a:pt x="198818" y="195263"/>
                        <a:pt x="195262" y="192402"/>
                        <a:pt x="195262" y="188111"/>
                      </a:cubicBezTo>
                      <a:cubicBezTo>
                        <a:pt x="195262" y="188111"/>
                        <a:pt x="195262" y="188111"/>
                        <a:pt x="195262" y="150202"/>
                      </a:cubicBezTo>
                      <a:cubicBezTo>
                        <a:pt x="195262" y="150202"/>
                        <a:pt x="195262" y="150202"/>
                        <a:pt x="195262" y="101565"/>
                      </a:cubicBezTo>
                      <a:cubicBezTo>
                        <a:pt x="195262" y="101565"/>
                        <a:pt x="195262" y="101565"/>
                        <a:pt x="195262" y="70095"/>
                      </a:cubicBezTo>
                      <a:cubicBezTo>
                        <a:pt x="195262" y="70095"/>
                        <a:pt x="195262" y="70095"/>
                        <a:pt x="195262" y="7153"/>
                      </a:cubicBezTo>
                      <a:cubicBezTo>
                        <a:pt x="195262" y="3576"/>
                        <a:pt x="198818" y="0"/>
                        <a:pt x="202375" y="0"/>
                      </a:cubicBezTo>
                      <a:close/>
                    </a:path>
                  </a:pathLst>
                </a:custGeom>
                <a:solidFill>
                  <a:schemeClr val="accent1"/>
                </a:solidFill>
                <a:ln>
                  <a:noFill/>
                </a:ln>
              </p:spPr>
              <p:txBody>
                <a:bodyPr vert="horz" wrap="square" lIns="54864" tIns="27432" rIns="54864" bIns="27432"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82" name="bcgIcons_PCMonitorMicrosite">
              <a:extLst>
                <a:ext uri="{FF2B5EF4-FFF2-40B4-BE49-F238E27FC236}">
                  <a16:creationId xmlns:a16="http://schemas.microsoft.com/office/drawing/2014/main" id="{B1AF9A6F-71E0-41B0-BACD-51355D5DF823}"/>
                </a:ext>
              </a:extLst>
            </p:cNvPr>
            <p:cNvGrpSpPr>
              <a:grpSpLocks noChangeAspect="1"/>
            </p:cNvGrpSpPr>
            <p:nvPr/>
          </p:nvGrpSpPr>
          <p:grpSpPr bwMode="auto">
            <a:xfrm>
              <a:off x="2373963" y="3119386"/>
              <a:ext cx="559302" cy="559820"/>
              <a:chOff x="1682" y="0"/>
              <a:chExt cx="4316" cy="4320"/>
            </a:xfrm>
          </p:grpSpPr>
          <p:sp>
            <p:nvSpPr>
              <p:cNvPr id="83" name="AutoShape 3">
                <a:extLst>
                  <a:ext uri="{FF2B5EF4-FFF2-40B4-BE49-F238E27FC236}">
                    <a16:creationId xmlns:a16="http://schemas.microsoft.com/office/drawing/2014/main" id="{3164C028-854D-4F66-8BFB-D18E92A6AAE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
                <a:extLst>
                  <a:ext uri="{FF2B5EF4-FFF2-40B4-BE49-F238E27FC236}">
                    <a16:creationId xmlns:a16="http://schemas.microsoft.com/office/drawing/2014/main" id="{92037CEA-CB50-4938-90CF-12E63767C289}"/>
                  </a:ext>
                </a:extLst>
              </p:cNvPr>
              <p:cNvSpPr>
                <a:spLocks noEditPoints="1"/>
              </p:cNvSpPr>
              <p:nvPr/>
            </p:nvSpPr>
            <p:spPr bwMode="auto">
              <a:xfrm>
                <a:off x="2083" y="720"/>
                <a:ext cx="3510" cy="2876"/>
              </a:xfrm>
              <a:custGeom>
                <a:avLst/>
                <a:gdLst>
                  <a:gd name="T0" fmla="*/ 1327 w 1874"/>
                  <a:gd name="T1" fmla="*/ 1534 h 1534"/>
                  <a:gd name="T2" fmla="*/ 547 w 1874"/>
                  <a:gd name="T3" fmla="*/ 1534 h 1534"/>
                  <a:gd name="T4" fmla="*/ 525 w 1874"/>
                  <a:gd name="T5" fmla="*/ 1512 h 1534"/>
                  <a:gd name="T6" fmla="*/ 525 w 1874"/>
                  <a:gd name="T7" fmla="*/ 1436 h 1534"/>
                  <a:gd name="T8" fmla="*/ 547 w 1874"/>
                  <a:gd name="T9" fmla="*/ 1414 h 1534"/>
                  <a:gd name="T10" fmla="*/ 753 w 1874"/>
                  <a:gd name="T11" fmla="*/ 1414 h 1534"/>
                  <a:gd name="T12" fmla="*/ 753 w 1874"/>
                  <a:gd name="T13" fmla="*/ 1366 h 1534"/>
                  <a:gd name="T14" fmla="*/ 775 w 1874"/>
                  <a:gd name="T15" fmla="*/ 1344 h 1534"/>
                  <a:gd name="T16" fmla="*/ 797 w 1874"/>
                  <a:gd name="T17" fmla="*/ 1366 h 1534"/>
                  <a:gd name="T18" fmla="*/ 797 w 1874"/>
                  <a:gd name="T19" fmla="*/ 1436 h 1534"/>
                  <a:gd name="T20" fmla="*/ 775 w 1874"/>
                  <a:gd name="T21" fmla="*/ 1458 h 1534"/>
                  <a:gd name="T22" fmla="*/ 569 w 1874"/>
                  <a:gd name="T23" fmla="*/ 1458 h 1534"/>
                  <a:gd name="T24" fmla="*/ 569 w 1874"/>
                  <a:gd name="T25" fmla="*/ 1490 h 1534"/>
                  <a:gd name="T26" fmla="*/ 1305 w 1874"/>
                  <a:gd name="T27" fmla="*/ 1490 h 1534"/>
                  <a:gd name="T28" fmla="*/ 1305 w 1874"/>
                  <a:gd name="T29" fmla="*/ 1458 h 1534"/>
                  <a:gd name="T30" fmla="*/ 1101 w 1874"/>
                  <a:gd name="T31" fmla="*/ 1458 h 1534"/>
                  <a:gd name="T32" fmla="*/ 1079 w 1874"/>
                  <a:gd name="T33" fmla="*/ 1436 h 1534"/>
                  <a:gd name="T34" fmla="*/ 1079 w 1874"/>
                  <a:gd name="T35" fmla="*/ 1366 h 1534"/>
                  <a:gd name="T36" fmla="*/ 1101 w 1874"/>
                  <a:gd name="T37" fmla="*/ 1344 h 1534"/>
                  <a:gd name="T38" fmla="*/ 1123 w 1874"/>
                  <a:gd name="T39" fmla="*/ 1366 h 1534"/>
                  <a:gd name="T40" fmla="*/ 1123 w 1874"/>
                  <a:gd name="T41" fmla="*/ 1414 h 1534"/>
                  <a:gd name="T42" fmla="*/ 1327 w 1874"/>
                  <a:gd name="T43" fmla="*/ 1414 h 1534"/>
                  <a:gd name="T44" fmla="*/ 1349 w 1874"/>
                  <a:gd name="T45" fmla="*/ 1436 h 1534"/>
                  <a:gd name="T46" fmla="*/ 1349 w 1874"/>
                  <a:gd name="T47" fmla="*/ 1512 h 1534"/>
                  <a:gd name="T48" fmla="*/ 1327 w 1874"/>
                  <a:gd name="T49" fmla="*/ 1534 h 1534"/>
                  <a:gd name="T50" fmla="*/ 1874 w 1874"/>
                  <a:gd name="T51" fmla="*/ 22 h 1534"/>
                  <a:gd name="T52" fmla="*/ 1874 w 1874"/>
                  <a:gd name="T53" fmla="*/ 1284 h 1534"/>
                  <a:gd name="T54" fmla="*/ 1852 w 1874"/>
                  <a:gd name="T55" fmla="*/ 1306 h 1534"/>
                  <a:gd name="T56" fmla="*/ 22 w 1874"/>
                  <a:gd name="T57" fmla="*/ 1306 h 1534"/>
                  <a:gd name="T58" fmla="*/ 0 w 1874"/>
                  <a:gd name="T59" fmla="*/ 1284 h 1534"/>
                  <a:gd name="T60" fmla="*/ 0 w 1874"/>
                  <a:gd name="T61" fmla="*/ 22 h 1534"/>
                  <a:gd name="T62" fmla="*/ 22 w 1874"/>
                  <a:gd name="T63" fmla="*/ 0 h 1534"/>
                  <a:gd name="T64" fmla="*/ 1852 w 1874"/>
                  <a:gd name="T65" fmla="*/ 0 h 1534"/>
                  <a:gd name="T66" fmla="*/ 1874 w 1874"/>
                  <a:gd name="T67" fmla="*/ 22 h 1534"/>
                  <a:gd name="T68" fmla="*/ 44 w 1874"/>
                  <a:gd name="T69" fmla="*/ 44 h 1534"/>
                  <a:gd name="T70" fmla="*/ 44 w 1874"/>
                  <a:gd name="T71" fmla="*/ 1091 h 1534"/>
                  <a:gd name="T72" fmla="*/ 1830 w 1874"/>
                  <a:gd name="T73" fmla="*/ 1091 h 1534"/>
                  <a:gd name="T74" fmla="*/ 1830 w 1874"/>
                  <a:gd name="T75" fmla="*/ 44 h 1534"/>
                  <a:gd name="T76" fmla="*/ 44 w 1874"/>
                  <a:gd name="T77" fmla="*/ 44 h 1534"/>
                  <a:gd name="T78" fmla="*/ 1830 w 1874"/>
                  <a:gd name="T79" fmla="*/ 1262 h 1534"/>
                  <a:gd name="T80" fmla="*/ 1830 w 1874"/>
                  <a:gd name="T81" fmla="*/ 1135 h 1534"/>
                  <a:gd name="T82" fmla="*/ 44 w 1874"/>
                  <a:gd name="T83" fmla="*/ 1135 h 1534"/>
                  <a:gd name="T84" fmla="*/ 44 w 1874"/>
                  <a:gd name="T85" fmla="*/ 1262 h 1534"/>
                  <a:gd name="T86" fmla="*/ 1830 w 1874"/>
                  <a:gd name="T87" fmla="*/ 126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4" h="1534">
                    <a:moveTo>
                      <a:pt x="1327" y="1534"/>
                    </a:moveTo>
                    <a:cubicBezTo>
                      <a:pt x="547" y="1534"/>
                      <a:pt x="547" y="1534"/>
                      <a:pt x="547" y="1534"/>
                    </a:cubicBezTo>
                    <a:cubicBezTo>
                      <a:pt x="535" y="1534"/>
                      <a:pt x="525" y="1524"/>
                      <a:pt x="525" y="1512"/>
                    </a:cubicBezTo>
                    <a:cubicBezTo>
                      <a:pt x="525" y="1436"/>
                      <a:pt x="525" y="1436"/>
                      <a:pt x="525" y="1436"/>
                    </a:cubicBezTo>
                    <a:cubicBezTo>
                      <a:pt x="525" y="1424"/>
                      <a:pt x="535" y="1414"/>
                      <a:pt x="547" y="1414"/>
                    </a:cubicBezTo>
                    <a:cubicBezTo>
                      <a:pt x="753" y="1414"/>
                      <a:pt x="753" y="1414"/>
                      <a:pt x="753" y="1414"/>
                    </a:cubicBezTo>
                    <a:cubicBezTo>
                      <a:pt x="753" y="1366"/>
                      <a:pt x="753" y="1366"/>
                      <a:pt x="753" y="1366"/>
                    </a:cubicBezTo>
                    <a:cubicBezTo>
                      <a:pt x="753" y="1354"/>
                      <a:pt x="763" y="1344"/>
                      <a:pt x="775" y="1344"/>
                    </a:cubicBezTo>
                    <a:cubicBezTo>
                      <a:pt x="787" y="1344"/>
                      <a:pt x="797" y="1354"/>
                      <a:pt x="797" y="1366"/>
                    </a:cubicBezTo>
                    <a:cubicBezTo>
                      <a:pt x="797" y="1436"/>
                      <a:pt x="797" y="1436"/>
                      <a:pt x="797" y="1436"/>
                    </a:cubicBezTo>
                    <a:cubicBezTo>
                      <a:pt x="797" y="1448"/>
                      <a:pt x="787" y="1458"/>
                      <a:pt x="775" y="1458"/>
                    </a:cubicBezTo>
                    <a:cubicBezTo>
                      <a:pt x="569" y="1458"/>
                      <a:pt x="569" y="1458"/>
                      <a:pt x="569" y="1458"/>
                    </a:cubicBezTo>
                    <a:cubicBezTo>
                      <a:pt x="569" y="1490"/>
                      <a:pt x="569" y="1490"/>
                      <a:pt x="569" y="1490"/>
                    </a:cubicBezTo>
                    <a:cubicBezTo>
                      <a:pt x="1305" y="1490"/>
                      <a:pt x="1305" y="1490"/>
                      <a:pt x="1305" y="1490"/>
                    </a:cubicBezTo>
                    <a:cubicBezTo>
                      <a:pt x="1305" y="1458"/>
                      <a:pt x="1305" y="1458"/>
                      <a:pt x="1305" y="1458"/>
                    </a:cubicBezTo>
                    <a:cubicBezTo>
                      <a:pt x="1101" y="1458"/>
                      <a:pt x="1101" y="1458"/>
                      <a:pt x="1101" y="1458"/>
                    </a:cubicBezTo>
                    <a:cubicBezTo>
                      <a:pt x="1089" y="1458"/>
                      <a:pt x="1079" y="1448"/>
                      <a:pt x="1079" y="1436"/>
                    </a:cubicBezTo>
                    <a:cubicBezTo>
                      <a:pt x="1079" y="1366"/>
                      <a:pt x="1079" y="1366"/>
                      <a:pt x="1079" y="1366"/>
                    </a:cubicBezTo>
                    <a:cubicBezTo>
                      <a:pt x="1079" y="1354"/>
                      <a:pt x="1089" y="1344"/>
                      <a:pt x="1101" y="1344"/>
                    </a:cubicBezTo>
                    <a:cubicBezTo>
                      <a:pt x="1114" y="1344"/>
                      <a:pt x="1123" y="1354"/>
                      <a:pt x="1123" y="1366"/>
                    </a:cubicBezTo>
                    <a:cubicBezTo>
                      <a:pt x="1123" y="1414"/>
                      <a:pt x="1123" y="1414"/>
                      <a:pt x="1123" y="1414"/>
                    </a:cubicBezTo>
                    <a:cubicBezTo>
                      <a:pt x="1327" y="1414"/>
                      <a:pt x="1327" y="1414"/>
                      <a:pt x="1327" y="1414"/>
                    </a:cubicBezTo>
                    <a:cubicBezTo>
                      <a:pt x="1339" y="1414"/>
                      <a:pt x="1349" y="1424"/>
                      <a:pt x="1349" y="1436"/>
                    </a:cubicBezTo>
                    <a:cubicBezTo>
                      <a:pt x="1349" y="1512"/>
                      <a:pt x="1349" y="1512"/>
                      <a:pt x="1349" y="1512"/>
                    </a:cubicBezTo>
                    <a:cubicBezTo>
                      <a:pt x="1349" y="1524"/>
                      <a:pt x="1339" y="1534"/>
                      <a:pt x="1327" y="1534"/>
                    </a:cubicBezTo>
                    <a:close/>
                    <a:moveTo>
                      <a:pt x="1874" y="22"/>
                    </a:moveTo>
                    <a:cubicBezTo>
                      <a:pt x="1874" y="1284"/>
                      <a:pt x="1874" y="1284"/>
                      <a:pt x="1874" y="1284"/>
                    </a:cubicBezTo>
                    <a:cubicBezTo>
                      <a:pt x="1874" y="1296"/>
                      <a:pt x="1864" y="1306"/>
                      <a:pt x="1852" y="1306"/>
                    </a:cubicBezTo>
                    <a:cubicBezTo>
                      <a:pt x="22" y="1306"/>
                      <a:pt x="22" y="1306"/>
                      <a:pt x="22" y="1306"/>
                    </a:cubicBezTo>
                    <a:cubicBezTo>
                      <a:pt x="10" y="1306"/>
                      <a:pt x="0" y="1296"/>
                      <a:pt x="0" y="1284"/>
                    </a:cubicBezTo>
                    <a:cubicBezTo>
                      <a:pt x="0" y="22"/>
                      <a:pt x="0" y="22"/>
                      <a:pt x="0" y="22"/>
                    </a:cubicBezTo>
                    <a:cubicBezTo>
                      <a:pt x="0" y="10"/>
                      <a:pt x="10" y="0"/>
                      <a:pt x="22" y="0"/>
                    </a:cubicBezTo>
                    <a:cubicBezTo>
                      <a:pt x="1852" y="0"/>
                      <a:pt x="1852" y="0"/>
                      <a:pt x="1852" y="0"/>
                    </a:cubicBezTo>
                    <a:cubicBezTo>
                      <a:pt x="1864" y="0"/>
                      <a:pt x="1874" y="10"/>
                      <a:pt x="1874" y="22"/>
                    </a:cubicBezTo>
                    <a:close/>
                    <a:moveTo>
                      <a:pt x="44" y="44"/>
                    </a:moveTo>
                    <a:cubicBezTo>
                      <a:pt x="44" y="1091"/>
                      <a:pt x="44" y="1091"/>
                      <a:pt x="44" y="1091"/>
                    </a:cubicBezTo>
                    <a:cubicBezTo>
                      <a:pt x="1830" y="1091"/>
                      <a:pt x="1830" y="1091"/>
                      <a:pt x="1830" y="1091"/>
                    </a:cubicBezTo>
                    <a:cubicBezTo>
                      <a:pt x="1830" y="44"/>
                      <a:pt x="1830" y="44"/>
                      <a:pt x="1830" y="44"/>
                    </a:cubicBezTo>
                    <a:lnTo>
                      <a:pt x="44" y="44"/>
                    </a:lnTo>
                    <a:close/>
                    <a:moveTo>
                      <a:pt x="1830" y="1262"/>
                    </a:moveTo>
                    <a:cubicBezTo>
                      <a:pt x="1830" y="1135"/>
                      <a:pt x="1830" y="1135"/>
                      <a:pt x="1830" y="1135"/>
                    </a:cubicBezTo>
                    <a:cubicBezTo>
                      <a:pt x="44" y="1135"/>
                      <a:pt x="44" y="1135"/>
                      <a:pt x="44" y="1135"/>
                    </a:cubicBezTo>
                    <a:cubicBezTo>
                      <a:pt x="44" y="1262"/>
                      <a:pt x="44" y="1262"/>
                      <a:pt x="44" y="1262"/>
                    </a:cubicBezTo>
                    <a:lnTo>
                      <a:pt x="1830" y="12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6">
                <a:extLst>
                  <a:ext uri="{FF2B5EF4-FFF2-40B4-BE49-F238E27FC236}">
                    <a16:creationId xmlns:a16="http://schemas.microsoft.com/office/drawing/2014/main" id="{50B578B7-E304-4D7F-8B78-80FC7842A581}"/>
                  </a:ext>
                </a:extLst>
              </p:cNvPr>
              <p:cNvSpPr>
                <a:spLocks noEditPoints="1"/>
              </p:cNvSpPr>
              <p:nvPr/>
            </p:nvSpPr>
            <p:spPr bwMode="auto">
              <a:xfrm>
                <a:off x="2259" y="906"/>
                <a:ext cx="3158" cy="2148"/>
              </a:xfrm>
              <a:custGeom>
                <a:avLst/>
                <a:gdLst>
                  <a:gd name="T0" fmla="*/ 799 w 1686"/>
                  <a:gd name="T1" fmla="*/ 1102 h 1146"/>
                  <a:gd name="T2" fmla="*/ 843 w 1686"/>
                  <a:gd name="T3" fmla="*/ 1057 h 1146"/>
                  <a:gd name="T4" fmla="*/ 887 w 1686"/>
                  <a:gd name="T5" fmla="*/ 1102 h 1146"/>
                  <a:gd name="T6" fmla="*/ 843 w 1686"/>
                  <a:gd name="T7" fmla="*/ 1146 h 1146"/>
                  <a:gd name="T8" fmla="*/ 799 w 1686"/>
                  <a:gd name="T9" fmla="*/ 1102 h 1146"/>
                  <a:gd name="T10" fmla="*/ 1686 w 1686"/>
                  <a:gd name="T11" fmla="*/ 926 h 1146"/>
                  <a:gd name="T12" fmla="*/ 1686 w 1686"/>
                  <a:gd name="T13" fmla="*/ 10 h 1146"/>
                  <a:gd name="T14" fmla="*/ 1676 w 1686"/>
                  <a:gd name="T15" fmla="*/ 0 h 1146"/>
                  <a:gd name="T16" fmla="*/ 10 w 1686"/>
                  <a:gd name="T17" fmla="*/ 0 h 1146"/>
                  <a:gd name="T18" fmla="*/ 0 w 1686"/>
                  <a:gd name="T19" fmla="*/ 10 h 1146"/>
                  <a:gd name="T20" fmla="*/ 0 w 1686"/>
                  <a:gd name="T21" fmla="*/ 926 h 1146"/>
                  <a:gd name="T22" fmla="*/ 10 w 1686"/>
                  <a:gd name="T23" fmla="*/ 936 h 1146"/>
                  <a:gd name="T24" fmla="*/ 1676 w 1686"/>
                  <a:gd name="T25" fmla="*/ 936 h 1146"/>
                  <a:gd name="T26" fmla="*/ 1686 w 1686"/>
                  <a:gd name="T27" fmla="*/ 92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6" h="1146">
                    <a:moveTo>
                      <a:pt x="799" y="1102"/>
                    </a:moveTo>
                    <a:cubicBezTo>
                      <a:pt x="799" y="1077"/>
                      <a:pt x="818" y="1057"/>
                      <a:pt x="843" y="1057"/>
                    </a:cubicBezTo>
                    <a:cubicBezTo>
                      <a:pt x="868" y="1057"/>
                      <a:pt x="887" y="1077"/>
                      <a:pt x="887" y="1102"/>
                    </a:cubicBezTo>
                    <a:cubicBezTo>
                      <a:pt x="887" y="1126"/>
                      <a:pt x="868" y="1146"/>
                      <a:pt x="843" y="1146"/>
                    </a:cubicBezTo>
                    <a:cubicBezTo>
                      <a:pt x="818" y="1146"/>
                      <a:pt x="799" y="1126"/>
                      <a:pt x="799" y="1102"/>
                    </a:cubicBezTo>
                    <a:close/>
                    <a:moveTo>
                      <a:pt x="1686" y="926"/>
                    </a:moveTo>
                    <a:cubicBezTo>
                      <a:pt x="1686" y="10"/>
                      <a:pt x="1686" y="10"/>
                      <a:pt x="1686" y="10"/>
                    </a:cubicBezTo>
                    <a:cubicBezTo>
                      <a:pt x="1686" y="4"/>
                      <a:pt x="1681" y="0"/>
                      <a:pt x="1676" y="0"/>
                    </a:cubicBezTo>
                    <a:cubicBezTo>
                      <a:pt x="10" y="0"/>
                      <a:pt x="10" y="0"/>
                      <a:pt x="10" y="0"/>
                    </a:cubicBezTo>
                    <a:cubicBezTo>
                      <a:pt x="5" y="0"/>
                      <a:pt x="0" y="4"/>
                      <a:pt x="0" y="10"/>
                    </a:cubicBezTo>
                    <a:cubicBezTo>
                      <a:pt x="0" y="926"/>
                      <a:pt x="0" y="926"/>
                      <a:pt x="0" y="926"/>
                    </a:cubicBezTo>
                    <a:cubicBezTo>
                      <a:pt x="0" y="932"/>
                      <a:pt x="5" y="936"/>
                      <a:pt x="10" y="936"/>
                    </a:cubicBezTo>
                    <a:cubicBezTo>
                      <a:pt x="1676" y="936"/>
                      <a:pt x="1676" y="936"/>
                      <a:pt x="1676" y="936"/>
                    </a:cubicBezTo>
                    <a:cubicBezTo>
                      <a:pt x="1681" y="936"/>
                      <a:pt x="1686" y="932"/>
                      <a:pt x="1686"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4864" tIns="27432" rIns="54864" bIns="2743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38" name="Content Placeholder 2">
            <a:extLst>
              <a:ext uri="{FF2B5EF4-FFF2-40B4-BE49-F238E27FC236}">
                <a16:creationId xmlns:a16="http://schemas.microsoft.com/office/drawing/2014/main" id="{A4F9973F-24A7-4C2E-AFAD-D21B74224145}"/>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K-12 SCHOOLS</a:t>
            </a:r>
          </a:p>
        </p:txBody>
      </p:sp>
      <p:sp>
        <p:nvSpPr>
          <p:cNvPr id="32" name="Text Placeholder 6">
            <a:extLst>
              <a:ext uri="{FF2B5EF4-FFF2-40B4-BE49-F238E27FC236}">
                <a16:creationId xmlns:a16="http://schemas.microsoft.com/office/drawing/2014/main" id="{09575E1E-E2EC-4D8F-A73C-8336380B88DE}"/>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1725189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E5B6DAD6-9CDB-46EA-BC52-44C0168387C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12" name="think-cell Slide" r:id="rId6" imgW="532" imgH="530" progId="TCLayout.ActiveDocument.1">
                  <p:embed/>
                </p:oleObj>
              </mc:Choice>
              <mc:Fallback>
                <p:oleObj name="think-cell Slide" r:id="rId6" imgW="532" imgH="530" progId="TCLayout.ActiveDocument.1">
                  <p:embed/>
                  <p:pic>
                    <p:nvPicPr>
                      <p:cNvPr id="27" name="Object 26" hidden="1">
                        <a:extLst>
                          <a:ext uri="{FF2B5EF4-FFF2-40B4-BE49-F238E27FC236}">
                            <a16:creationId xmlns:a16="http://schemas.microsoft.com/office/drawing/2014/main" id="{E5B6DAD6-9CDB-46EA-BC52-44C0168387C7}"/>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5" name="Content Placeholder 2">
            <a:extLst>
              <a:ext uri="{FF2B5EF4-FFF2-40B4-BE49-F238E27FC236}">
                <a16:creationId xmlns:a16="http://schemas.microsoft.com/office/drawing/2014/main" id="{3DCC2A5E-8565-4780-AFA9-239B999043D2}"/>
              </a:ext>
            </a:extLst>
          </p:cNvPr>
          <p:cNvSpPr txBox="1">
            <a:spLocks/>
          </p:cNvSpPr>
          <p:nvPr/>
        </p:nvSpPr>
        <p:spPr>
          <a:xfrm>
            <a:off x="2267339" y="2329533"/>
            <a:ext cx="4074187" cy="493947"/>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b="1">
                <a:latin typeface=""/>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
                <a:ea typeface="+mn-ea"/>
                <a:cs typeface="Arial" panose="020B0604020202020204" pitchFamily="34" charset="0"/>
              </a:rPr>
              <a:t>Four key principles will guide the return to campus life for Massachusetts' higher education institutions</a:t>
            </a:r>
          </a:p>
        </p:txBody>
      </p:sp>
      <p:sp>
        <p:nvSpPr>
          <p:cNvPr id="66" name="Content Placeholder 2">
            <a:extLst>
              <a:ext uri="{FF2B5EF4-FFF2-40B4-BE49-F238E27FC236}">
                <a16:creationId xmlns:a16="http://schemas.microsoft.com/office/drawing/2014/main" id="{3037819C-71F7-480C-8437-D1EC266E650E}"/>
              </a:ext>
            </a:extLst>
          </p:cNvPr>
          <p:cNvSpPr txBox="1">
            <a:spLocks/>
          </p:cNvSpPr>
          <p:nvPr/>
        </p:nvSpPr>
        <p:spPr>
          <a:xfrm>
            <a:off x="2267338" y="1188719"/>
            <a:ext cx="9097347" cy="686022"/>
          </a:xfrm>
          <a:prstGeom prst="rect">
            <a:avLst/>
          </a:prstGeom>
        </p:spPr>
        <p:txBody>
          <a:bodyPr>
            <a:sp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Massachusetts' diverse higher education institutions continue to foster teaching, learning, student support, and essential research remotely throughout this time. They are working together and in partnership with the state to ensure a safe and gradual return to campus life. In the upcoming weeks, institutions will develop customized reopening plans </a:t>
            </a:r>
            <a:r>
              <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mn-lt"/>
              </a:rPr>
              <a:t>to ensure</a:t>
            </a:r>
            <a:r>
              <a:rPr kumimoji="0" lang="en-US" sz="1200" b="0" i="0" u="none" strike="noStrike" kern="1200" cap="none" spc="0" normalizeH="0" noProof="0" dirty="0" smtClean="0">
                <a:ln>
                  <a:noFill/>
                </a:ln>
                <a:solidFill>
                  <a:srgbClr val="000000"/>
                </a:solidFill>
                <a:effectLst/>
                <a:uLnTx/>
                <a:uFillTx/>
                <a:latin typeface="Arial"/>
                <a:ea typeface="+mn-ea"/>
                <a:cs typeface="+mn-cs"/>
                <a:sym typeface="+mn-lt"/>
              </a:rPr>
              <a:t> the safety </a:t>
            </a:r>
            <a:r>
              <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mn-lt"/>
              </a:rPr>
              <a:t>of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their </a:t>
            </a:r>
            <a:r>
              <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mn-lt"/>
              </a:rPr>
              <a:t>communities.</a:t>
            </a:r>
            <a:endParaRPr kumimoji="0" lang="en-US" sz="1200" b="0" i="0" u="none" strike="noStrike" kern="1200" cap="none" spc="0" normalizeH="0" baseline="0" noProof="0" dirty="0">
              <a:ln>
                <a:noFill/>
              </a:ln>
              <a:solidFill>
                <a:srgbClr val="000000"/>
              </a:solidFill>
              <a:effectLst/>
              <a:uLnTx/>
              <a:uFillTx/>
              <a:latin typeface="Arial"/>
              <a:ea typeface="+mn-ea"/>
              <a:cs typeface="+mn-cs"/>
              <a:sym typeface="+mn-lt"/>
            </a:endParaRPr>
          </a:p>
        </p:txBody>
      </p:sp>
      <p:sp>
        <p:nvSpPr>
          <p:cNvPr id="4" name="Rectangle 3">
            <a:extLst>
              <a:ext uri="{FF2B5EF4-FFF2-40B4-BE49-F238E27FC236}">
                <a16:creationId xmlns:a16="http://schemas.microsoft.com/office/drawing/2014/main" id="{756AF142-A9F0-4864-9D0D-BAC98E52EF3A}"/>
              </a:ext>
            </a:extLst>
          </p:cNvPr>
          <p:cNvSpPr/>
          <p:nvPr/>
        </p:nvSpPr>
        <p:spPr>
          <a:xfrm>
            <a:off x="7180700" y="3113094"/>
            <a:ext cx="4074187" cy="3416320"/>
          </a:xfrm>
          <a:prstGeom prst="rect">
            <a:avLst/>
          </a:prstGeom>
        </p:spPr>
        <p:txBody>
          <a:bodyPr wrap="square">
            <a:spAutoFit/>
          </a:bodyPr>
          <a:lstStyle/>
          <a:p>
            <a:pPr marL="0" marR="0" lvl="0" indent="0" algn="l" defTabSz="914400" rtl="0" eaLnBrk="0" fontAlgn="auto" latinLnBrk="0" hangingPunct="0">
              <a:lnSpc>
                <a:spcPct val="100000"/>
              </a:lnSpc>
              <a:spcBef>
                <a:spcPts val="0"/>
              </a:spcBef>
              <a:spcAft>
                <a:spcPts val="0"/>
              </a:spcAft>
              <a:buClrTx/>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269E"/>
                </a:solidFill>
                <a:effectLst/>
                <a:uLnTx/>
                <a:uFillTx/>
                <a:latin typeface="Arial"/>
                <a:ea typeface="+mn-ea"/>
                <a:cs typeface="+mn-cs"/>
              </a:rPr>
              <a:t>In all phases: Safety guidelines and health monitoring protocols will be implemented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throughout all elements of campus life – including classrooms, housing</a:t>
            </a:r>
            <a:r>
              <a:rPr kumimoji="0" lang="en-US" sz="1200" b="0" i="0" u="none" strike="noStrike" kern="1200" cap="none" spc="0" normalizeH="0" baseline="0" noProof="0" dirty="0">
                <a:ln>
                  <a:noFill/>
                </a:ln>
                <a:solidFill>
                  <a:srgbClr val="000000"/>
                </a:solidFill>
                <a:effectLst/>
                <a:uLnTx/>
                <a:uFillTx/>
                <a:latin typeface="Arial"/>
                <a:ea typeface="+mn-ea"/>
                <a:cs typeface="+mn-cs"/>
              </a:rPr>
              <a:t>, dining, facilities and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services.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lvl="0" eaLnBrk="0" hangingPunct="0">
              <a:buSzPct val="100000"/>
              <a:buFont typeface="Trebuchet MS" panose="020B0603020202020204" pitchFamily="34" charset="0"/>
              <a:buChar char="​"/>
              <a:defRPr/>
            </a:pP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In Phase </a:t>
            </a:r>
            <a:r>
              <a:rPr lang="en-US" sz="1200" dirty="0">
                <a:solidFill>
                  <a:srgbClr val="000000">
                    <a:lumMod val="100000"/>
                  </a:srgbClr>
                </a:solidFill>
                <a:latin typeface="Arial"/>
              </a:rPr>
              <a:t>1</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 Higher education institutions can repopulate </a:t>
            </a:r>
            <a:r>
              <a:rPr kumimoji="0" lang="en-US" sz="1200" b="1" i="0" u="none" strike="noStrike" kern="1200" cap="none" spc="0" normalizeH="0" baseline="0" noProof="0" dirty="0">
                <a:ln>
                  <a:noFill/>
                </a:ln>
                <a:solidFill>
                  <a:srgbClr val="00269E"/>
                </a:solidFill>
                <a:effectLst/>
                <a:uLnTx/>
                <a:uFillTx/>
                <a:latin typeface="Arial"/>
                <a:ea typeface="+mn-ea"/>
                <a:cs typeface="+mn-cs"/>
              </a:rPr>
              <a:t>research laboratories and medical, dental, veterinary and allied health clinical education and services, and restart functions</a:t>
            </a:r>
            <a:r>
              <a:rPr kumimoji="0" lang="en-US" sz="1200" b="1" i="0" u="none" strike="noStrike" kern="1200" cap="none" spc="0" normalizeH="0" baseline="0" noProof="0" dirty="0">
                <a:ln>
                  <a:noFill/>
                </a:ln>
                <a:solidFill>
                  <a:srgbClr val="000000">
                    <a:lumMod val="100000"/>
                  </a:srgbClr>
                </a:solidFill>
                <a:effectLst/>
                <a:uLnTx/>
                <a:uFillTx/>
                <a:latin typeface="Arial"/>
                <a:ea typeface="+mn-ea"/>
                <a:cs typeface="+mn-cs"/>
              </a:rPr>
              <a:t> </a:t>
            </a:r>
            <a:r>
              <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rPr>
              <a:t>necessary to prepare campuses to </a:t>
            </a:r>
            <a:r>
              <a:rPr lang="en-US" sz="1200" dirty="0">
                <a:solidFill>
                  <a:srgbClr val="000000">
                    <a:lumMod val="100000"/>
                  </a:srgbClr>
                </a:solidFill>
              </a:rPr>
              <a:t>reopen. All activities must observe applicable social distance guidance.</a:t>
            </a: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endParaRPr>
          </a:p>
          <a:p>
            <a:pPr marL="0" marR="0" lvl="0" indent="0" algn="l" defTabSz="914400" rtl="0" eaLnBrk="0" fontAlgn="auto" latinLnBrk="0" hangingPunct="0">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sym typeface="Trebuchet MS" panose="020B0603020202020204" pitchFamily="34" charset="0"/>
            </a:endParaRPr>
          </a:p>
          <a:p>
            <a:pPr marL="0" marR="0" lvl="0" indent="0" algn="l" defTabSz="914400" rtl="0" eaLnBrk="0" fontAlgn="auto" latinLnBrk="0" hangingPunct="0">
              <a:lnSpc>
                <a:spcPct val="100000"/>
              </a:lnSpc>
              <a:spcBef>
                <a:spcPts val="0"/>
              </a:spcBef>
              <a:spcAft>
                <a:spcPts val="0"/>
              </a:spcAft>
              <a:buClrTx/>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269E"/>
                </a:solidFill>
                <a:effectLst/>
                <a:uLnTx/>
                <a:uFillTx/>
                <a:latin typeface="Arial"/>
                <a:ea typeface="+mn-ea"/>
                <a:cs typeface="+mn-cs"/>
                <a:sym typeface="Trebuchet MS" panose="020B0603020202020204" pitchFamily="34" charset="0"/>
              </a:rPr>
              <a:t>In Phases 2 and 3: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Trebuchet MS" panose="020B0603020202020204" pitchFamily="34" charset="0"/>
              </a:rPr>
              <a:t>Following public health guidance, each institution will develop its own plans for course delivery which will likely involve a combination of in-person and remote learning in order to allow for social distancing on </a:t>
            </a:r>
            <a:r>
              <a:rPr kumimoji="0" lang="en-US" sz="1200" b="0" i="0" u="none" strike="noStrike" kern="1200" cap="none" spc="0" normalizeH="0" baseline="0" noProof="0" dirty="0" smtClean="0">
                <a:ln>
                  <a:noFill/>
                </a:ln>
                <a:solidFill>
                  <a:srgbClr val="000000"/>
                </a:solidFill>
                <a:effectLst/>
                <a:uLnTx/>
                <a:uFillTx/>
                <a:latin typeface="Arial"/>
                <a:ea typeface="+mn-ea"/>
                <a:cs typeface="+mn-cs"/>
                <a:sym typeface="Trebuchet MS" panose="020B0603020202020204" pitchFamily="34" charset="0"/>
              </a:rPr>
              <a:t>campus.</a:t>
            </a:r>
            <a:endParaRPr kumimoji="0" lang="en-US" sz="1200" b="0" i="0" u="none" strike="sngStrike" kern="1200" cap="none" spc="0" normalizeH="0" baseline="0" noProof="0" dirty="0">
              <a:ln>
                <a:noFill/>
              </a:ln>
              <a:solidFill>
                <a:srgbClr val="000000"/>
              </a:solidFill>
              <a:effectLst/>
              <a:uLnTx/>
              <a:uFillTx/>
              <a:latin typeface="Arial"/>
              <a:ea typeface="+mn-ea"/>
              <a:cs typeface="+mn-cs"/>
              <a:sym typeface="Trebuchet MS" panose="020B0603020202020204" pitchFamily="34" charset="0"/>
            </a:endParaRPr>
          </a:p>
          <a:p>
            <a:pPr marL="0" marR="0" lvl="0" indent="0" algn="l" defTabSz="914400" rtl="0" eaLnBrk="0" fontAlgn="auto" latinLnBrk="0" hangingPunct="0">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a:ea typeface="+mn-ea"/>
              <a:cs typeface="+mn-cs"/>
              <a:sym typeface="Trebuchet MS" panose="020B0603020202020204" pitchFamily="34" charset="0"/>
            </a:endParaRPr>
          </a:p>
        </p:txBody>
      </p:sp>
      <p:sp>
        <p:nvSpPr>
          <p:cNvPr id="52" name="Content Placeholder 2">
            <a:extLst>
              <a:ext uri="{FF2B5EF4-FFF2-40B4-BE49-F238E27FC236}">
                <a16:creationId xmlns:a16="http://schemas.microsoft.com/office/drawing/2014/main" id="{AF3DB45E-9517-4A4F-8155-FF14158F05C0}"/>
              </a:ext>
            </a:extLst>
          </p:cNvPr>
          <p:cNvSpPr txBox="1">
            <a:spLocks/>
          </p:cNvSpPr>
          <p:nvPr/>
        </p:nvSpPr>
        <p:spPr>
          <a:xfrm>
            <a:off x="7193597" y="2329533"/>
            <a:ext cx="4074187" cy="694552"/>
          </a:xfrm>
          <a:prstGeom prst="rect">
            <a:avLst/>
          </a:prstGeom>
        </p:spPr>
        <p:txBody>
          <a:bodyPr>
            <a:noAutofit/>
          </a:bodyPr>
          <a:lstStyle>
            <a:defPPr>
              <a:defRPr lang="en-US"/>
            </a:defPPr>
            <a:lvl1pPr indent="0">
              <a:lnSpc>
                <a:spcPct val="110000"/>
              </a:lnSpc>
              <a:spcBef>
                <a:spcPts val="600"/>
              </a:spcBef>
              <a:spcAft>
                <a:spcPts val="300"/>
              </a:spcAft>
              <a:buFont typeface="Arial" panose="020B0604020202020204" pitchFamily="34" charset="0"/>
              <a:buNone/>
              <a:defRPr sz="1200" b="1">
                <a:latin typeface=""/>
                <a:cs typeface="Arial" panose="020B0604020202020204" pitchFamily="34" charset="0"/>
              </a:defRPr>
            </a:lvl1pPr>
            <a:lvl2pPr marL="284400" indent="-172800">
              <a:lnSpc>
                <a:spcPct val="90000"/>
              </a:lnSpc>
              <a:spcBef>
                <a:spcPts val="0"/>
              </a:spcBef>
              <a:spcAft>
                <a:spcPts val="300"/>
              </a:spcAft>
              <a:buClr>
                <a:schemeClr val="tx2"/>
              </a:buClr>
              <a:buFont typeface="Arial" panose="020B0604020202020204" pitchFamily="34" charset="0"/>
              <a:buChar char="•"/>
              <a:defRPr sz="1200"/>
            </a:lvl2pPr>
            <a:lvl3pPr marL="511200" indent="-165600">
              <a:lnSpc>
                <a:spcPct val="90000"/>
              </a:lnSpc>
              <a:spcBef>
                <a:spcPts val="0"/>
              </a:spcBef>
              <a:spcAft>
                <a:spcPts val="300"/>
              </a:spcAft>
              <a:buClr>
                <a:schemeClr val="tx2"/>
              </a:buClr>
              <a:buFont typeface="Trebuchet MS" panose="020B0603020202020204" pitchFamily="34" charset="0"/>
              <a:buChar char="–"/>
              <a:defRPr sz="1200"/>
            </a:lvl3pPr>
            <a:lvl4pPr marL="0" indent="0">
              <a:lnSpc>
                <a:spcPct val="110000"/>
              </a:lnSpc>
              <a:spcBef>
                <a:spcPts val="300"/>
              </a:spcBef>
              <a:spcAft>
                <a:spcPts val="300"/>
              </a:spcAft>
              <a:buClr>
                <a:schemeClr val="tx2"/>
              </a:buClr>
              <a:buFont typeface="Arial" panose="020B0604020202020204" pitchFamily="34" charset="0"/>
              <a:buChar char="​"/>
              <a:defRPr sz="1600">
                <a:solidFill>
                  <a:schemeClr val="tx2"/>
                </a:solidFill>
              </a:defRPr>
            </a:lvl4pPr>
            <a:lvl5pPr marL="0" indent="0">
              <a:lnSpc>
                <a:spcPct val="100000"/>
              </a:lnSpc>
              <a:spcBef>
                <a:spcPts val="0"/>
              </a:spcBef>
              <a:spcAft>
                <a:spcPts val="300"/>
              </a:spcAft>
              <a:buClrTx/>
              <a:buFont typeface="Arial" panose="020B0604020202020204" pitchFamily="34" charset="0"/>
              <a:buChar char="​"/>
              <a:defRPr sz="1600" b="1"/>
            </a:lvl5pPr>
            <a:lvl6pPr marL="269875" indent="-152400">
              <a:lnSpc>
                <a:spcPct val="90000"/>
              </a:lnSpc>
              <a:spcBef>
                <a:spcPts val="0"/>
              </a:spcBef>
              <a:spcAft>
                <a:spcPts val="600"/>
              </a:spcAft>
              <a:buClr>
                <a:schemeClr val="tx2"/>
              </a:buClr>
              <a:buFont typeface="Arial" panose="020B0604020202020204" pitchFamily="34" charset="0"/>
              <a:buChar char="•"/>
              <a:defRPr sz="1600"/>
            </a:lvl6pPr>
            <a:lvl7pPr marL="0" indent="0">
              <a:lnSpc>
                <a:spcPct val="90000"/>
              </a:lnSpc>
              <a:spcBef>
                <a:spcPts val="900"/>
              </a:spcBef>
              <a:spcAft>
                <a:spcPts val="900"/>
              </a:spcAft>
              <a:buFont typeface="Arial" panose="020B0604020202020204" pitchFamily="34" charset="0"/>
              <a:buChar char="​"/>
              <a:defRPr sz="4400" baseline="0"/>
            </a:lvl7pPr>
            <a:lvl8pPr marL="0" indent="0">
              <a:lnSpc>
                <a:spcPct val="90000"/>
              </a:lnSpc>
              <a:spcBef>
                <a:spcPts val="900"/>
              </a:spcBef>
              <a:spcAft>
                <a:spcPts val="0"/>
              </a:spcAft>
              <a:buFont typeface="Arial" panose="020B0604020202020204" pitchFamily="34" charset="0"/>
              <a:buChar char="​"/>
              <a:defRPr sz="5400" baseline="0">
                <a:solidFill>
                  <a:schemeClr val="tx2"/>
                </a:solidFill>
              </a:defRPr>
            </a:lvl8pPr>
            <a:lvl9pPr marL="0" indent="0">
              <a:lnSpc>
                <a:spcPct val="100000"/>
              </a:lnSpc>
              <a:spcBef>
                <a:spcPts val="0"/>
              </a:spcBef>
              <a:spcAft>
                <a:spcPts val="900"/>
              </a:spcAft>
              <a:buFont typeface="Arial" panose="020B0604020202020204" pitchFamily="34" charset="0"/>
              <a:buChar char="​"/>
              <a:defRPr sz="2400" baseline="0">
                <a:solidFill>
                  <a:schemeClr val="tx2"/>
                </a:solidFill>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
                <a:ea typeface="+mn-ea"/>
                <a:cs typeface="Arial" panose="020B0604020202020204" pitchFamily="34" charset="0"/>
              </a:rPr>
              <a:t>Institutions will craft their own campus reopening plans for each phase, to be implemented once common key enablers are met</a:t>
            </a:r>
            <a:endParaRPr kumimoji="0" lang="en-US" sz="1200" b="1" i="0" u="none" strike="sngStrike" kern="1200" cap="none" spc="0" normalizeH="0" baseline="0" noProof="0" dirty="0">
              <a:ln>
                <a:noFill/>
              </a:ln>
              <a:solidFill>
                <a:srgbClr val="000000"/>
              </a:solidFill>
              <a:effectLst/>
              <a:uLnTx/>
              <a:uFillTx/>
              <a:latin typeface=""/>
              <a:ea typeface="+mn-ea"/>
              <a:cs typeface="Arial" panose="020B0604020202020204" pitchFamily="34" charset="0"/>
            </a:endParaRPr>
          </a:p>
        </p:txBody>
      </p:sp>
      <p:graphicFrame>
        <p:nvGraphicFramePr>
          <p:cNvPr id="69" name="Object 68" hidden="1">
            <a:extLst>
              <a:ext uri="{FF2B5EF4-FFF2-40B4-BE49-F238E27FC236}">
                <a16:creationId xmlns:a16="http://schemas.microsoft.com/office/drawing/2014/main" id="{A822FE34-6A41-45AF-84B4-A2F8C59226B5}"/>
              </a:ext>
            </a:extLst>
          </p:cNvPr>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13" name="think-cell Slide" r:id="rId8" imgW="328" imgH="328" progId="TCLayout.ActiveDocument.1">
                  <p:embed/>
                </p:oleObj>
              </mc:Choice>
              <mc:Fallback>
                <p:oleObj name="think-cell Slide" r:id="rId8" imgW="328" imgH="328" progId="TCLayout.ActiveDocument.1">
                  <p:embed/>
                  <p:pic>
                    <p:nvPicPr>
                      <p:cNvPr id="69" name="Object 68" hidden="1">
                        <a:extLst>
                          <a:ext uri="{FF2B5EF4-FFF2-40B4-BE49-F238E27FC236}">
                            <a16:creationId xmlns:a16="http://schemas.microsoft.com/office/drawing/2014/main" id="{A822FE34-6A41-45AF-84B4-A2F8C59226B5}"/>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5FE4D40F-83A0-4698-83C9-907BC9E50FB8}"/>
              </a:ext>
            </a:extLst>
          </p:cNvPr>
          <p:cNvSpPr/>
          <p:nvPr/>
        </p:nvSpPr>
        <p:spPr>
          <a:xfrm>
            <a:off x="2974206" y="2948792"/>
            <a:ext cx="3362616"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Protect the health and safety of students, faculty, staff and people in surrounding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mn-cs"/>
              </a:rPr>
              <a:t>communities.</a:t>
            </a: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Enable students to make meaningful progress towards their educational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mn-cs"/>
              </a:rPr>
              <a:t>goals.</a:t>
            </a: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Contribute to research and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mn-cs"/>
              </a:rPr>
              <a:t>innovation.</a:t>
            </a: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rPr>
              <a:t>Minimize adverse economic impact on families, employees and the Massachusetts </a:t>
            </a:r>
            <a:r>
              <a:rPr kumimoji="0" lang="en-US" sz="1200" b="0"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mn-cs"/>
              </a:rPr>
              <a:t>economy.</a:t>
            </a: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endParaRPr>
          </a:p>
        </p:txBody>
      </p:sp>
      <p:grpSp>
        <p:nvGrpSpPr>
          <p:cNvPr id="13" name="bcgIcons_Shield">
            <a:extLst>
              <a:ext uri="{FF2B5EF4-FFF2-40B4-BE49-F238E27FC236}">
                <a16:creationId xmlns:a16="http://schemas.microsoft.com/office/drawing/2014/main" id="{E7C3BFAF-021A-4347-BD3C-D118FE055167}"/>
              </a:ext>
            </a:extLst>
          </p:cNvPr>
          <p:cNvGrpSpPr>
            <a:grpSpLocks noChangeAspect="1"/>
          </p:cNvGrpSpPr>
          <p:nvPr/>
        </p:nvGrpSpPr>
        <p:grpSpPr bwMode="auto">
          <a:xfrm>
            <a:off x="2373963" y="2939982"/>
            <a:ext cx="559302" cy="559820"/>
            <a:chOff x="1682" y="0"/>
            <a:chExt cx="4316" cy="4320"/>
          </a:xfrm>
        </p:grpSpPr>
        <p:sp>
          <p:nvSpPr>
            <p:cNvPr id="14" name="AutoShape 34">
              <a:extLst>
                <a:ext uri="{FF2B5EF4-FFF2-40B4-BE49-F238E27FC236}">
                  <a16:creationId xmlns:a16="http://schemas.microsoft.com/office/drawing/2014/main" id="{EE27ADAF-7BE2-4493-B979-DF2C5511880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36">
              <a:extLst>
                <a:ext uri="{FF2B5EF4-FFF2-40B4-BE49-F238E27FC236}">
                  <a16:creationId xmlns:a16="http://schemas.microsoft.com/office/drawing/2014/main" id="{F764BB8C-371D-4EC6-A76A-251F46AA615C}"/>
                </a:ext>
              </a:extLst>
            </p:cNvPr>
            <p:cNvSpPr>
              <a:spLocks noEditPoints="1"/>
            </p:cNvSpPr>
            <p:nvPr/>
          </p:nvSpPr>
          <p:spPr bwMode="auto">
            <a:xfrm>
              <a:off x="2400" y="484"/>
              <a:ext cx="2884" cy="3352"/>
            </a:xfrm>
            <a:custGeom>
              <a:avLst/>
              <a:gdLst>
                <a:gd name="T0" fmla="*/ 770 w 1540"/>
                <a:gd name="T1" fmla="*/ 1788 h 1788"/>
                <a:gd name="T2" fmla="*/ 761 w 1540"/>
                <a:gd name="T3" fmla="*/ 1786 h 1788"/>
                <a:gd name="T4" fmla="*/ 316 w 1540"/>
                <a:gd name="T5" fmla="*/ 1416 h 1788"/>
                <a:gd name="T6" fmla="*/ 91 w 1540"/>
                <a:gd name="T7" fmla="*/ 922 h 1788"/>
                <a:gd name="T8" fmla="*/ 1 w 1540"/>
                <a:gd name="T9" fmla="*/ 304 h 1788"/>
                <a:gd name="T10" fmla="*/ 23 w 1540"/>
                <a:gd name="T11" fmla="*/ 282 h 1788"/>
                <a:gd name="T12" fmla="*/ 220 w 1540"/>
                <a:gd name="T13" fmla="*/ 181 h 1788"/>
                <a:gd name="T14" fmla="*/ 252 w 1540"/>
                <a:gd name="T15" fmla="*/ 82 h 1788"/>
                <a:gd name="T16" fmla="*/ 268 w 1540"/>
                <a:gd name="T17" fmla="*/ 62 h 1788"/>
                <a:gd name="T18" fmla="*/ 770 w 1540"/>
                <a:gd name="T19" fmla="*/ 0 h 1788"/>
                <a:gd name="T20" fmla="*/ 1272 w 1540"/>
                <a:gd name="T21" fmla="*/ 62 h 1788"/>
                <a:gd name="T22" fmla="*/ 1288 w 1540"/>
                <a:gd name="T23" fmla="*/ 82 h 1788"/>
                <a:gd name="T24" fmla="*/ 1517 w 1540"/>
                <a:gd name="T25" fmla="*/ 282 h 1788"/>
                <a:gd name="T26" fmla="*/ 1539 w 1540"/>
                <a:gd name="T27" fmla="*/ 304 h 1788"/>
                <a:gd name="T28" fmla="*/ 1449 w 1540"/>
                <a:gd name="T29" fmla="*/ 922 h 1788"/>
                <a:gd name="T30" fmla="*/ 1224 w 1540"/>
                <a:gd name="T31" fmla="*/ 1416 h 1788"/>
                <a:gd name="T32" fmla="*/ 779 w 1540"/>
                <a:gd name="T33" fmla="*/ 1786 h 1788"/>
                <a:gd name="T34" fmla="*/ 770 w 1540"/>
                <a:gd name="T35" fmla="*/ 1788 h 1788"/>
                <a:gd name="T36" fmla="*/ 46 w 1540"/>
                <a:gd name="T37" fmla="*/ 325 h 1788"/>
                <a:gd name="T38" fmla="*/ 134 w 1540"/>
                <a:gd name="T39" fmla="*/ 911 h 1788"/>
                <a:gd name="T40" fmla="*/ 770 w 1540"/>
                <a:gd name="T41" fmla="*/ 1742 h 1788"/>
                <a:gd name="T42" fmla="*/ 1406 w 1540"/>
                <a:gd name="T43" fmla="*/ 911 h 1788"/>
                <a:gd name="T44" fmla="*/ 1494 w 1540"/>
                <a:gd name="T45" fmla="*/ 325 h 1788"/>
                <a:gd name="T46" fmla="*/ 1282 w 1540"/>
                <a:gd name="T47" fmla="*/ 203 h 1788"/>
                <a:gd name="T48" fmla="*/ 1246 w 1540"/>
                <a:gd name="T49" fmla="*/ 100 h 1788"/>
                <a:gd name="T50" fmla="*/ 770 w 1540"/>
                <a:gd name="T51" fmla="*/ 44 h 1788"/>
                <a:gd name="T52" fmla="*/ 770 w 1540"/>
                <a:gd name="T53" fmla="*/ 44 h 1788"/>
                <a:gd name="T54" fmla="*/ 294 w 1540"/>
                <a:gd name="T55" fmla="*/ 100 h 1788"/>
                <a:gd name="T56" fmla="*/ 258 w 1540"/>
                <a:gd name="T57" fmla="*/ 203 h 1788"/>
                <a:gd name="T58" fmla="*/ 46 w 1540"/>
                <a:gd name="T59" fmla="*/ 325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0" h="1788">
                  <a:moveTo>
                    <a:pt x="770" y="1788"/>
                  </a:moveTo>
                  <a:cubicBezTo>
                    <a:pt x="767" y="1788"/>
                    <a:pt x="764" y="1787"/>
                    <a:pt x="761" y="1786"/>
                  </a:cubicBezTo>
                  <a:cubicBezTo>
                    <a:pt x="585" y="1712"/>
                    <a:pt x="435" y="1588"/>
                    <a:pt x="316" y="1416"/>
                  </a:cubicBezTo>
                  <a:cubicBezTo>
                    <a:pt x="221" y="1280"/>
                    <a:pt x="146" y="1114"/>
                    <a:pt x="91" y="922"/>
                  </a:cubicBezTo>
                  <a:cubicBezTo>
                    <a:pt x="0" y="597"/>
                    <a:pt x="1" y="307"/>
                    <a:pt x="1" y="304"/>
                  </a:cubicBezTo>
                  <a:cubicBezTo>
                    <a:pt x="1" y="292"/>
                    <a:pt x="11" y="283"/>
                    <a:pt x="23" y="282"/>
                  </a:cubicBezTo>
                  <a:cubicBezTo>
                    <a:pt x="114" y="280"/>
                    <a:pt x="181" y="246"/>
                    <a:pt x="220" y="181"/>
                  </a:cubicBezTo>
                  <a:cubicBezTo>
                    <a:pt x="249" y="131"/>
                    <a:pt x="252" y="83"/>
                    <a:pt x="252" y="82"/>
                  </a:cubicBezTo>
                  <a:cubicBezTo>
                    <a:pt x="252" y="73"/>
                    <a:pt x="259" y="65"/>
                    <a:pt x="268" y="62"/>
                  </a:cubicBezTo>
                  <a:cubicBezTo>
                    <a:pt x="474" y="0"/>
                    <a:pt x="758" y="0"/>
                    <a:pt x="770" y="0"/>
                  </a:cubicBezTo>
                  <a:cubicBezTo>
                    <a:pt x="782" y="0"/>
                    <a:pt x="1066" y="0"/>
                    <a:pt x="1272" y="62"/>
                  </a:cubicBezTo>
                  <a:cubicBezTo>
                    <a:pt x="1281" y="65"/>
                    <a:pt x="1288" y="73"/>
                    <a:pt x="1288" y="82"/>
                  </a:cubicBezTo>
                  <a:cubicBezTo>
                    <a:pt x="1288" y="90"/>
                    <a:pt x="1301" y="278"/>
                    <a:pt x="1517" y="282"/>
                  </a:cubicBezTo>
                  <a:cubicBezTo>
                    <a:pt x="1529" y="283"/>
                    <a:pt x="1539" y="292"/>
                    <a:pt x="1539" y="304"/>
                  </a:cubicBezTo>
                  <a:cubicBezTo>
                    <a:pt x="1539" y="307"/>
                    <a:pt x="1540" y="597"/>
                    <a:pt x="1449" y="922"/>
                  </a:cubicBezTo>
                  <a:cubicBezTo>
                    <a:pt x="1394" y="1114"/>
                    <a:pt x="1319" y="1280"/>
                    <a:pt x="1224" y="1416"/>
                  </a:cubicBezTo>
                  <a:cubicBezTo>
                    <a:pt x="1105" y="1588"/>
                    <a:pt x="955" y="1712"/>
                    <a:pt x="779" y="1786"/>
                  </a:cubicBezTo>
                  <a:cubicBezTo>
                    <a:pt x="776" y="1787"/>
                    <a:pt x="773" y="1788"/>
                    <a:pt x="770" y="1788"/>
                  </a:cubicBezTo>
                  <a:close/>
                  <a:moveTo>
                    <a:pt x="46" y="325"/>
                  </a:moveTo>
                  <a:cubicBezTo>
                    <a:pt x="47" y="397"/>
                    <a:pt x="58" y="642"/>
                    <a:pt x="134" y="911"/>
                  </a:cubicBezTo>
                  <a:cubicBezTo>
                    <a:pt x="216" y="1201"/>
                    <a:pt x="393" y="1579"/>
                    <a:pt x="770" y="1742"/>
                  </a:cubicBezTo>
                  <a:cubicBezTo>
                    <a:pt x="1147" y="1579"/>
                    <a:pt x="1324" y="1201"/>
                    <a:pt x="1406" y="911"/>
                  </a:cubicBezTo>
                  <a:cubicBezTo>
                    <a:pt x="1482" y="642"/>
                    <a:pt x="1493" y="397"/>
                    <a:pt x="1494" y="325"/>
                  </a:cubicBezTo>
                  <a:cubicBezTo>
                    <a:pt x="1375" y="316"/>
                    <a:pt x="1313" y="255"/>
                    <a:pt x="1282" y="203"/>
                  </a:cubicBezTo>
                  <a:cubicBezTo>
                    <a:pt x="1258" y="162"/>
                    <a:pt x="1249" y="122"/>
                    <a:pt x="1246" y="100"/>
                  </a:cubicBezTo>
                  <a:cubicBezTo>
                    <a:pt x="1048" y="45"/>
                    <a:pt x="776" y="44"/>
                    <a:pt x="770" y="44"/>
                  </a:cubicBezTo>
                  <a:cubicBezTo>
                    <a:pt x="770" y="44"/>
                    <a:pt x="770" y="44"/>
                    <a:pt x="770" y="44"/>
                  </a:cubicBezTo>
                  <a:cubicBezTo>
                    <a:pt x="765" y="44"/>
                    <a:pt x="492" y="45"/>
                    <a:pt x="294" y="100"/>
                  </a:cubicBezTo>
                  <a:cubicBezTo>
                    <a:pt x="291" y="122"/>
                    <a:pt x="282" y="162"/>
                    <a:pt x="258" y="203"/>
                  </a:cubicBezTo>
                  <a:cubicBezTo>
                    <a:pt x="227" y="255"/>
                    <a:pt x="165" y="316"/>
                    <a:pt x="46" y="325"/>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37">
              <a:extLst>
                <a:ext uri="{FF2B5EF4-FFF2-40B4-BE49-F238E27FC236}">
                  <a16:creationId xmlns:a16="http://schemas.microsoft.com/office/drawing/2014/main" id="{05FCBB2D-6E4D-47DC-9CDA-60CAC1DD785F}"/>
                </a:ext>
              </a:extLst>
            </p:cNvPr>
            <p:cNvSpPr>
              <a:spLocks noEditPoints="1"/>
            </p:cNvSpPr>
            <p:nvPr/>
          </p:nvSpPr>
          <p:spPr bwMode="auto">
            <a:xfrm>
              <a:off x="2570" y="649"/>
              <a:ext cx="2544" cy="3009"/>
            </a:xfrm>
            <a:custGeom>
              <a:avLst/>
              <a:gdLst>
                <a:gd name="T0" fmla="*/ 1350 w 1358"/>
                <a:gd name="T1" fmla="*/ 274 h 1605"/>
                <a:gd name="T2" fmla="*/ 1154 w 1358"/>
                <a:gd name="T3" fmla="*/ 138 h 1605"/>
                <a:gd name="T4" fmla="*/ 1118 w 1358"/>
                <a:gd name="T5" fmla="*/ 53 h 1605"/>
                <a:gd name="T6" fmla="*/ 1111 w 1358"/>
                <a:gd name="T7" fmla="*/ 46 h 1605"/>
                <a:gd name="T8" fmla="*/ 679 w 1358"/>
                <a:gd name="T9" fmla="*/ 0 h 1605"/>
                <a:gd name="T10" fmla="*/ 247 w 1358"/>
                <a:gd name="T11" fmla="*/ 46 h 1605"/>
                <a:gd name="T12" fmla="*/ 240 w 1358"/>
                <a:gd name="T13" fmla="*/ 53 h 1605"/>
                <a:gd name="T14" fmla="*/ 204 w 1358"/>
                <a:gd name="T15" fmla="*/ 138 h 1605"/>
                <a:gd name="T16" fmla="*/ 8 w 1358"/>
                <a:gd name="T17" fmla="*/ 274 h 1605"/>
                <a:gd name="T18" fmla="*/ 0 w 1358"/>
                <a:gd name="T19" fmla="*/ 285 h 1605"/>
                <a:gd name="T20" fmla="*/ 86 w 1358"/>
                <a:gd name="T21" fmla="*/ 813 h 1605"/>
                <a:gd name="T22" fmla="*/ 298 w 1358"/>
                <a:gd name="T23" fmla="*/ 1279 h 1605"/>
                <a:gd name="T24" fmla="*/ 675 w 1358"/>
                <a:gd name="T25" fmla="*/ 1604 h 1605"/>
                <a:gd name="T26" fmla="*/ 683 w 1358"/>
                <a:gd name="T27" fmla="*/ 1604 h 1605"/>
                <a:gd name="T28" fmla="*/ 1060 w 1358"/>
                <a:gd name="T29" fmla="*/ 1279 h 1605"/>
                <a:gd name="T30" fmla="*/ 1272 w 1358"/>
                <a:gd name="T31" fmla="*/ 813 h 1605"/>
                <a:gd name="T32" fmla="*/ 1358 w 1358"/>
                <a:gd name="T33" fmla="*/ 285 h 1605"/>
                <a:gd name="T34" fmla="*/ 1350 w 1358"/>
                <a:gd name="T35" fmla="*/ 274 h 1605"/>
                <a:gd name="T36" fmla="*/ 943 w 1358"/>
                <a:gd name="T37" fmla="*/ 641 h 1605"/>
                <a:gd name="T38" fmla="*/ 823 w 1358"/>
                <a:gd name="T39" fmla="*/ 757 h 1605"/>
                <a:gd name="T40" fmla="*/ 820 w 1358"/>
                <a:gd name="T41" fmla="*/ 767 h 1605"/>
                <a:gd name="T42" fmla="*/ 847 w 1358"/>
                <a:gd name="T43" fmla="*/ 932 h 1605"/>
                <a:gd name="T44" fmla="*/ 829 w 1358"/>
                <a:gd name="T45" fmla="*/ 943 h 1605"/>
                <a:gd name="T46" fmla="*/ 684 w 1358"/>
                <a:gd name="T47" fmla="*/ 865 h 1605"/>
                <a:gd name="T48" fmla="*/ 673 w 1358"/>
                <a:gd name="T49" fmla="*/ 864 h 1605"/>
                <a:gd name="T50" fmla="*/ 525 w 1358"/>
                <a:gd name="T51" fmla="*/ 940 h 1605"/>
                <a:gd name="T52" fmla="*/ 508 w 1358"/>
                <a:gd name="T53" fmla="*/ 928 h 1605"/>
                <a:gd name="T54" fmla="*/ 538 w 1358"/>
                <a:gd name="T55" fmla="*/ 764 h 1605"/>
                <a:gd name="T56" fmla="*/ 534 w 1358"/>
                <a:gd name="T57" fmla="*/ 754 h 1605"/>
                <a:gd name="T58" fmla="*/ 417 w 1358"/>
                <a:gd name="T59" fmla="*/ 636 h 1605"/>
                <a:gd name="T60" fmla="*/ 424 w 1358"/>
                <a:gd name="T61" fmla="*/ 616 h 1605"/>
                <a:gd name="T62" fmla="*/ 588 w 1358"/>
                <a:gd name="T63" fmla="*/ 594 h 1605"/>
                <a:gd name="T64" fmla="*/ 597 w 1358"/>
                <a:gd name="T65" fmla="*/ 587 h 1605"/>
                <a:gd name="T66" fmla="*/ 672 w 1358"/>
                <a:gd name="T67" fmla="*/ 439 h 1605"/>
                <a:gd name="T68" fmla="*/ 693 w 1358"/>
                <a:gd name="T69" fmla="*/ 439 h 1605"/>
                <a:gd name="T70" fmla="*/ 765 w 1358"/>
                <a:gd name="T71" fmla="*/ 589 h 1605"/>
                <a:gd name="T72" fmla="*/ 773 w 1358"/>
                <a:gd name="T73" fmla="*/ 596 h 1605"/>
                <a:gd name="T74" fmla="*/ 937 w 1358"/>
                <a:gd name="T75" fmla="*/ 621 h 1605"/>
                <a:gd name="T76" fmla="*/ 943 w 1358"/>
                <a:gd name="T77" fmla="*/ 641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 h="1605">
                  <a:moveTo>
                    <a:pt x="1350" y="274"/>
                  </a:moveTo>
                  <a:cubicBezTo>
                    <a:pt x="1244" y="252"/>
                    <a:pt x="1185" y="191"/>
                    <a:pt x="1154" y="138"/>
                  </a:cubicBezTo>
                  <a:cubicBezTo>
                    <a:pt x="1136" y="107"/>
                    <a:pt x="1125" y="78"/>
                    <a:pt x="1118" y="53"/>
                  </a:cubicBezTo>
                  <a:cubicBezTo>
                    <a:pt x="1118" y="50"/>
                    <a:pt x="1115" y="47"/>
                    <a:pt x="1111" y="46"/>
                  </a:cubicBezTo>
                  <a:cubicBezTo>
                    <a:pt x="923" y="1"/>
                    <a:pt x="682" y="0"/>
                    <a:pt x="679" y="0"/>
                  </a:cubicBezTo>
                  <a:cubicBezTo>
                    <a:pt x="676" y="0"/>
                    <a:pt x="435" y="1"/>
                    <a:pt x="247" y="46"/>
                  </a:cubicBezTo>
                  <a:cubicBezTo>
                    <a:pt x="243" y="47"/>
                    <a:pt x="240" y="50"/>
                    <a:pt x="240" y="53"/>
                  </a:cubicBezTo>
                  <a:cubicBezTo>
                    <a:pt x="233" y="78"/>
                    <a:pt x="222" y="107"/>
                    <a:pt x="204" y="138"/>
                  </a:cubicBezTo>
                  <a:cubicBezTo>
                    <a:pt x="173" y="191"/>
                    <a:pt x="114" y="252"/>
                    <a:pt x="8" y="274"/>
                  </a:cubicBezTo>
                  <a:cubicBezTo>
                    <a:pt x="3" y="275"/>
                    <a:pt x="0" y="280"/>
                    <a:pt x="0" y="285"/>
                  </a:cubicBezTo>
                  <a:cubicBezTo>
                    <a:pt x="5" y="386"/>
                    <a:pt x="23" y="592"/>
                    <a:pt x="86" y="813"/>
                  </a:cubicBezTo>
                  <a:cubicBezTo>
                    <a:pt x="138" y="995"/>
                    <a:pt x="209" y="1151"/>
                    <a:pt x="298" y="1279"/>
                  </a:cubicBezTo>
                  <a:cubicBezTo>
                    <a:pt x="400" y="1426"/>
                    <a:pt x="527" y="1535"/>
                    <a:pt x="675" y="1604"/>
                  </a:cubicBezTo>
                  <a:cubicBezTo>
                    <a:pt x="677" y="1605"/>
                    <a:pt x="681" y="1605"/>
                    <a:pt x="683" y="1604"/>
                  </a:cubicBezTo>
                  <a:cubicBezTo>
                    <a:pt x="831" y="1535"/>
                    <a:pt x="958" y="1426"/>
                    <a:pt x="1060" y="1279"/>
                  </a:cubicBezTo>
                  <a:cubicBezTo>
                    <a:pt x="1149" y="1151"/>
                    <a:pt x="1220" y="995"/>
                    <a:pt x="1272" y="813"/>
                  </a:cubicBezTo>
                  <a:cubicBezTo>
                    <a:pt x="1335" y="592"/>
                    <a:pt x="1353" y="386"/>
                    <a:pt x="1358" y="285"/>
                  </a:cubicBezTo>
                  <a:cubicBezTo>
                    <a:pt x="1358" y="280"/>
                    <a:pt x="1355" y="275"/>
                    <a:pt x="1350" y="274"/>
                  </a:cubicBezTo>
                  <a:close/>
                  <a:moveTo>
                    <a:pt x="943" y="641"/>
                  </a:moveTo>
                  <a:cubicBezTo>
                    <a:pt x="823" y="757"/>
                    <a:pt x="823" y="757"/>
                    <a:pt x="823" y="757"/>
                  </a:cubicBezTo>
                  <a:cubicBezTo>
                    <a:pt x="821" y="759"/>
                    <a:pt x="819" y="763"/>
                    <a:pt x="820" y="767"/>
                  </a:cubicBezTo>
                  <a:cubicBezTo>
                    <a:pt x="847" y="932"/>
                    <a:pt x="847" y="932"/>
                    <a:pt x="847" y="932"/>
                  </a:cubicBezTo>
                  <a:cubicBezTo>
                    <a:pt x="848" y="941"/>
                    <a:pt x="838" y="948"/>
                    <a:pt x="829" y="943"/>
                  </a:cubicBezTo>
                  <a:cubicBezTo>
                    <a:pt x="684" y="865"/>
                    <a:pt x="684" y="865"/>
                    <a:pt x="684" y="865"/>
                  </a:cubicBezTo>
                  <a:cubicBezTo>
                    <a:pt x="680" y="863"/>
                    <a:pt x="676" y="863"/>
                    <a:pt x="673" y="864"/>
                  </a:cubicBezTo>
                  <a:cubicBezTo>
                    <a:pt x="525" y="940"/>
                    <a:pt x="525" y="940"/>
                    <a:pt x="525" y="940"/>
                  </a:cubicBezTo>
                  <a:cubicBezTo>
                    <a:pt x="517" y="945"/>
                    <a:pt x="506" y="937"/>
                    <a:pt x="508" y="928"/>
                  </a:cubicBezTo>
                  <a:cubicBezTo>
                    <a:pt x="538" y="764"/>
                    <a:pt x="538" y="764"/>
                    <a:pt x="538" y="764"/>
                  </a:cubicBezTo>
                  <a:cubicBezTo>
                    <a:pt x="538" y="760"/>
                    <a:pt x="538" y="756"/>
                    <a:pt x="534" y="754"/>
                  </a:cubicBezTo>
                  <a:cubicBezTo>
                    <a:pt x="417" y="636"/>
                    <a:pt x="417" y="636"/>
                    <a:pt x="417" y="636"/>
                  </a:cubicBezTo>
                  <a:cubicBezTo>
                    <a:pt x="410" y="629"/>
                    <a:pt x="414" y="617"/>
                    <a:pt x="424" y="616"/>
                  </a:cubicBezTo>
                  <a:cubicBezTo>
                    <a:pt x="588" y="594"/>
                    <a:pt x="588" y="594"/>
                    <a:pt x="588" y="594"/>
                  </a:cubicBezTo>
                  <a:cubicBezTo>
                    <a:pt x="591" y="594"/>
                    <a:pt x="595" y="591"/>
                    <a:pt x="597" y="587"/>
                  </a:cubicBezTo>
                  <a:cubicBezTo>
                    <a:pt x="672" y="439"/>
                    <a:pt x="672" y="439"/>
                    <a:pt x="672" y="439"/>
                  </a:cubicBezTo>
                  <a:cubicBezTo>
                    <a:pt x="676" y="430"/>
                    <a:pt x="688" y="430"/>
                    <a:pt x="693" y="439"/>
                  </a:cubicBezTo>
                  <a:cubicBezTo>
                    <a:pt x="765" y="589"/>
                    <a:pt x="765" y="589"/>
                    <a:pt x="765" y="589"/>
                  </a:cubicBezTo>
                  <a:cubicBezTo>
                    <a:pt x="766" y="593"/>
                    <a:pt x="769" y="595"/>
                    <a:pt x="773" y="596"/>
                  </a:cubicBezTo>
                  <a:cubicBezTo>
                    <a:pt x="937" y="621"/>
                    <a:pt x="937" y="621"/>
                    <a:pt x="937" y="621"/>
                  </a:cubicBezTo>
                  <a:cubicBezTo>
                    <a:pt x="946" y="623"/>
                    <a:pt x="950" y="635"/>
                    <a:pt x="943" y="641"/>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F3737841-FC3E-4E08-BA75-97FB2EE15EC9}"/>
              </a:ext>
            </a:extLst>
          </p:cNvPr>
          <p:cNvGrpSpPr>
            <a:grpSpLocks noChangeAspect="1"/>
          </p:cNvGrpSpPr>
          <p:nvPr/>
        </p:nvGrpSpPr>
        <p:grpSpPr>
          <a:xfrm>
            <a:off x="2373704" y="3775903"/>
            <a:ext cx="559820" cy="559820"/>
            <a:chOff x="5273675" y="2606675"/>
            <a:chExt cx="1644650" cy="1644650"/>
          </a:xfrm>
        </p:grpSpPr>
        <p:sp>
          <p:nvSpPr>
            <p:cNvPr id="19" name="AutoShape 3">
              <a:extLst>
                <a:ext uri="{FF2B5EF4-FFF2-40B4-BE49-F238E27FC236}">
                  <a16:creationId xmlns:a16="http://schemas.microsoft.com/office/drawing/2014/main" id="{0C265280-1A84-4363-B3C6-5D62AA2C05A5}"/>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9C5F336F-E1AC-4187-A69E-90CDFC8C8492}"/>
                </a:ext>
              </a:extLst>
            </p:cNvPr>
            <p:cNvGrpSpPr/>
            <p:nvPr/>
          </p:nvGrpSpPr>
          <p:grpSpPr>
            <a:xfrm>
              <a:off x="5338763" y="3074988"/>
              <a:ext cx="1508125" cy="715963"/>
              <a:chOff x="5338763" y="3074988"/>
              <a:chExt cx="1508125" cy="715963"/>
            </a:xfrm>
          </p:grpSpPr>
          <p:sp>
            <p:nvSpPr>
              <p:cNvPr id="21" name="Freeform 13">
                <a:extLst>
                  <a:ext uri="{FF2B5EF4-FFF2-40B4-BE49-F238E27FC236}">
                    <a16:creationId xmlns:a16="http://schemas.microsoft.com/office/drawing/2014/main" id="{7C8B59CD-C6E5-446C-A2B7-DE9C496F001D}"/>
                  </a:ext>
                </a:extLst>
              </p:cNvPr>
              <p:cNvSpPr>
                <a:spLocks/>
              </p:cNvSpPr>
              <p:nvPr/>
            </p:nvSpPr>
            <p:spPr bwMode="auto">
              <a:xfrm>
                <a:off x="5721350" y="3359150"/>
                <a:ext cx="742950" cy="287338"/>
              </a:xfrm>
              <a:custGeom>
                <a:avLst/>
                <a:gdLst>
                  <a:gd name="T0" fmla="*/ 1018 w 1039"/>
                  <a:gd name="T1" fmla="*/ 82 h 402"/>
                  <a:gd name="T2" fmla="*/ 21 w 1039"/>
                  <a:gd name="T3" fmla="*/ 82 h 402"/>
                  <a:gd name="T4" fmla="*/ 0 w 1039"/>
                  <a:gd name="T5" fmla="*/ 109 h 402"/>
                  <a:gd name="T6" fmla="*/ 0 w 1039"/>
                  <a:gd name="T7" fmla="*/ 217 h 402"/>
                  <a:gd name="T8" fmla="*/ 0 w 1039"/>
                  <a:gd name="T9" fmla="*/ 241 h 402"/>
                  <a:gd name="T10" fmla="*/ 0 w 1039"/>
                  <a:gd name="T11" fmla="*/ 265 h 402"/>
                  <a:gd name="T12" fmla="*/ 0 w 1039"/>
                  <a:gd name="T13" fmla="*/ 383 h 402"/>
                  <a:gd name="T14" fmla="*/ 21 w 1039"/>
                  <a:gd name="T15" fmla="*/ 399 h 402"/>
                  <a:gd name="T16" fmla="*/ 1018 w 1039"/>
                  <a:gd name="T17" fmla="*/ 399 h 402"/>
                  <a:gd name="T18" fmla="*/ 1039 w 1039"/>
                  <a:gd name="T19" fmla="*/ 383 h 402"/>
                  <a:gd name="T20" fmla="*/ 1039 w 1039"/>
                  <a:gd name="T21" fmla="*/ 265 h 402"/>
                  <a:gd name="T22" fmla="*/ 1039 w 1039"/>
                  <a:gd name="T23" fmla="*/ 241 h 402"/>
                  <a:gd name="T24" fmla="*/ 1039 w 1039"/>
                  <a:gd name="T25" fmla="*/ 217 h 402"/>
                  <a:gd name="T26" fmla="*/ 1039 w 1039"/>
                  <a:gd name="T27" fmla="*/ 109 h 402"/>
                  <a:gd name="T28" fmla="*/ 1018 w 1039"/>
                  <a:gd name="T29" fmla="*/ 8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9" h="402">
                    <a:moveTo>
                      <a:pt x="1018" y="82"/>
                    </a:moveTo>
                    <a:cubicBezTo>
                      <a:pt x="686" y="0"/>
                      <a:pt x="353" y="0"/>
                      <a:pt x="21" y="82"/>
                    </a:cubicBezTo>
                    <a:cubicBezTo>
                      <a:pt x="9" y="85"/>
                      <a:pt x="0" y="97"/>
                      <a:pt x="0" y="109"/>
                    </a:cubicBezTo>
                    <a:cubicBezTo>
                      <a:pt x="0" y="145"/>
                      <a:pt x="0" y="181"/>
                      <a:pt x="0" y="217"/>
                    </a:cubicBezTo>
                    <a:cubicBezTo>
                      <a:pt x="0" y="225"/>
                      <a:pt x="0" y="233"/>
                      <a:pt x="0" y="241"/>
                    </a:cubicBezTo>
                    <a:cubicBezTo>
                      <a:pt x="0" y="249"/>
                      <a:pt x="0" y="257"/>
                      <a:pt x="0" y="265"/>
                    </a:cubicBezTo>
                    <a:cubicBezTo>
                      <a:pt x="0" y="304"/>
                      <a:pt x="0" y="343"/>
                      <a:pt x="0" y="383"/>
                    </a:cubicBezTo>
                    <a:cubicBezTo>
                      <a:pt x="0" y="395"/>
                      <a:pt x="9" y="402"/>
                      <a:pt x="21" y="399"/>
                    </a:cubicBezTo>
                    <a:cubicBezTo>
                      <a:pt x="353" y="317"/>
                      <a:pt x="686" y="317"/>
                      <a:pt x="1018" y="399"/>
                    </a:cubicBezTo>
                    <a:cubicBezTo>
                      <a:pt x="1030" y="402"/>
                      <a:pt x="1039" y="395"/>
                      <a:pt x="1039" y="383"/>
                    </a:cubicBezTo>
                    <a:cubicBezTo>
                      <a:pt x="1039" y="343"/>
                      <a:pt x="1039" y="304"/>
                      <a:pt x="1039" y="265"/>
                    </a:cubicBezTo>
                    <a:cubicBezTo>
                      <a:pt x="1039" y="257"/>
                      <a:pt x="1039" y="249"/>
                      <a:pt x="1039" y="241"/>
                    </a:cubicBezTo>
                    <a:cubicBezTo>
                      <a:pt x="1039" y="233"/>
                      <a:pt x="1039" y="225"/>
                      <a:pt x="1039" y="217"/>
                    </a:cubicBezTo>
                    <a:cubicBezTo>
                      <a:pt x="1039" y="181"/>
                      <a:pt x="1039" y="145"/>
                      <a:pt x="1039" y="109"/>
                    </a:cubicBezTo>
                    <a:cubicBezTo>
                      <a:pt x="1039" y="97"/>
                      <a:pt x="1030" y="85"/>
                      <a:pt x="1018" y="82"/>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4">
                <a:extLst>
                  <a:ext uri="{FF2B5EF4-FFF2-40B4-BE49-F238E27FC236}">
                    <a16:creationId xmlns:a16="http://schemas.microsoft.com/office/drawing/2014/main" id="{E909C74D-EDFC-4D7C-8030-140AF319CB63}"/>
                  </a:ext>
                </a:extLst>
              </p:cNvPr>
              <p:cNvSpPr>
                <a:spLocks/>
              </p:cNvSpPr>
              <p:nvPr/>
            </p:nvSpPr>
            <p:spPr bwMode="auto">
              <a:xfrm>
                <a:off x="5338763" y="3074988"/>
                <a:ext cx="1508125" cy="715963"/>
              </a:xfrm>
              <a:custGeom>
                <a:avLst/>
                <a:gdLst>
                  <a:gd name="T0" fmla="*/ 2099 w 2113"/>
                  <a:gd name="T1" fmla="*/ 402 h 1003"/>
                  <a:gd name="T2" fmla="*/ 1068 w 2113"/>
                  <a:gd name="T3" fmla="*/ 2 h 1003"/>
                  <a:gd name="T4" fmla="*/ 1052 w 2113"/>
                  <a:gd name="T5" fmla="*/ 2 h 1003"/>
                  <a:gd name="T6" fmla="*/ 14 w 2113"/>
                  <a:gd name="T7" fmla="*/ 402 h 1003"/>
                  <a:gd name="T8" fmla="*/ 0 w 2113"/>
                  <a:gd name="T9" fmla="*/ 422 h 1003"/>
                  <a:gd name="T10" fmla="*/ 13 w 2113"/>
                  <a:gd name="T11" fmla="*/ 442 h 1003"/>
                  <a:gd name="T12" fmla="*/ 271 w 2113"/>
                  <a:gd name="T13" fmla="*/ 551 h 1003"/>
                  <a:gd name="T14" fmla="*/ 271 w 2113"/>
                  <a:gd name="T15" fmla="*/ 761 h 1003"/>
                  <a:gd name="T16" fmla="*/ 243 w 2113"/>
                  <a:gd name="T17" fmla="*/ 806 h 1003"/>
                  <a:gd name="T18" fmla="*/ 262 w 2113"/>
                  <a:gd name="T19" fmla="*/ 845 h 1003"/>
                  <a:gd name="T20" fmla="*/ 218 w 2113"/>
                  <a:gd name="T21" fmla="*/ 1003 h 1003"/>
                  <a:gd name="T22" fmla="*/ 253 w 2113"/>
                  <a:gd name="T23" fmla="*/ 1003 h 1003"/>
                  <a:gd name="T24" fmla="*/ 332 w 2113"/>
                  <a:gd name="T25" fmla="*/ 1003 h 1003"/>
                  <a:gd name="T26" fmla="*/ 367 w 2113"/>
                  <a:gd name="T27" fmla="*/ 1003 h 1003"/>
                  <a:gd name="T28" fmla="*/ 323 w 2113"/>
                  <a:gd name="T29" fmla="*/ 845 h 1003"/>
                  <a:gd name="T30" fmla="*/ 342 w 2113"/>
                  <a:gd name="T31" fmla="*/ 806 h 1003"/>
                  <a:gd name="T32" fmla="*/ 315 w 2113"/>
                  <a:gd name="T33" fmla="*/ 761 h 1003"/>
                  <a:gd name="T34" fmla="*/ 315 w 2113"/>
                  <a:gd name="T35" fmla="*/ 569 h 1003"/>
                  <a:gd name="T36" fmla="*/ 493 w 2113"/>
                  <a:gd name="T37" fmla="*/ 644 h 1003"/>
                  <a:gd name="T38" fmla="*/ 493 w 2113"/>
                  <a:gd name="T39" fmla="*/ 620 h 1003"/>
                  <a:gd name="T40" fmla="*/ 493 w 2113"/>
                  <a:gd name="T41" fmla="*/ 596 h 1003"/>
                  <a:gd name="T42" fmla="*/ 493 w 2113"/>
                  <a:gd name="T43" fmla="*/ 485 h 1003"/>
                  <a:gd name="T44" fmla="*/ 525 w 2113"/>
                  <a:gd name="T45" fmla="*/ 443 h 1003"/>
                  <a:gd name="T46" fmla="*/ 878 w 2113"/>
                  <a:gd name="T47" fmla="*/ 380 h 1003"/>
                  <a:gd name="T48" fmla="*/ 1057 w 2113"/>
                  <a:gd name="T49" fmla="*/ 372 h 1003"/>
                  <a:gd name="T50" fmla="*/ 1235 w 2113"/>
                  <a:gd name="T51" fmla="*/ 380 h 1003"/>
                  <a:gd name="T52" fmla="*/ 1588 w 2113"/>
                  <a:gd name="T53" fmla="*/ 443 h 1003"/>
                  <a:gd name="T54" fmla="*/ 1588 w 2113"/>
                  <a:gd name="T55" fmla="*/ 443 h 1003"/>
                  <a:gd name="T56" fmla="*/ 1620 w 2113"/>
                  <a:gd name="T57" fmla="*/ 485 h 1003"/>
                  <a:gd name="T58" fmla="*/ 1620 w 2113"/>
                  <a:gd name="T59" fmla="*/ 596 h 1003"/>
                  <a:gd name="T60" fmla="*/ 1620 w 2113"/>
                  <a:gd name="T61" fmla="*/ 620 h 1003"/>
                  <a:gd name="T62" fmla="*/ 1620 w 2113"/>
                  <a:gd name="T63" fmla="*/ 644 h 1003"/>
                  <a:gd name="T64" fmla="*/ 2100 w 2113"/>
                  <a:gd name="T65" fmla="*/ 442 h 1003"/>
                  <a:gd name="T66" fmla="*/ 2113 w 2113"/>
                  <a:gd name="T67" fmla="*/ 422 h 1003"/>
                  <a:gd name="T68" fmla="*/ 2099 w 2113"/>
                  <a:gd name="T69" fmla="*/ 40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3" h="1003">
                    <a:moveTo>
                      <a:pt x="2099" y="402"/>
                    </a:moveTo>
                    <a:cubicBezTo>
                      <a:pt x="1068" y="2"/>
                      <a:pt x="1068" y="2"/>
                      <a:pt x="1068" y="2"/>
                    </a:cubicBezTo>
                    <a:cubicBezTo>
                      <a:pt x="1063" y="0"/>
                      <a:pt x="1057" y="0"/>
                      <a:pt x="1052" y="2"/>
                    </a:cubicBezTo>
                    <a:cubicBezTo>
                      <a:pt x="14" y="402"/>
                      <a:pt x="14" y="402"/>
                      <a:pt x="14" y="402"/>
                    </a:cubicBezTo>
                    <a:cubicBezTo>
                      <a:pt x="5" y="405"/>
                      <a:pt x="0" y="413"/>
                      <a:pt x="0" y="422"/>
                    </a:cubicBezTo>
                    <a:cubicBezTo>
                      <a:pt x="0" y="431"/>
                      <a:pt x="5" y="439"/>
                      <a:pt x="13" y="442"/>
                    </a:cubicBezTo>
                    <a:cubicBezTo>
                      <a:pt x="271" y="551"/>
                      <a:pt x="271" y="551"/>
                      <a:pt x="271" y="551"/>
                    </a:cubicBezTo>
                    <a:cubicBezTo>
                      <a:pt x="271" y="761"/>
                      <a:pt x="271" y="761"/>
                      <a:pt x="271" y="761"/>
                    </a:cubicBezTo>
                    <a:cubicBezTo>
                      <a:pt x="254" y="769"/>
                      <a:pt x="243" y="786"/>
                      <a:pt x="243" y="806"/>
                    </a:cubicBezTo>
                    <a:cubicBezTo>
                      <a:pt x="243" y="822"/>
                      <a:pt x="250" y="836"/>
                      <a:pt x="262" y="845"/>
                    </a:cubicBezTo>
                    <a:cubicBezTo>
                      <a:pt x="218" y="1003"/>
                      <a:pt x="218" y="1003"/>
                      <a:pt x="218" y="1003"/>
                    </a:cubicBezTo>
                    <a:cubicBezTo>
                      <a:pt x="253" y="1003"/>
                      <a:pt x="253" y="1003"/>
                      <a:pt x="253" y="1003"/>
                    </a:cubicBezTo>
                    <a:cubicBezTo>
                      <a:pt x="332" y="1003"/>
                      <a:pt x="332" y="1003"/>
                      <a:pt x="332" y="1003"/>
                    </a:cubicBezTo>
                    <a:cubicBezTo>
                      <a:pt x="367" y="1003"/>
                      <a:pt x="367" y="1003"/>
                      <a:pt x="367" y="1003"/>
                    </a:cubicBezTo>
                    <a:cubicBezTo>
                      <a:pt x="323" y="845"/>
                      <a:pt x="323" y="845"/>
                      <a:pt x="323" y="845"/>
                    </a:cubicBezTo>
                    <a:cubicBezTo>
                      <a:pt x="335" y="836"/>
                      <a:pt x="342" y="822"/>
                      <a:pt x="342" y="806"/>
                    </a:cubicBezTo>
                    <a:cubicBezTo>
                      <a:pt x="342" y="786"/>
                      <a:pt x="331" y="769"/>
                      <a:pt x="315" y="761"/>
                    </a:cubicBezTo>
                    <a:cubicBezTo>
                      <a:pt x="315" y="569"/>
                      <a:pt x="315" y="569"/>
                      <a:pt x="315" y="569"/>
                    </a:cubicBezTo>
                    <a:cubicBezTo>
                      <a:pt x="493" y="644"/>
                      <a:pt x="493" y="644"/>
                      <a:pt x="493" y="644"/>
                    </a:cubicBezTo>
                    <a:cubicBezTo>
                      <a:pt x="493" y="620"/>
                      <a:pt x="493" y="620"/>
                      <a:pt x="493" y="620"/>
                    </a:cubicBezTo>
                    <a:cubicBezTo>
                      <a:pt x="493" y="596"/>
                      <a:pt x="493" y="596"/>
                      <a:pt x="493" y="596"/>
                    </a:cubicBezTo>
                    <a:cubicBezTo>
                      <a:pt x="493" y="485"/>
                      <a:pt x="493" y="485"/>
                      <a:pt x="493" y="485"/>
                    </a:cubicBezTo>
                    <a:cubicBezTo>
                      <a:pt x="493" y="466"/>
                      <a:pt x="506" y="448"/>
                      <a:pt x="525" y="443"/>
                    </a:cubicBezTo>
                    <a:cubicBezTo>
                      <a:pt x="640" y="412"/>
                      <a:pt x="759" y="390"/>
                      <a:pt x="878" y="380"/>
                    </a:cubicBezTo>
                    <a:cubicBezTo>
                      <a:pt x="937" y="374"/>
                      <a:pt x="997" y="372"/>
                      <a:pt x="1057" y="372"/>
                    </a:cubicBezTo>
                    <a:cubicBezTo>
                      <a:pt x="1116" y="372"/>
                      <a:pt x="1176" y="374"/>
                      <a:pt x="1235" y="380"/>
                    </a:cubicBezTo>
                    <a:cubicBezTo>
                      <a:pt x="1354" y="390"/>
                      <a:pt x="1473" y="412"/>
                      <a:pt x="1588" y="443"/>
                    </a:cubicBezTo>
                    <a:cubicBezTo>
                      <a:pt x="1588" y="443"/>
                      <a:pt x="1588" y="443"/>
                      <a:pt x="1588" y="443"/>
                    </a:cubicBezTo>
                    <a:cubicBezTo>
                      <a:pt x="1607" y="448"/>
                      <a:pt x="1620" y="466"/>
                      <a:pt x="1620" y="485"/>
                    </a:cubicBezTo>
                    <a:cubicBezTo>
                      <a:pt x="1620" y="596"/>
                      <a:pt x="1620" y="596"/>
                      <a:pt x="1620" y="596"/>
                    </a:cubicBezTo>
                    <a:cubicBezTo>
                      <a:pt x="1620" y="620"/>
                      <a:pt x="1620" y="620"/>
                      <a:pt x="1620" y="620"/>
                    </a:cubicBezTo>
                    <a:cubicBezTo>
                      <a:pt x="1620" y="644"/>
                      <a:pt x="1620" y="644"/>
                      <a:pt x="1620" y="644"/>
                    </a:cubicBezTo>
                    <a:cubicBezTo>
                      <a:pt x="2100" y="442"/>
                      <a:pt x="2100" y="442"/>
                      <a:pt x="2100" y="442"/>
                    </a:cubicBezTo>
                    <a:cubicBezTo>
                      <a:pt x="2108" y="439"/>
                      <a:pt x="2113" y="431"/>
                      <a:pt x="2113" y="422"/>
                    </a:cubicBezTo>
                    <a:cubicBezTo>
                      <a:pt x="2113" y="413"/>
                      <a:pt x="2108" y="405"/>
                      <a:pt x="2099" y="402"/>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23" name="Group 22">
            <a:extLst>
              <a:ext uri="{FF2B5EF4-FFF2-40B4-BE49-F238E27FC236}">
                <a16:creationId xmlns:a16="http://schemas.microsoft.com/office/drawing/2014/main" id="{FB07F59F-9F6A-4224-9D0C-1B3905260CA3}"/>
              </a:ext>
            </a:extLst>
          </p:cNvPr>
          <p:cNvGrpSpPr>
            <a:grpSpLocks noChangeAspect="1"/>
          </p:cNvGrpSpPr>
          <p:nvPr/>
        </p:nvGrpSpPr>
        <p:grpSpPr>
          <a:xfrm>
            <a:off x="2373704" y="4451922"/>
            <a:ext cx="559820" cy="559820"/>
            <a:chOff x="5273400" y="2606400"/>
            <a:chExt cx="1645200" cy="1645200"/>
          </a:xfrm>
        </p:grpSpPr>
        <p:sp>
          <p:nvSpPr>
            <p:cNvPr id="24" name="AutoShape 11">
              <a:extLst>
                <a:ext uri="{FF2B5EF4-FFF2-40B4-BE49-F238E27FC236}">
                  <a16:creationId xmlns:a16="http://schemas.microsoft.com/office/drawing/2014/main" id="{016D9CC1-041C-453F-ACFA-CECA7F4C2AB1}"/>
                </a:ext>
              </a:extLst>
            </p:cNvPr>
            <p:cNvSpPr>
              <a:spLocks noChangeAspect="1" noChangeArrowheads="1" noTextEdit="1"/>
            </p:cNvSpPr>
            <p:nvPr/>
          </p:nvSpPr>
          <p:spPr bwMode="auto">
            <a:xfrm>
              <a:off x="5273400" y="2606400"/>
              <a:ext cx="1645200" cy="16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08EF349E-6FA1-4877-A03C-5EED78E81C2A}"/>
                </a:ext>
              </a:extLst>
            </p:cNvPr>
            <p:cNvGrpSpPr/>
            <p:nvPr/>
          </p:nvGrpSpPr>
          <p:grpSpPr>
            <a:xfrm>
              <a:off x="5674798" y="2854323"/>
              <a:ext cx="813079" cy="1121555"/>
              <a:chOff x="5674798" y="2854323"/>
              <a:chExt cx="813079" cy="1121555"/>
            </a:xfrm>
          </p:grpSpPr>
          <p:sp>
            <p:nvSpPr>
              <p:cNvPr id="28" name="Freeform 13">
                <a:extLst>
                  <a:ext uri="{FF2B5EF4-FFF2-40B4-BE49-F238E27FC236}">
                    <a16:creationId xmlns:a16="http://schemas.microsoft.com/office/drawing/2014/main" id="{D29B5B4B-F452-4B0D-99ED-6A139972B32C}"/>
                  </a:ext>
                </a:extLst>
              </p:cNvPr>
              <p:cNvSpPr>
                <a:spLocks noEditPoints="1"/>
              </p:cNvSpPr>
              <p:nvPr/>
            </p:nvSpPr>
            <p:spPr bwMode="auto">
              <a:xfrm>
                <a:off x="5702599" y="2854323"/>
                <a:ext cx="785278" cy="1121555"/>
              </a:xfrm>
              <a:custGeom>
                <a:avLst/>
                <a:gdLst>
                  <a:gd name="T0" fmla="*/ 1100 w 1100"/>
                  <a:gd name="T1" fmla="*/ 1446 h 1571"/>
                  <a:gd name="T2" fmla="*/ 1100 w 1100"/>
                  <a:gd name="T3" fmla="*/ 1549 h 1571"/>
                  <a:gd name="T4" fmla="*/ 1078 w 1100"/>
                  <a:gd name="T5" fmla="*/ 1571 h 1571"/>
                  <a:gd name="T6" fmla="*/ 22 w 1100"/>
                  <a:gd name="T7" fmla="*/ 1571 h 1571"/>
                  <a:gd name="T8" fmla="*/ 0 w 1100"/>
                  <a:gd name="T9" fmla="*/ 1549 h 1571"/>
                  <a:gd name="T10" fmla="*/ 0 w 1100"/>
                  <a:gd name="T11" fmla="*/ 1446 h 1571"/>
                  <a:gd name="T12" fmla="*/ 22 w 1100"/>
                  <a:gd name="T13" fmla="*/ 1424 h 1571"/>
                  <a:gd name="T14" fmla="*/ 83 w 1100"/>
                  <a:gd name="T15" fmla="*/ 1424 h 1571"/>
                  <a:gd name="T16" fmla="*/ 380 w 1100"/>
                  <a:gd name="T17" fmla="*/ 1424 h 1571"/>
                  <a:gd name="T18" fmla="*/ 497 w 1100"/>
                  <a:gd name="T19" fmla="*/ 1424 h 1571"/>
                  <a:gd name="T20" fmla="*/ 501 w 1100"/>
                  <a:gd name="T21" fmla="*/ 1424 h 1571"/>
                  <a:gd name="T22" fmla="*/ 786 w 1100"/>
                  <a:gd name="T23" fmla="*/ 1058 h 1571"/>
                  <a:gd name="T24" fmla="*/ 710 w 1100"/>
                  <a:gd name="T25" fmla="*/ 832 h 1571"/>
                  <a:gd name="T26" fmla="*/ 794 w 1100"/>
                  <a:gd name="T27" fmla="*/ 717 h 1571"/>
                  <a:gd name="T28" fmla="*/ 924 w 1100"/>
                  <a:gd name="T29" fmla="*/ 1058 h 1571"/>
                  <a:gd name="T30" fmla="*/ 771 w 1100"/>
                  <a:gd name="T31" fmla="*/ 1424 h 1571"/>
                  <a:gd name="T32" fmla="*/ 794 w 1100"/>
                  <a:gd name="T33" fmla="*/ 1424 h 1571"/>
                  <a:gd name="T34" fmla="*/ 1078 w 1100"/>
                  <a:gd name="T35" fmla="*/ 1424 h 1571"/>
                  <a:gd name="T36" fmla="*/ 1100 w 1100"/>
                  <a:gd name="T37" fmla="*/ 1446 h 1571"/>
                  <a:gd name="T38" fmla="*/ 150 w 1100"/>
                  <a:gd name="T39" fmla="*/ 916 h 1571"/>
                  <a:gd name="T40" fmla="*/ 176 w 1100"/>
                  <a:gd name="T41" fmla="*/ 927 h 1571"/>
                  <a:gd name="T42" fmla="*/ 174 w 1100"/>
                  <a:gd name="T43" fmla="*/ 931 h 1571"/>
                  <a:gd name="T44" fmla="*/ 186 w 1100"/>
                  <a:gd name="T45" fmla="*/ 960 h 1571"/>
                  <a:gd name="T46" fmla="*/ 250 w 1100"/>
                  <a:gd name="T47" fmla="*/ 987 h 1571"/>
                  <a:gd name="T48" fmla="*/ 279 w 1100"/>
                  <a:gd name="T49" fmla="*/ 975 h 1571"/>
                  <a:gd name="T50" fmla="*/ 280 w 1100"/>
                  <a:gd name="T51" fmla="*/ 972 h 1571"/>
                  <a:gd name="T52" fmla="*/ 310 w 1100"/>
                  <a:gd name="T53" fmla="*/ 984 h 1571"/>
                  <a:gd name="T54" fmla="*/ 339 w 1100"/>
                  <a:gd name="T55" fmla="*/ 973 h 1571"/>
                  <a:gd name="T56" fmla="*/ 417 w 1100"/>
                  <a:gd name="T57" fmla="*/ 789 h 1571"/>
                  <a:gd name="T58" fmla="*/ 369 w 1100"/>
                  <a:gd name="T59" fmla="*/ 654 h 1571"/>
                  <a:gd name="T60" fmla="*/ 566 w 1100"/>
                  <a:gd name="T61" fmla="*/ 437 h 1571"/>
                  <a:gd name="T62" fmla="*/ 702 w 1100"/>
                  <a:gd name="T63" fmla="*/ 118 h 1571"/>
                  <a:gd name="T64" fmla="*/ 648 w 1100"/>
                  <a:gd name="T65" fmla="*/ 94 h 1571"/>
                  <a:gd name="T66" fmla="*/ 670 w 1100"/>
                  <a:gd name="T67" fmla="*/ 41 h 1571"/>
                  <a:gd name="T68" fmla="*/ 574 w 1100"/>
                  <a:gd name="T69" fmla="*/ 0 h 1571"/>
                  <a:gd name="T70" fmla="*/ 552 w 1100"/>
                  <a:gd name="T71" fmla="*/ 54 h 1571"/>
                  <a:gd name="T72" fmla="*/ 501 w 1100"/>
                  <a:gd name="T73" fmla="*/ 32 h 1571"/>
                  <a:gd name="T74" fmla="*/ 138 w 1100"/>
                  <a:gd name="T75" fmla="*/ 887 h 1571"/>
                  <a:gd name="T76" fmla="*/ 150 w 1100"/>
                  <a:gd name="T77" fmla="*/ 916 h 1571"/>
                  <a:gd name="T78" fmla="*/ 586 w 1100"/>
                  <a:gd name="T79" fmla="*/ 568 h 1571"/>
                  <a:gd name="T80" fmla="*/ 672 w 1100"/>
                  <a:gd name="T81" fmla="*/ 654 h 1571"/>
                  <a:gd name="T82" fmla="*/ 586 w 1100"/>
                  <a:gd name="T83" fmla="*/ 739 h 1571"/>
                  <a:gd name="T84" fmla="*/ 501 w 1100"/>
                  <a:gd name="T85" fmla="*/ 654 h 1571"/>
                  <a:gd name="T86" fmla="*/ 586 w 1100"/>
                  <a:gd name="T87" fmla="*/ 568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0" h="1571">
                    <a:moveTo>
                      <a:pt x="1100" y="1446"/>
                    </a:moveTo>
                    <a:cubicBezTo>
                      <a:pt x="1100" y="1549"/>
                      <a:pt x="1100" y="1549"/>
                      <a:pt x="1100" y="1549"/>
                    </a:cubicBezTo>
                    <a:cubicBezTo>
                      <a:pt x="1100" y="1561"/>
                      <a:pt x="1090" y="1571"/>
                      <a:pt x="1078" y="1571"/>
                    </a:cubicBezTo>
                    <a:cubicBezTo>
                      <a:pt x="22" y="1571"/>
                      <a:pt x="22" y="1571"/>
                      <a:pt x="22" y="1571"/>
                    </a:cubicBezTo>
                    <a:cubicBezTo>
                      <a:pt x="10" y="1571"/>
                      <a:pt x="0" y="1561"/>
                      <a:pt x="0" y="1549"/>
                    </a:cubicBezTo>
                    <a:cubicBezTo>
                      <a:pt x="0" y="1446"/>
                      <a:pt x="0" y="1446"/>
                      <a:pt x="0" y="1446"/>
                    </a:cubicBezTo>
                    <a:cubicBezTo>
                      <a:pt x="0" y="1434"/>
                      <a:pt x="10" y="1424"/>
                      <a:pt x="22" y="1424"/>
                    </a:cubicBezTo>
                    <a:cubicBezTo>
                      <a:pt x="83" y="1424"/>
                      <a:pt x="83" y="1424"/>
                      <a:pt x="83" y="1424"/>
                    </a:cubicBezTo>
                    <a:cubicBezTo>
                      <a:pt x="380" y="1424"/>
                      <a:pt x="380" y="1424"/>
                      <a:pt x="380" y="1424"/>
                    </a:cubicBezTo>
                    <a:cubicBezTo>
                      <a:pt x="497" y="1424"/>
                      <a:pt x="497" y="1424"/>
                      <a:pt x="497" y="1424"/>
                    </a:cubicBezTo>
                    <a:cubicBezTo>
                      <a:pt x="501" y="1424"/>
                      <a:pt x="501" y="1424"/>
                      <a:pt x="501" y="1424"/>
                    </a:cubicBezTo>
                    <a:cubicBezTo>
                      <a:pt x="665" y="1383"/>
                      <a:pt x="786" y="1235"/>
                      <a:pt x="786" y="1058"/>
                    </a:cubicBezTo>
                    <a:cubicBezTo>
                      <a:pt x="786" y="973"/>
                      <a:pt x="758" y="895"/>
                      <a:pt x="710" y="832"/>
                    </a:cubicBezTo>
                    <a:cubicBezTo>
                      <a:pt x="750" y="805"/>
                      <a:pt x="780" y="764"/>
                      <a:pt x="794" y="717"/>
                    </a:cubicBezTo>
                    <a:cubicBezTo>
                      <a:pt x="875" y="808"/>
                      <a:pt x="924" y="927"/>
                      <a:pt x="924" y="1058"/>
                    </a:cubicBezTo>
                    <a:cubicBezTo>
                      <a:pt x="924" y="1201"/>
                      <a:pt x="866" y="1331"/>
                      <a:pt x="771" y="1424"/>
                    </a:cubicBezTo>
                    <a:cubicBezTo>
                      <a:pt x="794" y="1424"/>
                      <a:pt x="794" y="1424"/>
                      <a:pt x="794" y="1424"/>
                    </a:cubicBezTo>
                    <a:cubicBezTo>
                      <a:pt x="1078" y="1424"/>
                      <a:pt x="1078" y="1424"/>
                      <a:pt x="1078" y="1424"/>
                    </a:cubicBezTo>
                    <a:cubicBezTo>
                      <a:pt x="1090" y="1424"/>
                      <a:pt x="1100" y="1434"/>
                      <a:pt x="1100" y="1446"/>
                    </a:cubicBezTo>
                    <a:close/>
                    <a:moveTo>
                      <a:pt x="150" y="916"/>
                    </a:moveTo>
                    <a:cubicBezTo>
                      <a:pt x="176" y="927"/>
                      <a:pt x="176" y="927"/>
                      <a:pt x="176" y="927"/>
                    </a:cubicBezTo>
                    <a:cubicBezTo>
                      <a:pt x="174" y="931"/>
                      <a:pt x="174" y="931"/>
                      <a:pt x="174" y="931"/>
                    </a:cubicBezTo>
                    <a:cubicBezTo>
                      <a:pt x="170" y="942"/>
                      <a:pt x="175" y="955"/>
                      <a:pt x="186" y="960"/>
                    </a:cubicBezTo>
                    <a:cubicBezTo>
                      <a:pt x="250" y="987"/>
                      <a:pt x="250" y="987"/>
                      <a:pt x="250" y="987"/>
                    </a:cubicBezTo>
                    <a:cubicBezTo>
                      <a:pt x="261" y="992"/>
                      <a:pt x="274" y="986"/>
                      <a:pt x="279" y="975"/>
                    </a:cubicBezTo>
                    <a:cubicBezTo>
                      <a:pt x="280" y="972"/>
                      <a:pt x="280" y="972"/>
                      <a:pt x="280" y="972"/>
                    </a:cubicBezTo>
                    <a:cubicBezTo>
                      <a:pt x="310" y="984"/>
                      <a:pt x="310" y="984"/>
                      <a:pt x="310" y="984"/>
                    </a:cubicBezTo>
                    <a:cubicBezTo>
                      <a:pt x="321" y="989"/>
                      <a:pt x="334" y="984"/>
                      <a:pt x="339" y="973"/>
                    </a:cubicBezTo>
                    <a:cubicBezTo>
                      <a:pt x="417" y="789"/>
                      <a:pt x="417" y="789"/>
                      <a:pt x="417" y="789"/>
                    </a:cubicBezTo>
                    <a:cubicBezTo>
                      <a:pt x="387" y="752"/>
                      <a:pt x="369" y="705"/>
                      <a:pt x="369" y="654"/>
                    </a:cubicBezTo>
                    <a:cubicBezTo>
                      <a:pt x="369" y="540"/>
                      <a:pt x="456" y="447"/>
                      <a:pt x="566" y="437"/>
                    </a:cubicBezTo>
                    <a:cubicBezTo>
                      <a:pt x="702" y="118"/>
                      <a:pt x="702" y="118"/>
                      <a:pt x="702" y="118"/>
                    </a:cubicBezTo>
                    <a:cubicBezTo>
                      <a:pt x="648" y="94"/>
                      <a:pt x="648" y="94"/>
                      <a:pt x="648" y="94"/>
                    </a:cubicBezTo>
                    <a:cubicBezTo>
                      <a:pt x="670" y="41"/>
                      <a:pt x="670" y="41"/>
                      <a:pt x="670" y="41"/>
                    </a:cubicBezTo>
                    <a:cubicBezTo>
                      <a:pt x="574" y="0"/>
                      <a:pt x="574" y="0"/>
                      <a:pt x="574" y="0"/>
                    </a:cubicBezTo>
                    <a:cubicBezTo>
                      <a:pt x="552" y="54"/>
                      <a:pt x="552" y="54"/>
                      <a:pt x="552" y="54"/>
                    </a:cubicBezTo>
                    <a:cubicBezTo>
                      <a:pt x="501" y="32"/>
                      <a:pt x="501" y="32"/>
                      <a:pt x="501" y="32"/>
                    </a:cubicBezTo>
                    <a:cubicBezTo>
                      <a:pt x="138" y="887"/>
                      <a:pt x="138" y="887"/>
                      <a:pt x="138" y="887"/>
                    </a:cubicBezTo>
                    <a:cubicBezTo>
                      <a:pt x="133" y="899"/>
                      <a:pt x="138" y="912"/>
                      <a:pt x="150" y="916"/>
                    </a:cubicBezTo>
                    <a:close/>
                    <a:moveTo>
                      <a:pt x="586" y="568"/>
                    </a:moveTo>
                    <a:cubicBezTo>
                      <a:pt x="634" y="568"/>
                      <a:pt x="672" y="606"/>
                      <a:pt x="672" y="654"/>
                    </a:cubicBezTo>
                    <a:cubicBezTo>
                      <a:pt x="672" y="701"/>
                      <a:pt x="634" y="739"/>
                      <a:pt x="586" y="739"/>
                    </a:cubicBezTo>
                    <a:cubicBezTo>
                      <a:pt x="539" y="739"/>
                      <a:pt x="501" y="701"/>
                      <a:pt x="501" y="654"/>
                    </a:cubicBezTo>
                    <a:cubicBezTo>
                      <a:pt x="501" y="606"/>
                      <a:pt x="539" y="568"/>
                      <a:pt x="586" y="568"/>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Arial"/>
                  <a:ea typeface="+mn-ea"/>
                  <a:cs typeface="+mn-cs"/>
                </a:endParaRPr>
              </a:p>
            </p:txBody>
          </p:sp>
          <p:sp>
            <p:nvSpPr>
              <p:cNvPr id="29" name="Freeform 14">
                <a:extLst>
                  <a:ext uri="{FF2B5EF4-FFF2-40B4-BE49-F238E27FC236}">
                    <a16:creationId xmlns:a16="http://schemas.microsoft.com/office/drawing/2014/main" id="{0F5D1F7E-9F33-4773-B198-285814090D2B}"/>
                  </a:ext>
                </a:extLst>
              </p:cNvPr>
              <p:cNvSpPr>
                <a:spLocks noEditPoints="1"/>
              </p:cNvSpPr>
              <p:nvPr/>
            </p:nvSpPr>
            <p:spPr bwMode="auto">
              <a:xfrm>
                <a:off x="5674798" y="3197072"/>
                <a:ext cx="570489" cy="526693"/>
              </a:xfrm>
              <a:custGeom>
                <a:avLst/>
                <a:gdLst>
                  <a:gd name="T0" fmla="*/ 625 w 799"/>
                  <a:gd name="T1" fmla="*/ 0 h 738"/>
                  <a:gd name="T2" fmla="*/ 452 w 799"/>
                  <a:gd name="T3" fmla="*/ 174 h 738"/>
                  <a:gd name="T4" fmla="*/ 625 w 799"/>
                  <a:gd name="T5" fmla="*/ 347 h 738"/>
                  <a:gd name="T6" fmla="*/ 799 w 799"/>
                  <a:gd name="T7" fmla="*/ 174 h 738"/>
                  <a:gd name="T8" fmla="*/ 625 w 799"/>
                  <a:gd name="T9" fmla="*/ 0 h 738"/>
                  <a:gd name="T10" fmla="*/ 625 w 799"/>
                  <a:gd name="T11" fmla="*/ 303 h 738"/>
                  <a:gd name="T12" fmla="*/ 496 w 799"/>
                  <a:gd name="T13" fmla="*/ 174 h 738"/>
                  <a:gd name="T14" fmla="*/ 625 w 799"/>
                  <a:gd name="T15" fmla="*/ 44 h 738"/>
                  <a:gd name="T16" fmla="*/ 755 w 799"/>
                  <a:gd name="T17" fmla="*/ 174 h 738"/>
                  <a:gd name="T18" fmla="*/ 625 w 799"/>
                  <a:gd name="T19" fmla="*/ 303 h 738"/>
                  <a:gd name="T20" fmla="*/ 408 w 799"/>
                  <a:gd name="T21" fmla="*/ 605 h 738"/>
                  <a:gd name="T22" fmla="*/ 71 w 799"/>
                  <a:gd name="T23" fmla="*/ 462 h 738"/>
                  <a:gd name="T24" fmla="*/ 42 w 799"/>
                  <a:gd name="T25" fmla="*/ 473 h 738"/>
                  <a:gd name="T26" fmla="*/ 5 w 799"/>
                  <a:gd name="T27" fmla="*/ 561 h 738"/>
                  <a:gd name="T28" fmla="*/ 16 w 799"/>
                  <a:gd name="T29" fmla="*/ 590 h 738"/>
                  <a:gd name="T30" fmla="*/ 353 w 799"/>
                  <a:gd name="T31" fmla="*/ 733 h 738"/>
                  <a:gd name="T32" fmla="*/ 382 w 799"/>
                  <a:gd name="T33" fmla="*/ 721 h 738"/>
                  <a:gd name="T34" fmla="*/ 419 w 799"/>
                  <a:gd name="T35" fmla="*/ 634 h 738"/>
                  <a:gd name="T36" fmla="*/ 408 w 799"/>
                  <a:gd name="T37" fmla="*/ 605 h 738"/>
                  <a:gd name="T38" fmla="*/ 366 w 799"/>
                  <a:gd name="T39" fmla="*/ 642 h 738"/>
                  <a:gd name="T40" fmla="*/ 354 w 799"/>
                  <a:gd name="T41" fmla="*/ 671 h 738"/>
                  <a:gd name="T42" fmla="*/ 341 w 799"/>
                  <a:gd name="T43" fmla="*/ 676 h 738"/>
                  <a:gd name="T44" fmla="*/ 63 w 799"/>
                  <a:gd name="T45" fmla="*/ 558 h 738"/>
                  <a:gd name="T46" fmla="*/ 58 w 799"/>
                  <a:gd name="T47" fmla="*/ 545 h 738"/>
                  <a:gd name="T48" fmla="*/ 70 w 799"/>
                  <a:gd name="T49" fmla="*/ 516 h 738"/>
                  <a:gd name="T50" fmla="*/ 83 w 799"/>
                  <a:gd name="T51" fmla="*/ 511 h 738"/>
                  <a:gd name="T52" fmla="*/ 361 w 799"/>
                  <a:gd name="T53" fmla="*/ 629 h 738"/>
                  <a:gd name="T54" fmla="*/ 366 w 799"/>
                  <a:gd name="T55" fmla="*/ 64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9" h="738">
                    <a:moveTo>
                      <a:pt x="625" y="0"/>
                    </a:moveTo>
                    <a:cubicBezTo>
                      <a:pt x="530" y="0"/>
                      <a:pt x="452" y="78"/>
                      <a:pt x="452" y="174"/>
                    </a:cubicBezTo>
                    <a:cubicBezTo>
                      <a:pt x="452" y="269"/>
                      <a:pt x="530" y="347"/>
                      <a:pt x="625" y="347"/>
                    </a:cubicBezTo>
                    <a:cubicBezTo>
                      <a:pt x="721" y="347"/>
                      <a:pt x="799" y="269"/>
                      <a:pt x="799" y="174"/>
                    </a:cubicBezTo>
                    <a:cubicBezTo>
                      <a:pt x="799" y="78"/>
                      <a:pt x="721" y="0"/>
                      <a:pt x="625" y="0"/>
                    </a:cubicBezTo>
                    <a:close/>
                    <a:moveTo>
                      <a:pt x="625" y="303"/>
                    </a:moveTo>
                    <a:cubicBezTo>
                      <a:pt x="554" y="303"/>
                      <a:pt x="496" y="245"/>
                      <a:pt x="496" y="174"/>
                    </a:cubicBezTo>
                    <a:cubicBezTo>
                      <a:pt x="496" y="102"/>
                      <a:pt x="554" y="44"/>
                      <a:pt x="625" y="44"/>
                    </a:cubicBezTo>
                    <a:cubicBezTo>
                      <a:pt x="697" y="44"/>
                      <a:pt x="755" y="102"/>
                      <a:pt x="755" y="174"/>
                    </a:cubicBezTo>
                    <a:cubicBezTo>
                      <a:pt x="755" y="245"/>
                      <a:pt x="697" y="303"/>
                      <a:pt x="625" y="303"/>
                    </a:cubicBezTo>
                    <a:close/>
                    <a:moveTo>
                      <a:pt x="408" y="605"/>
                    </a:moveTo>
                    <a:cubicBezTo>
                      <a:pt x="71" y="462"/>
                      <a:pt x="71" y="462"/>
                      <a:pt x="71" y="462"/>
                    </a:cubicBezTo>
                    <a:cubicBezTo>
                      <a:pt x="59" y="457"/>
                      <a:pt x="46" y="462"/>
                      <a:pt x="42" y="473"/>
                    </a:cubicBezTo>
                    <a:cubicBezTo>
                      <a:pt x="5" y="561"/>
                      <a:pt x="5" y="561"/>
                      <a:pt x="5" y="561"/>
                    </a:cubicBezTo>
                    <a:cubicBezTo>
                      <a:pt x="0" y="572"/>
                      <a:pt x="5" y="585"/>
                      <a:pt x="16" y="590"/>
                    </a:cubicBezTo>
                    <a:cubicBezTo>
                      <a:pt x="353" y="733"/>
                      <a:pt x="353" y="733"/>
                      <a:pt x="353" y="733"/>
                    </a:cubicBezTo>
                    <a:cubicBezTo>
                      <a:pt x="364" y="738"/>
                      <a:pt x="377" y="732"/>
                      <a:pt x="382" y="721"/>
                    </a:cubicBezTo>
                    <a:cubicBezTo>
                      <a:pt x="419" y="634"/>
                      <a:pt x="419" y="634"/>
                      <a:pt x="419" y="634"/>
                    </a:cubicBezTo>
                    <a:cubicBezTo>
                      <a:pt x="424" y="622"/>
                      <a:pt x="419" y="609"/>
                      <a:pt x="408" y="605"/>
                    </a:cubicBezTo>
                    <a:close/>
                    <a:moveTo>
                      <a:pt x="366" y="642"/>
                    </a:moveTo>
                    <a:cubicBezTo>
                      <a:pt x="354" y="671"/>
                      <a:pt x="354" y="671"/>
                      <a:pt x="354" y="671"/>
                    </a:cubicBezTo>
                    <a:cubicBezTo>
                      <a:pt x="352" y="676"/>
                      <a:pt x="346" y="678"/>
                      <a:pt x="341" y="676"/>
                    </a:cubicBezTo>
                    <a:cubicBezTo>
                      <a:pt x="63" y="558"/>
                      <a:pt x="63" y="558"/>
                      <a:pt x="63" y="558"/>
                    </a:cubicBezTo>
                    <a:cubicBezTo>
                      <a:pt x="58" y="555"/>
                      <a:pt x="55" y="550"/>
                      <a:pt x="58" y="545"/>
                    </a:cubicBezTo>
                    <a:cubicBezTo>
                      <a:pt x="70" y="516"/>
                      <a:pt x="70" y="516"/>
                      <a:pt x="70" y="516"/>
                    </a:cubicBezTo>
                    <a:cubicBezTo>
                      <a:pt x="72" y="511"/>
                      <a:pt x="78" y="508"/>
                      <a:pt x="83" y="511"/>
                    </a:cubicBezTo>
                    <a:cubicBezTo>
                      <a:pt x="361" y="629"/>
                      <a:pt x="361" y="629"/>
                      <a:pt x="361" y="629"/>
                    </a:cubicBezTo>
                    <a:cubicBezTo>
                      <a:pt x="366" y="631"/>
                      <a:pt x="368" y="637"/>
                      <a:pt x="366" y="642"/>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Arial"/>
                  <a:ea typeface="+mn-ea"/>
                  <a:cs typeface="+mn-cs"/>
                </a:endParaRPr>
              </a:p>
            </p:txBody>
          </p:sp>
        </p:grpSp>
      </p:grpSp>
      <p:graphicFrame>
        <p:nvGraphicFramePr>
          <p:cNvPr id="30" name="Object 29" hidden="1">
            <a:extLst>
              <a:ext uri="{FF2B5EF4-FFF2-40B4-BE49-F238E27FC236}">
                <a16:creationId xmlns:a16="http://schemas.microsoft.com/office/drawing/2014/main" id="{BA013E5D-5886-4CA9-A7D3-568366C77E41}"/>
              </a:ext>
            </a:extLst>
          </p:cNvPr>
          <p:cNvGraphicFramePr>
            <a:graphicFrameLocks noChangeAspect="1"/>
          </p:cNvGraphicFramePr>
          <p:nvPr>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14" name="think-cell Slide" r:id="rId10" imgW="351" imgH="351" progId="TCLayout.ActiveDocument.1">
                  <p:embed/>
                </p:oleObj>
              </mc:Choice>
              <mc:Fallback>
                <p:oleObj name="think-cell Slide" r:id="rId10" imgW="351" imgH="351" progId="TCLayout.ActiveDocument.1">
                  <p:embed/>
                  <p:pic>
                    <p:nvPicPr>
                      <p:cNvPr id="30" name="Object 29" hidden="1">
                        <a:extLst>
                          <a:ext uri="{FF2B5EF4-FFF2-40B4-BE49-F238E27FC236}">
                            <a16:creationId xmlns:a16="http://schemas.microsoft.com/office/drawing/2014/main" id="{BA013E5D-5886-4CA9-A7D3-568366C77E41}"/>
                          </a:ext>
                        </a:extLst>
                      </p:cNvPr>
                      <p:cNvPicPr/>
                      <p:nvPr/>
                    </p:nvPicPr>
                    <p:blipFill>
                      <a:blip r:embed="rId11"/>
                      <a:stretch>
                        <a:fillRect/>
                      </a:stretch>
                    </p:blipFill>
                    <p:spPr>
                      <a:xfrm>
                        <a:off x="1588" y="1588"/>
                        <a:ext cx="1587" cy="1587"/>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D2DCFB99-21A4-40B2-A775-4FF66CB3FF37}"/>
              </a:ext>
            </a:extLst>
          </p:cNvPr>
          <p:cNvGrpSpPr/>
          <p:nvPr/>
        </p:nvGrpSpPr>
        <p:grpSpPr>
          <a:xfrm>
            <a:off x="2373963" y="5099958"/>
            <a:ext cx="559302" cy="559820"/>
            <a:chOff x="2180915" y="4912489"/>
            <a:chExt cx="698705" cy="698031"/>
          </a:xfrm>
        </p:grpSpPr>
        <p:sp>
          <p:nvSpPr>
            <p:cNvPr id="32" name="AutoShape 3">
              <a:extLst>
                <a:ext uri="{FF2B5EF4-FFF2-40B4-BE49-F238E27FC236}">
                  <a16:creationId xmlns:a16="http://schemas.microsoft.com/office/drawing/2014/main" id="{57304946-674F-4FC7-AAD4-4EE3BF7F9D68}"/>
                </a:ext>
              </a:extLst>
            </p:cNvPr>
            <p:cNvSpPr>
              <a:spLocks noChangeAspect="1" noChangeArrowheads="1" noTextEdit="1"/>
            </p:cNvSpPr>
            <p:nvPr/>
          </p:nvSpPr>
          <p:spPr bwMode="auto">
            <a:xfrm>
              <a:off x="2180915" y="4912489"/>
              <a:ext cx="698705" cy="69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A6464704-4693-4D23-9911-1DDC806EA007}"/>
                </a:ext>
              </a:extLst>
            </p:cNvPr>
            <p:cNvGrpSpPr/>
            <p:nvPr/>
          </p:nvGrpSpPr>
          <p:grpSpPr>
            <a:xfrm>
              <a:off x="2293436" y="5029052"/>
              <a:ext cx="476985" cy="477707"/>
              <a:chOff x="6729413" y="2881313"/>
              <a:chExt cx="1123838" cy="1125538"/>
            </a:xfrm>
          </p:grpSpPr>
          <p:sp>
            <p:nvSpPr>
              <p:cNvPr id="35" name="Freeform 16">
                <a:extLst>
                  <a:ext uri="{FF2B5EF4-FFF2-40B4-BE49-F238E27FC236}">
                    <a16:creationId xmlns:a16="http://schemas.microsoft.com/office/drawing/2014/main" id="{DA1EA12A-1742-4832-BC8B-2621BFDAB8D6}"/>
                  </a:ext>
                </a:extLst>
              </p:cNvPr>
              <p:cNvSpPr>
                <a:spLocks/>
              </p:cNvSpPr>
              <p:nvPr/>
            </p:nvSpPr>
            <p:spPr bwMode="auto">
              <a:xfrm>
                <a:off x="7073900" y="2881313"/>
                <a:ext cx="709613" cy="574675"/>
              </a:xfrm>
              <a:custGeom>
                <a:avLst/>
                <a:gdLst>
                  <a:gd name="T0" fmla="*/ 992 w 993"/>
                  <a:gd name="T1" fmla="*/ 8 h 805"/>
                  <a:gd name="T2" fmla="*/ 983 w 993"/>
                  <a:gd name="T3" fmla="*/ 0 h 805"/>
                  <a:gd name="T4" fmla="*/ 486 w 993"/>
                  <a:gd name="T5" fmla="*/ 429 h 805"/>
                  <a:gd name="T6" fmla="*/ 469 w 993"/>
                  <a:gd name="T7" fmla="*/ 433 h 805"/>
                  <a:gd name="T8" fmla="*/ 9 w 993"/>
                  <a:gd name="T9" fmla="*/ 255 h 805"/>
                  <a:gd name="T10" fmla="*/ 0 w 993"/>
                  <a:gd name="T11" fmla="*/ 264 h 805"/>
                  <a:gd name="T12" fmla="*/ 385 w 993"/>
                  <a:gd name="T13" fmla="*/ 649 h 805"/>
                  <a:gd name="T14" fmla="*/ 393 w 993"/>
                  <a:gd name="T15" fmla="*/ 641 h 805"/>
                  <a:gd name="T16" fmla="*/ 284 w 993"/>
                  <a:gd name="T17" fmla="*/ 426 h 805"/>
                  <a:gd name="T18" fmla="*/ 294 w 993"/>
                  <a:gd name="T19" fmla="*/ 412 h 805"/>
                  <a:gd name="T20" fmla="*/ 461 w 993"/>
                  <a:gd name="T21" fmla="*/ 766 h 805"/>
                  <a:gd name="T22" fmla="*/ 461 w 993"/>
                  <a:gd name="T23" fmla="*/ 794 h 805"/>
                  <a:gd name="T24" fmla="*/ 521 w 993"/>
                  <a:gd name="T25" fmla="*/ 797 h 805"/>
                  <a:gd name="T26" fmla="*/ 562 w 993"/>
                  <a:gd name="T27" fmla="*/ 805 h 805"/>
                  <a:gd name="T28" fmla="*/ 554 w 993"/>
                  <a:gd name="T29" fmla="*/ 681 h 805"/>
                  <a:gd name="T30" fmla="*/ 555 w 993"/>
                  <a:gd name="T31" fmla="*/ 524 h 805"/>
                  <a:gd name="T32" fmla="*/ 578 w 993"/>
                  <a:gd name="T33" fmla="*/ 391 h 805"/>
                  <a:gd name="T34" fmla="*/ 679 w 993"/>
                  <a:gd name="T35" fmla="*/ 227 h 805"/>
                  <a:gd name="T36" fmla="*/ 745 w 993"/>
                  <a:gd name="T37" fmla="*/ 180 h 805"/>
                  <a:gd name="T38" fmla="*/ 755 w 993"/>
                  <a:gd name="T39" fmla="*/ 194 h 805"/>
                  <a:gd name="T40" fmla="*/ 623 w 993"/>
                  <a:gd name="T41" fmla="*/ 477 h 805"/>
                  <a:gd name="T42" fmla="*/ 632 w 993"/>
                  <a:gd name="T43" fmla="*/ 487 h 805"/>
                  <a:gd name="T44" fmla="*/ 992 w 993"/>
                  <a:gd name="T45" fmla="*/ 8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3" h="805">
                    <a:moveTo>
                      <a:pt x="992" y="8"/>
                    </a:moveTo>
                    <a:cubicBezTo>
                      <a:pt x="992" y="3"/>
                      <a:pt x="988" y="0"/>
                      <a:pt x="983" y="0"/>
                    </a:cubicBezTo>
                    <a:cubicBezTo>
                      <a:pt x="559" y="3"/>
                      <a:pt x="495" y="259"/>
                      <a:pt x="486" y="429"/>
                    </a:cubicBezTo>
                    <a:cubicBezTo>
                      <a:pt x="486" y="438"/>
                      <a:pt x="474" y="441"/>
                      <a:pt x="469" y="433"/>
                    </a:cubicBezTo>
                    <a:cubicBezTo>
                      <a:pt x="417" y="327"/>
                      <a:pt x="293" y="242"/>
                      <a:pt x="9" y="255"/>
                    </a:cubicBezTo>
                    <a:cubicBezTo>
                      <a:pt x="4" y="255"/>
                      <a:pt x="0" y="259"/>
                      <a:pt x="0" y="264"/>
                    </a:cubicBezTo>
                    <a:cubicBezTo>
                      <a:pt x="3" y="321"/>
                      <a:pt x="35" y="645"/>
                      <a:pt x="385" y="649"/>
                    </a:cubicBezTo>
                    <a:cubicBezTo>
                      <a:pt x="389" y="649"/>
                      <a:pt x="393" y="645"/>
                      <a:pt x="393" y="641"/>
                    </a:cubicBezTo>
                    <a:cubicBezTo>
                      <a:pt x="395" y="614"/>
                      <a:pt x="392" y="523"/>
                      <a:pt x="284" y="426"/>
                    </a:cubicBezTo>
                    <a:cubicBezTo>
                      <a:pt x="276" y="420"/>
                      <a:pt x="284" y="408"/>
                      <a:pt x="294" y="412"/>
                    </a:cubicBezTo>
                    <a:cubicBezTo>
                      <a:pt x="427" y="475"/>
                      <a:pt x="467" y="630"/>
                      <a:pt x="461" y="766"/>
                    </a:cubicBezTo>
                    <a:cubicBezTo>
                      <a:pt x="460" y="772"/>
                      <a:pt x="460" y="782"/>
                      <a:pt x="461" y="794"/>
                    </a:cubicBezTo>
                    <a:cubicBezTo>
                      <a:pt x="521" y="797"/>
                      <a:pt x="521" y="797"/>
                      <a:pt x="521" y="797"/>
                    </a:cubicBezTo>
                    <a:cubicBezTo>
                      <a:pt x="535" y="798"/>
                      <a:pt x="549" y="801"/>
                      <a:pt x="562" y="805"/>
                    </a:cubicBezTo>
                    <a:cubicBezTo>
                      <a:pt x="565" y="763"/>
                      <a:pt x="557" y="710"/>
                      <a:pt x="554" y="681"/>
                    </a:cubicBezTo>
                    <a:cubicBezTo>
                      <a:pt x="551" y="628"/>
                      <a:pt x="552" y="576"/>
                      <a:pt x="555" y="524"/>
                    </a:cubicBezTo>
                    <a:cubicBezTo>
                      <a:pt x="557" y="479"/>
                      <a:pt x="564" y="434"/>
                      <a:pt x="578" y="391"/>
                    </a:cubicBezTo>
                    <a:cubicBezTo>
                      <a:pt x="597" y="329"/>
                      <a:pt x="632" y="272"/>
                      <a:pt x="679" y="227"/>
                    </a:cubicBezTo>
                    <a:cubicBezTo>
                      <a:pt x="699" y="209"/>
                      <a:pt x="721" y="193"/>
                      <a:pt x="745" y="180"/>
                    </a:cubicBezTo>
                    <a:cubicBezTo>
                      <a:pt x="753" y="175"/>
                      <a:pt x="761" y="186"/>
                      <a:pt x="755" y="194"/>
                    </a:cubicBezTo>
                    <a:cubicBezTo>
                      <a:pt x="643" y="322"/>
                      <a:pt x="626" y="444"/>
                      <a:pt x="623" y="477"/>
                    </a:cubicBezTo>
                    <a:cubicBezTo>
                      <a:pt x="623" y="482"/>
                      <a:pt x="627" y="487"/>
                      <a:pt x="632" y="487"/>
                    </a:cubicBezTo>
                    <a:cubicBezTo>
                      <a:pt x="984" y="480"/>
                      <a:pt x="993" y="73"/>
                      <a:pt x="992" y="8"/>
                    </a:cubicBezTo>
                    <a:close/>
                  </a:path>
                </a:pathLst>
              </a:custGeom>
              <a:solidFill>
                <a:srgbClr val="00269E">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17">
                <a:extLst>
                  <a:ext uri="{FF2B5EF4-FFF2-40B4-BE49-F238E27FC236}">
                    <a16:creationId xmlns:a16="http://schemas.microsoft.com/office/drawing/2014/main" id="{ED7B0909-3C2E-4384-83B3-1412CE6B20AC}"/>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0269E"/>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37" name="Content Placeholder 2">
            <a:extLst>
              <a:ext uri="{FF2B5EF4-FFF2-40B4-BE49-F238E27FC236}">
                <a16:creationId xmlns:a16="http://schemas.microsoft.com/office/drawing/2014/main" id="{CF1FDAEF-5B63-4721-864C-2409698FD2E4}"/>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HIGHER EDUCATION</a:t>
            </a:r>
          </a:p>
        </p:txBody>
      </p:sp>
      <p:sp>
        <p:nvSpPr>
          <p:cNvPr id="39" name="Text Placeholder 6">
            <a:extLst>
              <a:ext uri="{FF2B5EF4-FFF2-40B4-BE49-F238E27FC236}">
                <a16:creationId xmlns:a16="http://schemas.microsoft.com/office/drawing/2014/main" id="{00B69881-B679-42BA-A838-4B5C68A553BB}"/>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3429557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9054"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ntent Placeholder 2">
            <a:extLst>
              <a:ext uri="{FF2B5EF4-FFF2-40B4-BE49-F238E27FC236}">
                <a16:creationId xmlns:a16="http://schemas.microsoft.com/office/drawing/2014/main" id="{BB2494B1-4810-47BC-99BE-EC1DB7069CD0}"/>
              </a:ext>
            </a:extLst>
          </p:cNvPr>
          <p:cNvSpPr txBox="1">
            <a:spLocks/>
          </p:cNvSpPr>
          <p:nvPr/>
        </p:nvSpPr>
        <p:spPr>
          <a:xfrm>
            <a:off x="2267339" y="1320456"/>
            <a:ext cx="9097347" cy="2162788"/>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p:txBody>
      </p:sp>
      <p:sp>
        <p:nvSpPr>
          <p:cNvPr id="13" name="Content Placeholder 2">
            <a:extLst>
              <a:ext uri="{FF2B5EF4-FFF2-40B4-BE49-F238E27FC236}">
                <a16:creationId xmlns:a16="http://schemas.microsoft.com/office/drawing/2014/main" id="{C142AF42-A188-458F-9CA8-7207495D0C93}"/>
              </a:ext>
            </a:extLst>
          </p:cNvPr>
          <p:cNvSpPr txBox="1">
            <a:spLocks/>
          </p:cNvSpPr>
          <p:nvPr/>
        </p:nvSpPr>
        <p:spPr>
          <a:xfrm>
            <a:off x="2267339" y="87469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ctr"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For more information:</a:t>
            </a:r>
          </a:p>
          <a:p>
            <a:pPr marL="0" marR="0" lvl="0" indent="0" algn="ctr"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www.mass.gov/reopening</a:t>
            </a:r>
          </a:p>
        </p:txBody>
      </p:sp>
      <p:sp>
        <p:nvSpPr>
          <p:cNvPr id="11" name="Content Placeholder 2">
            <a:extLst>
              <a:ext uri="{FF2B5EF4-FFF2-40B4-BE49-F238E27FC236}">
                <a16:creationId xmlns:a16="http://schemas.microsoft.com/office/drawing/2014/main" id="{661A48F7-8132-49C7-B144-43D6F393783D}"/>
              </a:ext>
            </a:extLst>
          </p:cNvPr>
          <p:cNvSpPr txBox="1">
            <a:spLocks/>
          </p:cNvSpPr>
          <p:nvPr/>
        </p:nvSpPr>
        <p:spPr>
          <a:xfrm>
            <a:off x="2625092" y="3374756"/>
            <a:ext cx="9097347" cy="2162788"/>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284400" marR="0" lvl="1" indent="-172800" algn="l" defTabSz="914400" rtl="0" eaLnBrk="1" fontAlgn="auto" latinLnBrk="0" hangingPunct="1">
              <a:lnSpc>
                <a:spcPct val="90000"/>
              </a:lnSpc>
              <a:spcBef>
                <a:spcPts val="1200"/>
              </a:spcBef>
              <a:spcAft>
                <a:spcPts val="600"/>
              </a:spcAft>
              <a:buClr>
                <a:srgbClr val="00269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More detailed information on businesses, services, and activities that will open in each phase</a:t>
            </a:r>
          </a:p>
          <a:p>
            <a:pPr marL="284400" marR="0" lvl="1" indent="-172800" algn="l" defTabSz="914400" rtl="0" eaLnBrk="1" fontAlgn="auto" latinLnBrk="0" hangingPunct="1">
              <a:lnSpc>
                <a:spcPct val="90000"/>
              </a:lnSpc>
              <a:spcBef>
                <a:spcPts val="1200"/>
              </a:spcBef>
              <a:spcAft>
                <a:spcPts val="600"/>
              </a:spcAft>
              <a:buClr>
                <a:srgbClr val="00269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Resources for employers and employees</a:t>
            </a:r>
          </a:p>
          <a:p>
            <a:pPr marL="511200" marR="0" lvl="2" indent="-165600" algn="l" defTabSz="914400" rtl="0" eaLnBrk="1" fontAlgn="auto" latinLnBrk="0" hangingPunct="1">
              <a:lnSpc>
                <a:spcPct val="90000"/>
              </a:lnSpc>
              <a:spcBef>
                <a:spcPts val="1200"/>
              </a:spcBef>
              <a:spcAft>
                <a:spcPts val="600"/>
              </a:spcAft>
              <a:buClr>
                <a:srgbClr val="00269E"/>
              </a:buClr>
              <a:buSzTx/>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Mandatory </a:t>
            </a: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Workplace </a:t>
            </a:r>
            <a:r>
              <a:rPr lang="en-US" sz="1400" dirty="0">
                <a:solidFill>
                  <a:srgbClr val="000000"/>
                </a:solidFill>
                <a:latin typeface="Arial"/>
              </a:rPr>
              <a:t>S</a:t>
            </a: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afety </a:t>
            </a:r>
            <a:r>
              <a:rPr lang="en-US" sz="1400" dirty="0">
                <a:solidFill>
                  <a:srgbClr val="000000"/>
                </a:solidFill>
                <a:latin typeface="Arial"/>
              </a:rPr>
              <a:t>S</a:t>
            </a: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tandards</a:t>
            </a:r>
            <a:endParaRPr kumimoji="0" lang="en-US" sz="1400" b="0" i="0" u="none" strike="noStrike" kern="1200" cap="none" spc="0" normalizeH="0" baseline="0" noProof="0" dirty="0">
              <a:ln>
                <a:noFill/>
              </a:ln>
              <a:solidFill>
                <a:srgbClr val="000000"/>
              </a:solidFill>
              <a:effectLst/>
              <a:uLnTx/>
              <a:uFillTx/>
              <a:latin typeface="Arial"/>
              <a:ea typeface="+mn-ea"/>
              <a:cs typeface="+mn-cs"/>
              <a:sym typeface="+mn-lt"/>
            </a:endParaRPr>
          </a:p>
          <a:p>
            <a:pPr marL="511200" marR="0" lvl="2" indent="-165600" algn="l" defTabSz="914400" rtl="0" eaLnBrk="1" fontAlgn="auto" latinLnBrk="0" hangingPunct="1">
              <a:lnSpc>
                <a:spcPct val="90000"/>
              </a:lnSpc>
              <a:spcBef>
                <a:spcPts val="1200"/>
              </a:spcBef>
              <a:spcAft>
                <a:spcPts val="600"/>
              </a:spcAft>
              <a:buClr>
                <a:srgbClr val="00269E"/>
              </a:buClr>
              <a:buSzTx/>
              <a:buFont typeface="Trebuchet MS" panose="020B0603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Sector-Specific </a:t>
            </a:r>
            <a:r>
              <a:rPr lang="en-US" sz="1400" dirty="0">
                <a:solidFill>
                  <a:srgbClr val="000000"/>
                </a:solidFill>
                <a:latin typeface="Arial"/>
              </a:rPr>
              <a:t>P</a:t>
            </a: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rotocols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and </a:t>
            </a: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best practices</a:t>
            </a:r>
            <a:endParaRPr kumimoji="0" lang="en-US" sz="1400" b="0" i="0" u="none" strike="noStrike" kern="1200" cap="none" spc="0" normalizeH="0" baseline="0" noProof="0" dirty="0">
              <a:ln>
                <a:noFill/>
              </a:ln>
              <a:solidFill>
                <a:srgbClr val="000000"/>
              </a:solidFill>
              <a:effectLst/>
              <a:uLnTx/>
              <a:uFillTx/>
              <a:latin typeface="Arial"/>
              <a:ea typeface="+mn-ea"/>
              <a:cs typeface="+mn-cs"/>
              <a:sym typeface="+mn-lt"/>
            </a:endParaRPr>
          </a:p>
          <a:p>
            <a:pPr marL="511200" marR="0" lvl="2" indent="-165600" algn="l" defTabSz="914400" rtl="0" eaLnBrk="1" fontAlgn="auto" latinLnBrk="0" hangingPunct="1">
              <a:lnSpc>
                <a:spcPct val="90000"/>
              </a:lnSpc>
              <a:spcBef>
                <a:spcPts val="1200"/>
              </a:spcBef>
              <a:spcAft>
                <a:spcPts val="600"/>
              </a:spcAft>
              <a:buClr>
                <a:srgbClr val="00269E"/>
              </a:buClr>
              <a:buSzTx/>
              <a:buFont typeface="Trebuchet MS" panose="020B0603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sym typeface="+mn-lt"/>
              </a:rPr>
              <a:t>Template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COVID-19 control plans and workplace posters</a:t>
            </a:r>
          </a:p>
          <a:p>
            <a:pPr marL="284400" marR="0" lvl="1" indent="-172800" algn="l" defTabSz="914400" rtl="0" eaLnBrk="1" fontAlgn="auto" latinLnBrk="0" hangingPunct="1">
              <a:lnSpc>
                <a:spcPct val="90000"/>
              </a:lnSpc>
              <a:spcBef>
                <a:spcPts val="1200"/>
              </a:spcBef>
              <a:spcAft>
                <a:spcPts val="600"/>
              </a:spcAft>
              <a:buClr>
                <a:srgbClr val="00269E"/>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Copies of this presentation, as well as additional information about the Reopening Advisory Board</a:t>
            </a:r>
          </a:p>
        </p:txBody>
      </p:sp>
      <p:sp>
        <p:nvSpPr>
          <p:cNvPr id="10" name="Text Placeholder 6">
            <a:extLst>
              <a:ext uri="{FF2B5EF4-FFF2-40B4-BE49-F238E27FC236}">
                <a16:creationId xmlns:a16="http://schemas.microsoft.com/office/drawing/2014/main" id="{38A51257-5EC2-4C60-A11A-917A97CE1BC5}"/>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69607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080"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ntent Placeholder 2">
            <a:extLst>
              <a:ext uri="{FF2B5EF4-FFF2-40B4-BE49-F238E27FC236}">
                <a16:creationId xmlns:a16="http://schemas.microsoft.com/office/drawing/2014/main" id="{BB2494B1-4810-47BC-99BE-EC1DB7069CD0}"/>
              </a:ext>
            </a:extLst>
          </p:cNvPr>
          <p:cNvSpPr txBox="1">
            <a:spLocks/>
          </p:cNvSpPr>
          <p:nvPr/>
        </p:nvSpPr>
        <p:spPr>
          <a:xfrm>
            <a:off x="2267339" y="1188720"/>
            <a:ext cx="9097347" cy="5184088"/>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We'd like to thank the Reopening Advisory Board and the numerous other stakeholders for their input in developing this report </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Reopening Advisory Board:</a:t>
            </a:r>
          </a:p>
          <a:p>
            <a:pPr marL="0" marR="0" lvl="0" indent="0" algn="l" defTabSz="914400" rtl="0" eaLnBrk="1" fontAlgn="auto" latinLnBrk="0" hangingPunct="1">
              <a:lnSpc>
                <a:spcPct val="100000"/>
              </a:lnSpc>
              <a:spcBef>
                <a:spcPts val="60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Co-Chairs:</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Karyn Polito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Lieutenant Governor</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Mike Kennealy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Secretary,</a:t>
            </a:r>
            <a:r>
              <a:rPr kumimoji="0" lang="en-US" sz="1200" b="0" i="0" u="none" strike="noStrike" kern="1200" cap="none" spc="0" normalizeH="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Executive Office</a:t>
            </a:r>
            <a:r>
              <a:rPr lang="en-US" dirty="0">
                <a:solidFill>
                  <a:srgbClr val="000000">
                    <a:lumMod val="100000"/>
                  </a:srgbClr>
                </a:solidFill>
                <a:latin typeface="Arial" panose="020B0604020202020204" pitchFamily="34" charset="0"/>
                <a:cs typeface="Arial" panose="020B0604020202020204" pitchFamily="34" charset="0"/>
              </a:rPr>
              <a:t> of</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Housing and Economic Development</a:t>
            </a:r>
          </a:p>
          <a:p>
            <a:pPr marL="64800" marR="0" lvl="1" indent="0" algn="l" defTabSz="914400" rtl="0" eaLnBrk="1" fontAlgn="auto" latinLnBrk="0" hangingPunct="1">
              <a:lnSpc>
                <a:spcPct val="100000"/>
              </a:lnSpc>
              <a:spcBef>
                <a:spcPts val="0"/>
              </a:spcBef>
              <a:spcAft>
                <a:spcPts val="0"/>
              </a:spcAft>
              <a:buClr>
                <a:srgbClr val="00269E">
                  <a:lumMod val="100000"/>
                </a:srgbClr>
              </a:buClr>
              <a:buSzPct val="100000"/>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sym typeface="+mn-lt"/>
            </a:endParaRPr>
          </a:p>
          <a:p>
            <a:pPr marL="0" marR="0" lvl="0" indent="0" algn="l" defTabSz="914400" rtl="0" eaLnBrk="1" fontAlgn="auto" latinLnBrk="0" hangingPunct="1">
              <a:lnSpc>
                <a:spcPct val="100000"/>
              </a:lnSpc>
              <a:spcBef>
                <a:spcPts val="600"/>
              </a:spcBef>
              <a:spcAft>
                <a:spcPts val="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mn-cs"/>
                <a:sym typeface="+mn-lt"/>
              </a:rPr>
              <a:t>Members:</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Aron Ain – CEO, Kronos Inc &amp; Ultimate Software</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Joe Bahena</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a:t>
            </a:r>
            <a:r>
              <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rPr>
              <a:t> S</a:t>
            </a: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enior Vice President, Joseph Abboud Manufacturing</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Monica Bharel MD, MPH – Commissioner of the Massachusetts Department of Public Health</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Kathryn Burton – Chief of Staff, City of Boston</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Steve DiFillippo – CEO, Davio's Restaurants</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Pamela Everhart – Head of Regional Public Affairs and Community Relations, Fidelity Investments</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Wendy Hudson – Owner, Nantucket Book Partners / Co-Founder, Cisco Brewers</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Mark Keroack – MD, MPH, President &amp; CEO, Baystate Health</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Nicole LaChapelle – Mayor, City of Easthampton</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Laurie Leshin – Ph.D., President, Worcester Polytechnic Institute</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Linda Markham - President, Cape Air</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Girish Navani – CEO and Co-Founder, eClinicalWorks</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Stephanie Pollack – Secretary of Transportation</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Daniel Rivera – Mayor, City of Lawrence</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Corey Thomas – CEO, Rapid 7</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Rochelle Walensky – MD, MPH, Massachusetts General Hospital</a:t>
            </a:r>
          </a:p>
          <a:p>
            <a:pPr marL="194400" marR="0" lvl="1" indent="-1296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Carlo Zaffanella – Vice President and General Manager, Maritime &amp; Strategic Systems, General Dynamics Mission Systems</a:t>
            </a:r>
          </a:p>
        </p:txBody>
      </p:sp>
      <p:sp>
        <p:nvSpPr>
          <p:cNvPr id="13" name="Content Placeholder 2">
            <a:extLst>
              <a:ext uri="{FF2B5EF4-FFF2-40B4-BE49-F238E27FC236}">
                <a16:creationId xmlns:a16="http://schemas.microsoft.com/office/drawing/2014/main" id="{C142AF42-A188-458F-9CA8-7207495D0C9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THANK YOU</a:t>
            </a:r>
          </a:p>
        </p:txBody>
      </p:sp>
      <p:sp>
        <p:nvSpPr>
          <p:cNvPr id="11" name="Text Placeholder 6">
            <a:extLst>
              <a:ext uri="{FF2B5EF4-FFF2-40B4-BE49-F238E27FC236}">
                <a16:creationId xmlns:a16="http://schemas.microsoft.com/office/drawing/2014/main" id="{C1A4391D-7AA2-4ACC-9631-5FC6D3D9A1DA}"/>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405396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1103"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ntent Placeholder 2">
            <a:extLst>
              <a:ext uri="{FF2B5EF4-FFF2-40B4-BE49-F238E27FC236}">
                <a16:creationId xmlns:a16="http://schemas.microsoft.com/office/drawing/2014/main" id="{BB2494B1-4810-47BC-99BE-EC1DB7069CD0}"/>
              </a:ext>
            </a:extLst>
          </p:cNvPr>
          <p:cNvSpPr txBox="1">
            <a:spLocks/>
          </p:cNvSpPr>
          <p:nvPr/>
        </p:nvSpPr>
        <p:spPr>
          <a:xfrm>
            <a:off x="2267339" y="1188720"/>
            <a:ext cx="9097347" cy="3637581"/>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buNone/>
              <a:defRPr/>
            </a:pPr>
            <a:r>
              <a:rPr lang="en-US" dirty="0"/>
              <a:t>COVID-19 Updates and </a:t>
            </a:r>
            <a:r>
              <a:rPr lang="en-US" dirty="0" smtClean="0"/>
              <a:t>Information –</a:t>
            </a:r>
            <a:br>
              <a:rPr lang="en-US" dirty="0" smtClean="0"/>
            </a:br>
            <a:r>
              <a:rPr lang="en-US" dirty="0">
                <a:hlinkClick r:id="rId10"/>
              </a:rPr>
              <a:t>https://www.mass.gov/info-details/covid-19-updates-and-information</a:t>
            </a:r>
            <a:endParaRPr lang="en-US" dirty="0" smtClean="0"/>
          </a:p>
          <a:p>
            <a:pPr>
              <a:buNone/>
              <a:defRPr/>
            </a:pPr>
            <a:r>
              <a:rPr lang="en-US" dirty="0" smtClean="0"/>
              <a:t>COVID-19 </a:t>
            </a:r>
            <a:r>
              <a:rPr lang="en-US" dirty="0"/>
              <a:t>Prevention and Treatment – </a:t>
            </a:r>
            <a:br>
              <a:rPr lang="en-US" dirty="0"/>
            </a:br>
            <a:r>
              <a:rPr lang="en-US" dirty="0">
                <a:hlinkClick r:id="rId11">
                  <a:extLst>
                    <a:ext uri="{A12FA001-AC4F-418D-AE19-62706E023703}">
                      <ahyp:hlinkClr xmlns="" xmlns:ahyp="http://schemas.microsoft.com/office/drawing/2018/hyperlinkcolor" xmlns:lc="http://schemas.openxmlformats.org/drawingml/2006/lockedCanvas" val="tx"/>
                    </a:ext>
                  </a:extLst>
                </a:hlinkClick>
              </a:rPr>
              <a:t>https://www.mass.gov/info-details/covid-19-prevention-and-treatment</a:t>
            </a:r>
            <a:endParaRPr lang="en-US" dirty="0"/>
          </a:p>
          <a:p>
            <a:r>
              <a:rPr lang="en-US" dirty="0" smtClean="0">
                <a:solidFill>
                  <a:srgbClr val="141414"/>
                </a:solidFill>
                <a:latin typeface="Texta"/>
              </a:rPr>
              <a:t>COVID-19 </a:t>
            </a:r>
            <a:r>
              <a:rPr lang="en-US" dirty="0">
                <a:solidFill>
                  <a:srgbClr val="141414"/>
                </a:solidFill>
                <a:latin typeface="Texta"/>
              </a:rPr>
              <a:t>Resources and Guidance for </a:t>
            </a:r>
            <a:r>
              <a:rPr lang="en-US" dirty="0" smtClean="0">
                <a:solidFill>
                  <a:srgbClr val="141414"/>
                </a:solidFill>
                <a:latin typeface="Texta"/>
              </a:rPr>
              <a:t>Businesses –</a:t>
            </a:r>
            <a:br>
              <a:rPr lang="en-US" dirty="0" smtClean="0">
                <a:solidFill>
                  <a:srgbClr val="141414"/>
                </a:solidFill>
                <a:latin typeface="Texta"/>
              </a:rPr>
            </a:br>
            <a:r>
              <a:rPr lang="en-US" dirty="0">
                <a:hlinkClick r:id="rId12"/>
              </a:rPr>
              <a:t>https://</a:t>
            </a:r>
            <a:r>
              <a:rPr lang="en-US" dirty="0" smtClean="0">
                <a:hlinkClick r:id="rId12"/>
              </a:rPr>
              <a:t>www.mass.gov/info-details/covid-19-resources-and-guidance-for-businesses</a:t>
            </a:r>
            <a:endParaRPr lang="en-US" dirty="0" smtClean="0"/>
          </a:p>
          <a:p>
            <a:r>
              <a:rPr lang="en-US" dirty="0">
                <a:cs typeface="Arial" panose="020B0604020202020204" pitchFamily="34" charset="0"/>
              </a:rPr>
              <a:t>COVID-19 Response Reporting –</a:t>
            </a:r>
            <a:r>
              <a:rPr lang="en-US" dirty="0">
                <a:hlinkClick r:id="rId13"/>
              </a:rPr>
              <a:t/>
            </a:r>
            <a:br>
              <a:rPr lang="en-US" dirty="0">
                <a:hlinkClick r:id="rId13"/>
              </a:rPr>
            </a:br>
            <a:r>
              <a:rPr lang="en-US" dirty="0">
                <a:hlinkClick r:id="rId13"/>
              </a:rPr>
              <a:t>https://www.mass.gov/info-details/covid-19-response-reporting</a:t>
            </a:r>
            <a:r>
              <a:rPr lang="en-US" dirty="0"/>
              <a:t> </a:t>
            </a:r>
          </a:p>
          <a:p>
            <a:pPr marL="0" marR="0" lvl="0" indent="0" algn="l" defTabSz="914400" rtl="0" eaLnBrk="1" fontAlgn="auto" latinLnBrk="0" hangingPunct="1">
              <a:lnSpc>
                <a:spcPct val="110000"/>
              </a:lnSpc>
              <a:spcAft>
                <a:spcPts val="300"/>
              </a:spcAft>
              <a:buClrTx/>
              <a:buSzTx/>
              <a:buFont typeface="Arial" panose="020B0604020202020204" pitchFamily="34" charset="0"/>
              <a:buNone/>
              <a:tabLst/>
              <a:defRPr/>
            </a:pPr>
            <a:r>
              <a:rPr kumimoji="0" lang="en-US" sz="1200" b="0" i="0" u="none" strike="noStrike" kern="1200" cap="none" spc="0" normalizeH="0" baseline="0" noProof="0" dirty="0" smtClean="0">
                <a:ln>
                  <a:noFill/>
                </a:ln>
                <a:effectLst/>
                <a:uLnTx/>
                <a:uFillTx/>
                <a:latin typeface="Arial"/>
                <a:ea typeface="+mn-ea"/>
                <a:cs typeface="Arial" panose="020B0604020202020204" pitchFamily="34" charset="0"/>
                <a:sym typeface="+mn-lt"/>
              </a:rPr>
              <a:t>Guidance:</a:t>
            </a:r>
            <a:r>
              <a:rPr kumimoji="0" lang="en-US" sz="1200" b="0" i="0" u="none" strike="noStrike" kern="1200" cap="none" spc="0" normalizeH="0" noProof="0" dirty="0" smtClean="0">
                <a:ln>
                  <a:noFill/>
                </a:ln>
                <a:effectLst/>
                <a:uLnTx/>
                <a:uFillTx/>
                <a:latin typeface="Arial"/>
                <a:ea typeface="+mn-ea"/>
                <a:cs typeface="Arial" panose="020B0604020202020204" pitchFamily="34" charset="0"/>
                <a:sym typeface="+mn-lt"/>
              </a:rPr>
              <a:t> Wear a Mask In Public (Issued M</a:t>
            </a:r>
            <a:r>
              <a:rPr kumimoji="0" lang="en-US" sz="1200" b="0" i="0" u="none" strike="noStrike" kern="1200" cap="none" spc="0" normalizeH="0" baseline="0" noProof="0" dirty="0" smtClean="0">
                <a:ln>
                  <a:noFill/>
                </a:ln>
                <a:effectLst/>
                <a:uLnTx/>
                <a:uFillTx/>
                <a:latin typeface="Arial"/>
                <a:ea typeface="+mn-ea"/>
                <a:cs typeface="Arial" panose="020B0604020202020204" pitchFamily="34" charset="0"/>
                <a:sym typeface="+mn-lt"/>
              </a:rPr>
              <a:t>ay </a:t>
            </a: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mn-lt"/>
              </a:rPr>
              <a:t>1, </a:t>
            </a:r>
            <a:r>
              <a:rPr kumimoji="0" lang="en-US" sz="1200" b="0" i="0" u="none" strike="noStrike" kern="1200" cap="none" spc="0" normalizeH="0" baseline="0" noProof="0" dirty="0" smtClean="0">
                <a:ln>
                  <a:noFill/>
                </a:ln>
                <a:effectLst/>
                <a:uLnTx/>
                <a:uFillTx/>
                <a:latin typeface="Arial"/>
                <a:ea typeface="+mn-ea"/>
                <a:cs typeface="Arial" panose="020B0604020202020204" pitchFamily="34" charset="0"/>
                <a:sym typeface="+mn-lt"/>
              </a:rPr>
              <a:t>2020) </a:t>
            </a: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mn-lt"/>
              </a:rPr>
              <a:t>– </a:t>
            </a:r>
            <a:b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mn-lt"/>
              </a:rPr>
            </a:br>
            <a:r>
              <a:rPr kumimoji="0" lang="en-US" sz="1200" b="0" i="0" u="none" strike="noStrike" kern="1200" cap="none" spc="0" normalizeH="0" baseline="0" noProof="0" dirty="0" smtClean="0">
                <a:ln>
                  <a:noFill/>
                </a:ln>
                <a:effectLst/>
                <a:uLnTx/>
                <a:uFillTx/>
                <a:latin typeface="Arial"/>
                <a:ea typeface="+mn-ea"/>
                <a:sym typeface="+mn-lt"/>
                <a:hlinkClick r:id="rId14"/>
              </a:rPr>
              <a:t>https://www.mass.gov/news/wear-a-mask-in-public</a:t>
            </a:r>
            <a:endParaRPr kumimoji="0" lang="en-US" sz="1200" b="0" i="0" u="none" strike="noStrike" kern="1200" cap="none" spc="0" normalizeH="0" baseline="0" noProof="0" dirty="0" smtClean="0">
              <a:ln>
                <a:noFill/>
              </a:ln>
              <a:effectLst/>
              <a:uLnTx/>
              <a:uFillTx/>
              <a:latin typeface="Arial"/>
              <a:ea typeface="+mn-ea"/>
              <a:sym typeface="+mn-lt"/>
            </a:endParaRPr>
          </a:p>
          <a:p>
            <a:pPr marL="0" marR="0" lvl="0" indent="0" algn="l" defTabSz="914400" rtl="0" eaLnBrk="1" fontAlgn="auto" latinLnBrk="0" hangingPunct="1">
              <a:lnSpc>
                <a:spcPct val="110000"/>
              </a:lnSpc>
              <a:spcAft>
                <a:spcPts val="300"/>
              </a:spcAft>
              <a:buClrTx/>
              <a:buSzTx/>
              <a:buFont typeface="Arial" panose="020B0604020202020204" pitchFamily="34" charset="0"/>
              <a:buNone/>
              <a:tabLst/>
              <a:defRPr/>
            </a:pPr>
            <a:r>
              <a:rPr kumimoji="0" lang="en-US" sz="1200" b="0" i="0" u="none" strike="noStrike" kern="1200" cap="none" spc="0" normalizeH="0" baseline="0" noProof="0" dirty="0" smtClean="0">
                <a:ln>
                  <a:noFill/>
                </a:ln>
                <a:effectLst/>
                <a:uLnTx/>
                <a:uFillTx/>
                <a:latin typeface="Arial"/>
                <a:ea typeface="+mn-ea"/>
                <a:cs typeface="Arial" panose="020B0604020202020204" pitchFamily="34" charset="0"/>
                <a:sym typeface="+mn-lt"/>
              </a:rPr>
              <a:t>Mandatory </a:t>
            </a: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mn-lt"/>
              </a:rPr>
              <a:t>Workplace Safety Standards – </a:t>
            </a:r>
            <a:b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mn-lt"/>
              </a:rPr>
            </a:br>
            <a:r>
              <a:rPr kumimoji="0" lang="en-US" sz="1200" b="0" i="0" u="none" strike="noStrike" kern="1200" cap="none" spc="0" normalizeH="0" baseline="0" noProof="0" dirty="0">
                <a:ln>
                  <a:noFill/>
                </a:ln>
                <a:effectLst/>
                <a:uLnTx/>
                <a:uFillTx/>
                <a:latin typeface="Arial"/>
                <a:ea typeface="+mn-ea"/>
                <a:cs typeface="+mn-cs"/>
                <a:sym typeface="+mn-lt"/>
                <a:hlinkClick r:id="rId15">
                  <a:extLst>
                    <a:ext uri="{A12FA001-AC4F-418D-AE19-62706E023703}">
                      <ahyp:hlinkClr xmlns="" xmlns:ahyp="http://schemas.microsoft.com/office/drawing/2018/hyperlinkcolor" val="tx"/>
                    </a:ext>
                  </a:extLst>
                </a:hlinkClick>
              </a:rPr>
              <a:t>https://www.mass.gov/info-details/reopening-mandatory-safety-standards-for-workplaces</a:t>
            </a:r>
            <a:endParaRPr kumimoji="0" lang="en-US" sz="1200" b="0" i="0" u="none" strike="noStrike" kern="1200" cap="none" spc="0" normalizeH="0" baseline="0" noProof="0" dirty="0">
              <a:ln>
                <a:noFill/>
              </a:ln>
              <a:effectLst/>
              <a:uLnTx/>
              <a:uFillTx/>
              <a:latin typeface="Arial"/>
              <a:ea typeface="+mn-ea"/>
              <a:cs typeface="+mn-cs"/>
              <a:sym typeface="+mn-lt"/>
            </a:endParaRPr>
          </a:p>
          <a:p>
            <a:pPr marL="0" marR="0" lvl="0" indent="0" algn="l" defTabSz="914400" rtl="0" eaLnBrk="1" fontAlgn="auto" latinLnBrk="0" hangingPunct="1">
              <a:lnSpc>
                <a:spcPct val="110000"/>
              </a:lnSpc>
              <a:spcAft>
                <a:spcPts val="300"/>
              </a:spcAft>
              <a:buClrTx/>
              <a:buSzTx/>
              <a:buFont typeface="Arial" panose="020B0604020202020204" pitchFamily="34" charset="0"/>
              <a:buNone/>
              <a:tabLst/>
              <a:defRPr/>
            </a:pPr>
            <a:r>
              <a:rPr kumimoji="0" lang="en-US" sz="1200" b="0" i="0" u="none" strike="noStrike" kern="1200" cap="none" spc="0" normalizeH="0" baseline="0" noProof="0" dirty="0" smtClean="0">
                <a:ln>
                  <a:noFill/>
                </a:ln>
                <a:effectLst/>
                <a:uLnTx/>
                <a:uFillTx/>
                <a:latin typeface="Arial"/>
                <a:ea typeface="+mn-ea"/>
                <a:cs typeface="+mn-cs"/>
                <a:sym typeface="+mn-lt"/>
              </a:rPr>
              <a:t>Travel </a:t>
            </a:r>
            <a:r>
              <a:rPr lang="en-US" noProof="0" dirty="0">
                <a:latin typeface="Arial"/>
              </a:rPr>
              <a:t>I</a:t>
            </a:r>
            <a:r>
              <a:rPr kumimoji="0" lang="en-US" sz="1200" b="0" i="0" u="none" strike="noStrike" kern="1200" cap="none" spc="0" normalizeH="0" baseline="0" noProof="0" dirty="0" smtClean="0">
                <a:ln>
                  <a:noFill/>
                </a:ln>
                <a:effectLst/>
                <a:uLnTx/>
                <a:uFillTx/>
                <a:latin typeface="Arial"/>
                <a:ea typeface="+mn-ea"/>
                <a:cs typeface="+mn-cs"/>
                <a:sym typeface="+mn-lt"/>
              </a:rPr>
              <a:t>nformation </a:t>
            </a:r>
            <a:r>
              <a:rPr lang="en-US" dirty="0">
                <a:latin typeface="Arial"/>
              </a:rPr>
              <a:t>R</a:t>
            </a:r>
            <a:r>
              <a:rPr kumimoji="0" lang="en-US" sz="1200" b="0" i="0" u="none" strike="noStrike" kern="1200" cap="none" spc="0" normalizeH="0" baseline="0" noProof="0" dirty="0" smtClean="0">
                <a:ln>
                  <a:noFill/>
                </a:ln>
                <a:effectLst/>
                <a:uLnTx/>
                <a:uFillTx/>
                <a:latin typeface="Arial"/>
                <a:ea typeface="+mn-ea"/>
                <a:cs typeface="+mn-cs"/>
                <a:sym typeface="+mn-lt"/>
              </a:rPr>
              <a:t>elated </a:t>
            </a:r>
            <a:r>
              <a:rPr kumimoji="0" lang="en-US" sz="1200" b="0" i="0" u="none" strike="noStrike" kern="1200" cap="none" spc="0" normalizeH="0" baseline="0" noProof="0" dirty="0">
                <a:ln>
                  <a:noFill/>
                </a:ln>
                <a:effectLst/>
                <a:uLnTx/>
                <a:uFillTx/>
                <a:latin typeface="Arial"/>
                <a:ea typeface="+mn-ea"/>
                <a:cs typeface="+mn-cs"/>
                <a:sym typeface="+mn-lt"/>
              </a:rPr>
              <a:t>to COVID-19 – </a:t>
            </a:r>
            <a:br>
              <a:rPr kumimoji="0" lang="en-US" sz="1200" b="0" i="0" u="none" strike="noStrike" kern="1200" cap="none" spc="0" normalizeH="0" baseline="0" noProof="0" dirty="0">
                <a:ln>
                  <a:noFill/>
                </a:ln>
                <a:effectLst/>
                <a:uLnTx/>
                <a:uFillTx/>
                <a:latin typeface="Arial"/>
                <a:ea typeface="+mn-ea"/>
                <a:cs typeface="+mn-cs"/>
                <a:sym typeface="+mn-lt"/>
              </a:rPr>
            </a:br>
            <a:r>
              <a:rPr kumimoji="0" lang="en-US" sz="1200" b="0" i="0" u="none" strike="noStrike" kern="1200" cap="none" spc="0" normalizeH="0" baseline="0" noProof="0" dirty="0">
                <a:ln>
                  <a:noFill/>
                </a:ln>
                <a:effectLst/>
                <a:uLnTx/>
                <a:uFillTx/>
                <a:latin typeface="Arial"/>
                <a:ea typeface="+mn-ea"/>
                <a:cs typeface="+mn-cs"/>
                <a:sym typeface="+mn-lt"/>
                <a:hlinkClick r:id="rId16"/>
              </a:rPr>
              <a:t>https://www.mass.gov/info-details/travel-information-related-to-covid-19#travel-to-massachusetts-</a:t>
            </a:r>
            <a:endParaRPr kumimoji="0" lang="en-US" sz="1200" b="0" i="0" u="none" strike="noStrike" kern="1200" cap="none" spc="0" normalizeH="0" baseline="0" noProof="0" dirty="0">
              <a:ln>
                <a:noFill/>
              </a:ln>
              <a:effectLst/>
              <a:uLnTx/>
              <a:uFillTx/>
              <a:latin typeface="Arial"/>
              <a:ea typeface="+mn-ea"/>
              <a:cs typeface="+mn-cs"/>
              <a:sym typeface="+mn-lt"/>
            </a:endParaRPr>
          </a:p>
          <a:p>
            <a:pPr>
              <a:buNone/>
              <a:defRPr/>
            </a:pPr>
            <a:endParaRPr lang="en-US" dirty="0" smtClean="0"/>
          </a:p>
          <a:p>
            <a:pPr>
              <a:buNone/>
              <a:defRPr/>
            </a:pPr>
            <a:endParaRPr lang="en-US" dirty="0" smtClean="0"/>
          </a:p>
          <a:p>
            <a:pPr>
              <a:buNone/>
              <a:defRPr/>
            </a:pPr>
            <a:endParaRPr lang="en-US" dirty="0"/>
          </a:p>
          <a:p>
            <a:pPr>
              <a:buNone/>
              <a:defRPr/>
            </a:pPr>
            <a:r>
              <a:rPr lang="en-US" dirty="0"/>
              <a:t>Cover Photo Credits – </a:t>
            </a:r>
            <a:br>
              <a:rPr lang="en-US" dirty="0"/>
            </a:br>
            <a:r>
              <a:rPr lang="en-US" dirty="0"/>
              <a:t>George Headley, Laurie Turner, Joshua Qualls and David Mark via Pixabay</a:t>
            </a:r>
          </a:p>
          <a:p>
            <a:pPr>
              <a:buNone/>
              <a:defRPr/>
            </a:pPr>
            <a:endParaRPr lang="en-US" dirty="0">
              <a:solidFill>
                <a:srgbClr val="00269E"/>
              </a:solidFill>
            </a:endParaRPr>
          </a:p>
        </p:txBody>
      </p:sp>
      <p:sp>
        <p:nvSpPr>
          <p:cNvPr id="13" name="Content Placeholder 2">
            <a:extLst>
              <a:ext uri="{FF2B5EF4-FFF2-40B4-BE49-F238E27FC236}">
                <a16:creationId xmlns:a16="http://schemas.microsoft.com/office/drawing/2014/main" id="{C142AF42-A188-458F-9CA8-7207495D0C9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00269E"/>
                </a:solidFill>
                <a:effectLst/>
                <a:uLnTx/>
                <a:uFillTx/>
                <a:latin typeface="Arial"/>
                <a:ea typeface="+mn-ea"/>
                <a:cs typeface="Arial" panose="020B0604020202020204" pitchFamily="34" charset="0"/>
                <a:sym typeface="+mn-lt"/>
              </a:rPr>
              <a:t>OTHER RESOURCES</a:t>
            </a:r>
            <a:endPar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15" name="Text Placeholder 6">
            <a:extLst>
              <a:ext uri="{FF2B5EF4-FFF2-40B4-BE49-F238E27FC236}">
                <a16:creationId xmlns:a16="http://schemas.microsoft.com/office/drawing/2014/main" id="{E2E92F29-536B-4A0F-8DA9-D2660386DA44}"/>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1525713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2125"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F972A80-4F27-4CDA-BFFF-D544C5BAEF7B}"/>
              </a:ext>
            </a:extLst>
          </p:cNvPr>
          <p:cNvSpPr/>
          <p:nvPr>
            <p:custDataLst>
              <p:tags r:id="rId3"/>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37328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843E8D3-A1D0-418F-B334-28ECC5C20A2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GETTING STARTED ON THE PATH TO REOPENING</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6" name="Content Placeholder 2">
            <a:extLst>
              <a:ext uri="{FF2B5EF4-FFF2-40B4-BE49-F238E27FC236}">
                <a16:creationId xmlns:a16="http://schemas.microsoft.com/office/drawing/2014/main" id="{9E5EA522-0718-464A-9AAA-64A1A5FC4649}"/>
              </a:ext>
            </a:extLst>
          </p:cNvPr>
          <p:cNvSpPr txBox="1">
            <a:spLocks/>
          </p:cNvSpPr>
          <p:nvPr/>
        </p:nvSpPr>
        <p:spPr>
          <a:xfrm>
            <a:off x="2267339" y="1188721"/>
            <a:ext cx="9097347" cy="2561870"/>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On April 28, Governor Baker formed the Reopening Advisory Board, chaired by Lieutenant Governor Karyn Polito and Secretary of Housing and Economic Development Mike Kennealy, and comprised of representatives from the business community, public health officials, and municipal leaders from across the Commonwealth.</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In crafting this report, the Reopening Advisory Board and other</a:t>
            </a:r>
            <a:r>
              <a:rPr kumimoji="0" lang="en-US" sz="1400" b="0" i="0" u="none" strike="noStrike" kern="1200" cap="none" spc="0" normalizeH="0" noProof="0" dirty="0">
                <a:ln>
                  <a:noFill/>
                </a:ln>
                <a:solidFill>
                  <a:srgbClr val="000000"/>
                </a:solidFill>
                <a:effectLst/>
                <a:uLnTx/>
                <a:uFillTx/>
                <a:latin typeface="+mj-lt"/>
                <a:cs typeface="Arial" panose="020B0604020202020204" pitchFamily="34" charset="0"/>
                <a:sym typeface="+mn-lt"/>
              </a:rPr>
              <a:t> state officials</a:t>
            </a: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Heard testimony from more than </a:t>
            </a:r>
            <a:r>
              <a:rPr lang="en-US" sz="1400" dirty="0">
                <a:latin typeface="+mj-lt"/>
              </a:rPr>
              <a:t>75 </a:t>
            </a: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business associations, labor unions, non-profits, and community coalitions that collectively represent more than 112,000 businesses and more than 2,000,000 employees</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Received and reviewed more than </a:t>
            </a:r>
            <a:r>
              <a:rPr lang="en-US" sz="1400" noProof="0" dirty="0">
                <a:latin typeface="+mj-lt"/>
              </a:rPr>
              <a:t>4</a:t>
            </a:r>
            <a:r>
              <a:rPr lang="en-US" sz="1400" dirty="0">
                <a:latin typeface="+mj-lt"/>
              </a:rPr>
              <a:t>,600 </a:t>
            </a: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written submissions from associations, businesses, and residents</a:t>
            </a:r>
          </a:p>
          <a:p>
            <a:pPr marL="171450" marR="0" lvl="0" indent="-171450" algn="l" defTabSz="914400" rtl="0" eaLnBrk="1" fontAlgn="auto" latinLnBrk="0" hangingPunct="1">
              <a:lnSpc>
                <a:spcPct val="110000"/>
              </a:lnSpc>
              <a:spcBef>
                <a:spcPts val="6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Engaged stakeholders and analyzed</a:t>
            </a:r>
            <a:r>
              <a:rPr kumimoji="0" lang="en-US" sz="1400" b="0" i="0" u="none" strike="noStrike" kern="1200" cap="none" spc="0" normalizeH="0" noProof="0" dirty="0">
                <a:ln>
                  <a:noFill/>
                </a:ln>
                <a:solidFill>
                  <a:srgbClr val="000000"/>
                </a:solidFill>
                <a:effectLst/>
                <a:uLnTx/>
                <a:uFillTx/>
                <a:latin typeface="+mj-lt"/>
                <a:cs typeface="Arial" panose="020B0604020202020204" pitchFamily="34" charset="0"/>
                <a:sym typeface="+mn-lt"/>
              </a:rPr>
              <a:t> information in over</a:t>
            </a: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 </a:t>
            </a:r>
            <a:r>
              <a:rPr lang="en-US" sz="1400" dirty="0">
                <a:latin typeface="+mj-lt"/>
              </a:rPr>
              <a:t>45</a:t>
            </a: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 hours </a:t>
            </a:r>
            <a:r>
              <a:rPr lang="en-US" sz="1400" dirty="0">
                <a:solidFill>
                  <a:srgbClr val="000000"/>
                </a:solidFill>
                <a:latin typeface="+mj-lt"/>
                <a:cs typeface="Arial" panose="020B0604020202020204" pitchFamily="34" charset="0"/>
              </a:rPr>
              <a:t>of</a:t>
            </a:r>
            <a:r>
              <a:rPr kumimoji="0" lang="en-US" sz="1400" b="0" i="0" u="none" strike="noStrike" kern="1200" cap="none" spc="0" normalizeH="0" baseline="0" noProof="0" dirty="0">
                <a:ln>
                  <a:noFill/>
                </a:ln>
                <a:solidFill>
                  <a:srgbClr val="000000"/>
                </a:solidFill>
                <a:effectLst/>
                <a:uLnTx/>
                <a:uFillTx/>
                <a:latin typeface="+mj-lt"/>
                <a:cs typeface="Arial" panose="020B0604020202020204" pitchFamily="34" charset="0"/>
                <a:sym typeface="+mn-lt"/>
              </a:rPr>
              <a:t> Zoom meetings over the past 20 days</a:t>
            </a:r>
          </a:p>
        </p:txBody>
      </p:sp>
      <p:pic>
        <p:nvPicPr>
          <p:cNvPr id="305154" name="Picture 2">
            <a:extLst>
              <a:ext uri="{FF2B5EF4-FFF2-40B4-BE49-F238E27FC236}">
                <a16:creationId xmlns:a16="http://schemas.microsoft.com/office/drawing/2014/main" id="{FCCAAB03-0EDB-4C4E-A5D4-CE66C9EEDC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347" y="3867060"/>
            <a:ext cx="654647" cy="320317"/>
          </a:xfrm>
          <a:prstGeom prst="rect">
            <a:avLst/>
          </a:prstGeom>
          <a:noFill/>
          <a:extLst>
            <a:ext uri="{909E8E84-426E-40DD-AFC4-6F175D3DCCD1}">
              <a14:hiddenFill xmlns:a14="http://schemas.microsoft.com/office/drawing/2010/main">
                <a:solidFill>
                  <a:srgbClr val="FFFFFF"/>
                </a:solidFill>
              </a14:hiddenFill>
            </a:ext>
          </a:extLst>
        </p:spPr>
      </p:pic>
      <p:pic>
        <p:nvPicPr>
          <p:cNvPr id="305156" name="Picture 4">
            <a:extLst>
              <a:ext uri="{FF2B5EF4-FFF2-40B4-BE49-F238E27FC236}">
                <a16:creationId xmlns:a16="http://schemas.microsoft.com/office/drawing/2014/main" id="{04D7C326-D0BA-4952-B75A-DA64942279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498" y="3850026"/>
            <a:ext cx="962829" cy="320317"/>
          </a:xfrm>
          <a:prstGeom prst="rect">
            <a:avLst/>
          </a:prstGeom>
          <a:noFill/>
          <a:extLst>
            <a:ext uri="{909E8E84-426E-40DD-AFC4-6F175D3DCCD1}">
              <a14:hiddenFill xmlns:a14="http://schemas.microsoft.com/office/drawing/2010/main">
                <a:solidFill>
                  <a:srgbClr val="FFFFFF"/>
                </a:solidFill>
              </a14:hiddenFill>
            </a:ext>
          </a:extLst>
        </p:spPr>
      </p:pic>
      <p:pic>
        <p:nvPicPr>
          <p:cNvPr id="305158" name="Picture 6">
            <a:extLst>
              <a:ext uri="{FF2B5EF4-FFF2-40B4-BE49-F238E27FC236}">
                <a16:creationId xmlns:a16="http://schemas.microsoft.com/office/drawing/2014/main" id="{109CC19D-2EB7-4D25-B806-11F2111318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489" y="3893801"/>
            <a:ext cx="976205" cy="320317"/>
          </a:xfrm>
          <a:prstGeom prst="rect">
            <a:avLst/>
          </a:prstGeom>
          <a:noFill/>
          <a:extLst>
            <a:ext uri="{909E8E84-426E-40DD-AFC4-6F175D3DCCD1}">
              <a14:hiddenFill xmlns:a14="http://schemas.microsoft.com/office/drawing/2010/main">
                <a:solidFill>
                  <a:srgbClr val="FFFFFF"/>
                </a:solidFill>
              </a14:hiddenFill>
            </a:ext>
          </a:extLst>
        </p:spPr>
      </p:pic>
      <p:pic>
        <p:nvPicPr>
          <p:cNvPr id="305160" name="Picture 8">
            <a:extLst>
              <a:ext uri="{FF2B5EF4-FFF2-40B4-BE49-F238E27FC236}">
                <a16:creationId xmlns:a16="http://schemas.microsoft.com/office/drawing/2014/main" id="{635E7555-821C-42DF-8BEA-D51F94D230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9426" y="4287822"/>
            <a:ext cx="988331" cy="304221"/>
          </a:xfrm>
          <a:prstGeom prst="rect">
            <a:avLst/>
          </a:prstGeom>
          <a:noFill/>
          <a:extLst>
            <a:ext uri="{909E8E84-426E-40DD-AFC4-6F175D3DCCD1}">
              <a14:hiddenFill xmlns:a14="http://schemas.microsoft.com/office/drawing/2010/main">
                <a:solidFill>
                  <a:srgbClr val="FFFFFF"/>
                </a:solidFill>
              </a14:hiddenFill>
            </a:ext>
          </a:extLst>
        </p:spPr>
      </p:pic>
      <p:pic>
        <p:nvPicPr>
          <p:cNvPr id="305166" name="Picture 14">
            <a:extLst>
              <a:ext uri="{FF2B5EF4-FFF2-40B4-BE49-F238E27FC236}">
                <a16:creationId xmlns:a16="http://schemas.microsoft.com/office/drawing/2014/main" id="{1F5E099F-B95E-4299-93E0-A8DF9C14BB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3592" y="3947465"/>
            <a:ext cx="928040" cy="211277"/>
          </a:xfrm>
          <a:prstGeom prst="rect">
            <a:avLst/>
          </a:prstGeom>
          <a:noFill/>
          <a:extLst>
            <a:ext uri="{909E8E84-426E-40DD-AFC4-6F175D3DCCD1}">
              <a14:hiddenFill xmlns:a14="http://schemas.microsoft.com/office/drawing/2010/main">
                <a:solidFill>
                  <a:srgbClr val="FFFFFF"/>
                </a:solidFill>
              </a14:hiddenFill>
            </a:ext>
          </a:extLst>
        </p:spPr>
      </p:pic>
      <p:pic>
        <p:nvPicPr>
          <p:cNvPr id="305168" name="Picture 16">
            <a:extLst>
              <a:ext uri="{FF2B5EF4-FFF2-40B4-BE49-F238E27FC236}">
                <a16:creationId xmlns:a16="http://schemas.microsoft.com/office/drawing/2014/main" id="{0388D9AA-A91A-48F9-BB9F-D80A87E2FC2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1370" b="25197"/>
          <a:stretch/>
        </p:blipFill>
        <p:spPr bwMode="auto">
          <a:xfrm>
            <a:off x="3255002" y="4299684"/>
            <a:ext cx="654647" cy="284339"/>
          </a:xfrm>
          <a:prstGeom prst="rect">
            <a:avLst/>
          </a:prstGeom>
          <a:noFill/>
          <a:extLst>
            <a:ext uri="{909E8E84-426E-40DD-AFC4-6F175D3DCCD1}">
              <a14:hiddenFill xmlns:a14="http://schemas.microsoft.com/office/drawing/2010/main">
                <a:solidFill>
                  <a:srgbClr val="FFFFFF"/>
                </a:solidFill>
              </a14:hiddenFill>
            </a:ext>
          </a:extLst>
        </p:spPr>
      </p:pic>
      <p:pic>
        <p:nvPicPr>
          <p:cNvPr id="305172" name="Picture 20">
            <a:extLst>
              <a:ext uri="{FF2B5EF4-FFF2-40B4-BE49-F238E27FC236}">
                <a16:creationId xmlns:a16="http://schemas.microsoft.com/office/drawing/2014/main" id="{A0E6CBFA-14CE-4B5D-9C75-8978146FBB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4849" y="3937100"/>
            <a:ext cx="1014588" cy="202918"/>
          </a:xfrm>
          <a:prstGeom prst="rect">
            <a:avLst/>
          </a:prstGeom>
          <a:noFill/>
          <a:extLst>
            <a:ext uri="{909E8E84-426E-40DD-AFC4-6F175D3DCCD1}">
              <a14:hiddenFill xmlns:a14="http://schemas.microsoft.com/office/drawing/2010/main">
                <a:solidFill>
                  <a:srgbClr val="FFFFFF"/>
                </a:solidFill>
              </a14:hiddenFill>
            </a:ext>
          </a:extLst>
        </p:spPr>
      </p:pic>
      <p:pic>
        <p:nvPicPr>
          <p:cNvPr id="305174" name="Picture 22">
            <a:extLst>
              <a:ext uri="{FF2B5EF4-FFF2-40B4-BE49-F238E27FC236}">
                <a16:creationId xmlns:a16="http://schemas.microsoft.com/office/drawing/2014/main" id="{BF734FA2-6354-41D9-90E9-28D464BC40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8065" y="3866002"/>
            <a:ext cx="539383" cy="269692"/>
          </a:xfrm>
          <a:prstGeom prst="rect">
            <a:avLst/>
          </a:prstGeom>
          <a:noFill/>
          <a:extLst>
            <a:ext uri="{909E8E84-426E-40DD-AFC4-6F175D3DCCD1}">
              <a14:hiddenFill xmlns:a14="http://schemas.microsoft.com/office/drawing/2010/main">
                <a:solidFill>
                  <a:srgbClr val="FFFFFF"/>
                </a:solidFill>
              </a14:hiddenFill>
            </a:ext>
          </a:extLst>
        </p:spPr>
      </p:pic>
      <p:pic>
        <p:nvPicPr>
          <p:cNvPr id="305176" name="Picture 24">
            <a:extLst>
              <a:ext uri="{FF2B5EF4-FFF2-40B4-BE49-F238E27FC236}">
                <a16:creationId xmlns:a16="http://schemas.microsoft.com/office/drawing/2014/main" id="{AE9E3DD8-F04B-40CA-81FF-8173CB4A431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19834" y="4248362"/>
            <a:ext cx="342739" cy="342739"/>
          </a:xfrm>
          <a:prstGeom prst="rect">
            <a:avLst/>
          </a:prstGeom>
          <a:noFill/>
          <a:extLst>
            <a:ext uri="{909E8E84-426E-40DD-AFC4-6F175D3DCCD1}">
              <a14:hiddenFill xmlns:a14="http://schemas.microsoft.com/office/drawing/2010/main">
                <a:solidFill>
                  <a:srgbClr val="FFFFFF"/>
                </a:solidFill>
              </a14:hiddenFill>
            </a:ext>
          </a:extLst>
        </p:spPr>
      </p:pic>
      <p:pic>
        <p:nvPicPr>
          <p:cNvPr id="305178" name="Picture 26">
            <a:extLst>
              <a:ext uri="{FF2B5EF4-FFF2-40B4-BE49-F238E27FC236}">
                <a16:creationId xmlns:a16="http://schemas.microsoft.com/office/drawing/2014/main" id="{BD84A90B-4E77-4C1B-85E4-432851929A7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10086" y="6066321"/>
            <a:ext cx="541995" cy="197328"/>
          </a:xfrm>
          <a:prstGeom prst="rect">
            <a:avLst/>
          </a:prstGeom>
          <a:noFill/>
          <a:extLst>
            <a:ext uri="{909E8E84-426E-40DD-AFC4-6F175D3DCCD1}">
              <a14:hiddenFill xmlns:a14="http://schemas.microsoft.com/office/drawing/2010/main">
                <a:solidFill>
                  <a:srgbClr val="FFFFFF"/>
                </a:solidFill>
              </a14:hiddenFill>
            </a:ext>
          </a:extLst>
        </p:spPr>
      </p:pic>
      <p:pic>
        <p:nvPicPr>
          <p:cNvPr id="305180" name="Picture 28">
            <a:extLst>
              <a:ext uri="{FF2B5EF4-FFF2-40B4-BE49-F238E27FC236}">
                <a16:creationId xmlns:a16="http://schemas.microsoft.com/office/drawing/2014/main" id="{09519B0B-C845-4B35-9DF1-81174E431B66}"/>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900" t="7219" r="7601" b="7841"/>
          <a:stretch/>
        </p:blipFill>
        <p:spPr bwMode="auto">
          <a:xfrm>
            <a:off x="2451022" y="4651249"/>
            <a:ext cx="302641" cy="304220"/>
          </a:xfrm>
          <a:prstGeom prst="rect">
            <a:avLst/>
          </a:prstGeom>
          <a:noFill/>
          <a:extLst>
            <a:ext uri="{909E8E84-426E-40DD-AFC4-6F175D3DCCD1}">
              <a14:hiddenFill xmlns:a14="http://schemas.microsoft.com/office/drawing/2010/main">
                <a:solidFill>
                  <a:srgbClr val="FFFFFF"/>
                </a:solidFill>
              </a14:hiddenFill>
            </a:ext>
          </a:extLst>
        </p:spPr>
      </p:pic>
      <p:pic>
        <p:nvPicPr>
          <p:cNvPr id="305182" name="Picture 30">
            <a:extLst>
              <a:ext uri="{FF2B5EF4-FFF2-40B4-BE49-F238E27FC236}">
                <a16:creationId xmlns:a16="http://schemas.microsoft.com/office/drawing/2014/main" id="{6A8E9071-8CE7-4CCB-BBA6-CC9C040E5D4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32400" y="4736481"/>
            <a:ext cx="693599" cy="153753"/>
          </a:xfrm>
          <a:prstGeom prst="rect">
            <a:avLst/>
          </a:prstGeom>
          <a:noFill/>
          <a:extLst>
            <a:ext uri="{909E8E84-426E-40DD-AFC4-6F175D3DCCD1}">
              <a14:hiddenFill xmlns:a14="http://schemas.microsoft.com/office/drawing/2010/main">
                <a:solidFill>
                  <a:srgbClr val="FFFFFF"/>
                </a:solidFill>
              </a14:hiddenFill>
            </a:ext>
          </a:extLst>
        </p:spPr>
      </p:pic>
      <p:pic>
        <p:nvPicPr>
          <p:cNvPr id="305184" name="Picture 32">
            <a:extLst>
              <a:ext uri="{FF2B5EF4-FFF2-40B4-BE49-F238E27FC236}">
                <a16:creationId xmlns:a16="http://schemas.microsoft.com/office/drawing/2014/main" id="{B60EB078-7360-4588-814E-FFA786391F6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15851" y="4667186"/>
            <a:ext cx="695327" cy="239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9071DD-990B-4531-B221-2F0B5769CD09}"/>
              </a:ext>
            </a:extLst>
          </p:cNvPr>
          <p:cNvPicPr>
            <a:picLocks noChangeAspect="1"/>
          </p:cNvPicPr>
          <p:nvPr/>
        </p:nvPicPr>
        <p:blipFill>
          <a:blip r:embed="rId16"/>
          <a:stretch>
            <a:fillRect/>
          </a:stretch>
        </p:blipFill>
        <p:spPr>
          <a:xfrm>
            <a:off x="4536175" y="4716211"/>
            <a:ext cx="695328" cy="183949"/>
          </a:xfrm>
          <a:prstGeom prst="rect">
            <a:avLst/>
          </a:prstGeom>
        </p:spPr>
      </p:pic>
      <p:pic>
        <p:nvPicPr>
          <p:cNvPr id="305200" name="Picture 48">
            <a:extLst>
              <a:ext uri="{FF2B5EF4-FFF2-40B4-BE49-F238E27FC236}">
                <a16:creationId xmlns:a16="http://schemas.microsoft.com/office/drawing/2014/main" id="{8B8E4A71-72C7-446F-B9C1-702E9C8E9CE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91300" y="4647332"/>
            <a:ext cx="727160" cy="3311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D10E5CB-B61D-4148-9AC0-993F5190BDAB}"/>
              </a:ext>
            </a:extLst>
          </p:cNvPr>
          <p:cNvPicPr>
            <a:picLocks noChangeAspect="1"/>
          </p:cNvPicPr>
          <p:nvPr/>
        </p:nvPicPr>
        <p:blipFill rotWithShape="1">
          <a:blip r:embed="rId18"/>
          <a:srcRect r="47069"/>
          <a:stretch/>
        </p:blipFill>
        <p:spPr>
          <a:xfrm>
            <a:off x="6090434" y="4671480"/>
            <a:ext cx="614459" cy="263757"/>
          </a:xfrm>
          <a:prstGeom prst="rect">
            <a:avLst/>
          </a:prstGeom>
        </p:spPr>
      </p:pic>
      <p:pic>
        <p:nvPicPr>
          <p:cNvPr id="305202" name="Picture 50">
            <a:extLst>
              <a:ext uri="{FF2B5EF4-FFF2-40B4-BE49-F238E27FC236}">
                <a16:creationId xmlns:a16="http://schemas.microsoft.com/office/drawing/2014/main" id="{94CC0F29-C9AD-484E-83EB-1EF79A670FE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33264" y="4663316"/>
            <a:ext cx="340960" cy="264051"/>
          </a:xfrm>
          <a:prstGeom prst="rect">
            <a:avLst/>
          </a:prstGeom>
          <a:noFill/>
          <a:extLst>
            <a:ext uri="{909E8E84-426E-40DD-AFC4-6F175D3DCCD1}">
              <a14:hiddenFill xmlns:a14="http://schemas.microsoft.com/office/drawing/2010/main">
                <a:solidFill>
                  <a:srgbClr val="FFFFFF"/>
                </a:solidFill>
              </a14:hiddenFill>
            </a:ext>
          </a:extLst>
        </p:spPr>
      </p:pic>
      <p:pic>
        <p:nvPicPr>
          <p:cNvPr id="305206" name="Picture 54">
            <a:extLst>
              <a:ext uri="{FF2B5EF4-FFF2-40B4-BE49-F238E27FC236}">
                <a16:creationId xmlns:a16="http://schemas.microsoft.com/office/drawing/2014/main" id="{297E6DAC-A465-443C-93B6-3705E917B51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87060" y="4670450"/>
            <a:ext cx="663549" cy="268184"/>
          </a:xfrm>
          <a:prstGeom prst="rect">
            <a:avLst/>
          </a:prstGeom>
          <a:noFill/>
          <a:extLst>
            <a:ext uri="{909E8E84-426E-40DD-AFC4-6F175D3DCCD1}">
              <a14:hiddenFill xmlns:a14="http://schemas.microsoft.com/office/drawing/2010/main">
                <a:solidFill>
                  <a:srgbClr val="FFFFFF"/>
                </a:solidFill>
              </a14:hiddenFill>
            </a:ext>
          </a:extLst>
        </p:spPr>
      </p:pic>
      <p:pic>
        <p:nvPicPr>
          <p:cNvPr id="305208" name="Picture 56">
            <a:extLst>
              <a:ext uri="{FF2B5EF4-FFF2-40B4-BE49-F238E27FC236}">
                <a16:creationId xmlns:a16="http://schemas.microsoft.com/office/drawing/2014/main" id="{E1C7F7DB-1579-42C4-B0D8-9F78DC8EEB4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46322" y="4229618"/>
            <a:ext cx="357773" cy="357773"/>
          </a:xfrm>
          <a:prstGeom prst="rect">
            <a:avLst/>
          </a:prstGeom>
          <a:noFill/>
          <a:extLst>
            <a:ext uri="{909E8E84-426E-40DD-AFC4-6F175D3DCCD1}">
              <a14:hiddenFill xmlns:a14="http://schemas.microsoft.com/office/drawing/2010/main">
                <a:solidFill>
                  <a:srgbClr val="FFFFFF"/>
                </a:solidFill>
              </a14:hiddenFill>
            </a:ext>
          </a:extLst>
        </p:spPr>
      </p:pic>
      <p:pic>
        <p:nvPicPr>
          <p:cNvPr id="305210" name="Picture 58">
            <a:extLst>
              <a:ext uri="{FF2B5EF4-FFF2-40B4-BE49-F238E27FC236}">
                <a16:creationId xmlns:a16="http://schemas.microsoft.com/office/drawing/2014/main" id="{1E426FB4-0819-4D29-8517-CC861937A3F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84002" y="5051122"/>
            <a:ext cx="1071939" cy="261384"/>
          </a:xfrm>
          <a:prstGeom prst="rect">
            <a:avLst/>
          </a:prstGeom>
          <a:noFill/>
          <a:extLst>
            <a:ext uri="{909E8E84-426E-40DD-AFC4-6F175D3DCCD1}">
              <a14:hiddenFill xmlns:a14="http://schemas.microsoft.com/office/drawing/2010/main">
                <a:solidFill>
                  <a:srgbClr val="FFFFFF"/>
                </a:solidFill>
              </a14:hiddenFill>
            </a:ext>
          </a:extLst>
        </p:spPr>
      </p:pic>
      <p:pic>
        <p:nvPicPr>
          <p:cNvPr id="305212" name="Picture 60">
            <a:extLst>
              <a:ext uri="{FF2B5EF4-FFF2-40B4-BE49-F238E27FC236}">
                <a16:creationId xmlns:a16="http://schemas.microsoft.com/office/drawing/2014/main" id="{F07CF4E1-41D4-4A5D-B0C2-451E94095F69}"/>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r="51708"/>
          <a:stretch/>
        </p:blipFill>
        <p:spPr bwMode="auto">
          <a:xfrm>
            <a:off x="3322713" y="5017432"/>
            <a:ext cx="644898" cy="286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a:extLst>
              <a:ext uri="{FF2B5EF4-FFF2-40B4-BE49-F238E27FC236}">
                <a16:creationId xmlns:a16="http://schemas.microsoft.com/office/drawing/2014/main" id="{0C7B4D8C-7047-40AD-81D7-D0C85DEEEE27}"/>
              </a:ext>
            </a:extLst>
          </p:cNvPr>
          <p:cNvGraphicFramePr>
            <a:graphicFrameLocks noChangeAspect="1"/>
          </p:cNvGraphicFramePr>
          <p:nvPr>
            <p:extLst/>
          </p:nvPr>
        </p:nvGraphicFramePr>
        <p:xfrm>
          <a:off x="2412564" y="5017432"/>
          <a:ext cx="816489" cy="249945"/>
        </p:xfrm>
        <a:graphic>
          <a:graphicData uri="http://schemas.openxmlformats.org/presentationml/2006/ole">
            <mc:AlternateContent xmlns:mc="http://schemas.openxmlformats.org/markup-compatibility/2006">
              <mc:Choice xmlns:v="urn:schemas-microsoft-com:vml" Requires="v">
                <p:oleObj spid="_x0000_s8574" r:id="rId24" imgW="2488680" imgH="761760" progId="">
                  <p:embed/>
                </p:oleObj>
              </mc:Choice>
              <mc:Fallback>
                <p:oleObj r:id="rId24" imgW="2488680" imgH="761760" progId="">
                  <p:embed/>
                  <p:pic>
                    <p:nvPicPr>
                      <p:cNvPr id="11" name="Object 10">
                        <a:extLst>
                          <a:ext uri="{FF2B5EF4-FFF2-40B4-BE49-F238E27FC236}">
                            <a16:creationId xmlns:a16="http://schemas.microsoft.com/office/drawing/2014/main" id="{0C7B4D8C-7047-40AD-81D7-D0C85DEEEE27}"/>
                          </a:ext>
                        </a:extLst>
                      </p:cNvPr>
                      <p:cNvPicPr/>
                      <p:nvPr/>
                    </p:nvPicPr>
                    <p:blipFill>
                      <a:blip r:embed="rId25"/>
                      <a:stretch>
                        <a:fillRect/>
                      </a:stretch>
                    </p:blipFill>
                    <p:spPr>
                      <a:xfrm>
                        <a:off x="2412564" y="5017432"/>
                        <a:ext cx="816489" cy="249945"/>
                      </a:xfrm>
                      <a:prstGeom prst="rect">
                        <a:avLst/>
                      </a:prstGeom>
                    </p:spPr>
                  </p:pic>
                </p:oleObj>
              </mc:Fallback>
            </mc:AlternateContent>
          </a:graphicData>
        </a:graphic>
      </p:graphicFrame>
      <p:pic>
        <p:nvPicPr>
          <p:cNvPr id="305216" name="Picture 64">
            <a:extLst>
              <a:ext uri="{FF2B5EF4-FFF2-40B4-BE49-F238E27FC236}">
                <a16:creationId xmlns:a16="http://schemas.microsoft.com/office/drawing/2014/main" id="{1A467063-54C8-4681-83EB-2CFEE56ABE1E}"/>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40300" t="30058" b="15219"/>
          <a:stretch/>
        </p:blipFill>
        <p:spPr bwMode="auto">
          <a:xfrm>
            <a:off x="7885303" y="4662634"/>
            <a:ext cx="993227" cy="268184"/>
          </a:xfrm>
          <a:prstGeom prst="rect">
            <a:avLst/>
          </a:prstGeom>
          <a:noFill/>
          <a:extLst>
            <a:ext uri="{909E8E84-426E-40DD-AFC4-6F175D3DCCD1}">
              <a14:hiddenFill xmlns:a14="http://schemas.microsoft.com/office/drawing/2010/main">
                <a:solidFill>
                  <a:srgbClr val="FFFFFF"/>
                </a:solidFill>
              </a14:hiddenFill>
            </a:ext>
          </a:extLst>
        </p:spPr>
      </p:pic>
      <p:pic>
        <p:nvPicPr>
          <p:cNvPr id="305219" name="Picture 67">
            <a:extLst>
              <a:ext uri="{FF2B5EF4-FFF2-40B4-BE49-F238E27FC236}">
                <a16:creationId xmlns:a16="http://schemas.microsoft.com/office/drawing/2014/main" id="{3B6D6CC2-0722-4266-80B2-CE00EC747D79}"/>
              </a:ext>
            </a:extLst>
          </p:cNvPr>
          <p:cNvPicPr>
            <a:picLocks noChangeAspect="1" noChangeArrowheads="1"/>
          </p:cNvPicPr>
          <p:nvPr/>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84" b="11641"/>
          <a:stretch/>
        </p:blipFill>
        <p:spPr bwMode="auto">
          <a:xfrm>
            <a:off x="2363367" y="5391854"/>
            <a:ext cx="509001" cy="389263"/>
          </a:xfrm>
          <a:prstGeom prst="rect">
            <a:avLst/>
          </a:prstGeom>
          <a:noFill/>
          <a:extLst>
            <a:ext uri="{909E8E84-426E-40DD-AFC4-6F175D3DCCD1}">
              <a14:hiddenFill xmlns:a14="http://schemas.microsoft.com/office/drawing/2010/main">
                <a:solidFill>
                  <a:srgbClr val="FFFFFF"/>
                </a:solidFill>
              </a14:hiddenFill>
            </a:ext>
          </a:extLst>
        </p:spPr>
      </p:pic>
      <p:pic>
        <p:nvPicPr>
          <p:cNvPr id="305221" name="Picture 69">
            <a:extLst>
              <a:ext uri="{FF2B5EF4-FFF2-40B4-BE49-F238E27FC236}">
                <a16:creationId xmlns:a16="http://schemas.microsoft.com/office/drawing/2014/main" id="{C370EC8F-37B2-462E-9794-BA2311120FB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1049" t="5693" r="51502" b="10655"/>
          <a:stretch/>
        </p:blipFill>
        <p:spPr bwMode="auto">
          <a:xfrm>
            <a:off x="3023533" y="5443046"/>
            <a:ext cx="803154" cy="286878"/>
          </a:xfrm>
          <a:prstGeom prst="rect">
            <a:avLst/>
          </a:prstGeom>
          <a:noFill/>
          <a:extLst>
            <a:ext uri="{909E8E84-426E-40DD-AFC4-6F175D3DCCD1}">
              <a14:hiddenFill xmlns:a14="http://schemas.microsoft.com/office/drawing/2010/main">
                <a:solidFill>
                  <a:srgbClr val="FFFFFF"/>
                </a:solidFill>
              </a14:hiddenFill>
            </a:ext>
          </a:extLst>
        </p:spPr>
      </p:pic>
      <p:pic>
        <p:nvPicPr>
          <p:cNvPr id="305223" name="Picture 71">
            <a:extLst>
              <a:ext uri="{FF2B5EF4-FFF2-40B4-BE49-F238E27FC236}">
                <a16:creationId xmlns:a16="http://schemas.microsoft.com/office/drawing/2014/main" id="{D22282A5-FD63-49F2-9DEB-F6534734D444}"/>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r="57569"/>
          <a:stretch/>
        </p:blipFill>
        <p:spPr bwMode="auto">
          <a:xfrm>
            <a:off x="4952468" y="5393736"/>
            <a:ext cx="484935" cy="443212"/>
          </a:xfrm>
          <a:prstGeom prst="rect">
            <a:avLst/>
          </a:prstGeom>
          <a:noFill/>
          <a:extLst>
            <a:ext uri="{909E8E84-426E-40DD-AFC4-6F175D3DCCD1}">
              <a14:hiddenFill xmlns:a14="http://schemas.microsoft.com/office/drawing/2010/main">
                <a:solidFill>
                  <a:srgbClr val="FFFFFF"/>
                </a:solidFill>
              </a14:hiddenFill>
            </a:ext>
          </a:extLst>
        </p:spPr>
      </p:pic>
      <p:pic>
        <p:nvPicPr>
          <p:cNvPr id="305228" name="Picture 76">
            <a:extLst>
              <a:ext uri="{FF2B5EF4-FFF2-40B4-BE49-F238E27FC236}">
                <a16:creationId xmlns:a16="http://schemas.microsoft.com/office/drawing/2014/main" id="{4AFF8844-6B52-4BC0-BCE9-EC4CD0DBA72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571050" y="5413727"/>
            <a:ext cx="444405" cy="392341"/>
          </a:xfrm>
          <a:prstGeom prst="rect">
            <a:avLst/>
          </a:prstGeom>
          <a:noFill/>
          <a:extLst>
            <a:ext uri="{909E8E84-426E-40DD-AFC4-6F175D3DCCD1}">
              <a14:hiddenFill xmlns:a14="http://schemas.microsoft.com/office/drawing/2010/main">
                <a:solidFill>
                  <a:srgbClr val="FFFFFF"/>
                </a:solidFill>
              </a14:hiddenFill>
            </a:ext>
          </a:extLst>
        </p:spPr>
      </p:pic>
      <p:pic>
        <p:nvPicPr>
          <p:cNvPr id="305230" name="Picture 78">
            <a:extLst>
              <a:ext uri="{FF2B5EF4-FFF2-40B4-BE49-F238E27FC236}">
                <a16:creationId xmlns:a16="http://schemas.microsoft.com/office/drawing/2014/main" id="{8B5D992E-8776-4B97-851A-45AD515EBFC7}"/>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894907" y="5455107"/>
            <a:ext cx="930972" cy="2986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518DB53-0312-4E3F-B0A3-4617B3F45B16}"/>
              </a:ext>
            </a:extLst>
          </p:cNvPr>
          <p:cNvPicPr>
            <a:picLocks noChangeAspect="1"/>
          </p:cNvPicPr>
          <p:nvPr/>
        </p:nvPicPr>
        <p:blipFill>
          <a:blip r:embed="rId32"/>
          <a:stretch>
            <a:fillRect/>
          </a:stretch>
        </p:blipFill>
        <p:spPr>
          <a:xfrm>
            <a:off x="6140563" y="5462004"/>
            <a:ext cx="1111057" cy="293101"/>
          </a:xfrm>
          <a:prstGeom prst="rect">
            <a:avLst/>
          </a:prstGeom>
        </p:spPr>
      </p:pic>
      <p:pic>
        <p:nvPicPr>
          <p:cNvPr id="305236" name="Picture 84">
            <a:extLst>
              <a:ext uri="{FF2B5EF4-FFF2-40B4-BE49-F238E27FC236}">
                <a16:creationId xmlns:a16="http://schemas.microsoft.com/office/drawing/2014/main" id="{FA8C17F9-EB74-495F-B7A9-94924FBD8917}"/>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540721" y="3849679"/>
            <a:ext cx="406175" cy="406175"/>
          </a:xfrm>
          <a:prstGeom prst="rect">
            <a:avLst/>
          </a:prstGeom>
          <a:noFill/>
          <a:extLst>
            <a:ext uri="{909E8E84-426E-40DD-AFC4-6F175D3DCCD1}">
              <a14:hiddenFill xmlns:a14="http://schemas.microsoft.com/office/drawing/2010/main">
                <a:solidFill>
                  <a:srgbClr val="FFFFFF"/>
                </a:solidFill>
              </a14:hiddenFill>
            </a:ext>
          </a:extLst>
        </p:spPr>
      </p:pic>
      <p:pic>
        <p:nvPicPr>
          <p:cNvPr id="305240" name="Picture 88">
            <a:extLst>
              <a:ext uri="{FF2B5EF4-FFF2-40B4-BE49-F238E27FC236}">
                <a16:creationId xmlns:a16="http://schemas.microsoft.com/office/drawing/2014/main" id="{96C35D1C-8F95-429B-943E-6A9CAE6EF4DF}"/>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051336" y="3750591"/>
            <a:ext cx="862121" cy="501454"/>
          </a:xfrm>
          <a:prstGeom prst="rect">
            <a:avLst/>
          </a:prstGeom>
          <a:noFill/>
          <a:extLst>
            <a:ext uri="{909E8E84-426E-40DD-AFC4-6F175D3DCCD1}">
              <a14:hiddenFill xmlns:a14="http://schemas.microsoft.com/office/drawing/2010/main">
                <a:solidFill>
                  <a:srgbClr val="FFFFFF"/>
                </a:solidFill>
              </a14:hiddenFill>
            </a:ext>
          </a:extLst>
        </p:spPr>
      </p:pic>
      <p:pic>
        <p:nvPicPr>
          <p:cNvPr id="305242" name="Picture 90">
            <a:extLst>
              <a:ext uri="{FF2B5EF4-FFF2-40B4-BE49-F238E27FC236}">
                <a16:creationId xmlns:a16="http://schemas.microsoft.com/office/drawing/2014/main" id="{ED2A6E65-54B2-4146-8495-0E307AB20539}"/>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838263" y="3878599"/>
            <a:ext cx="664150" cy="312793"/>
          </a:xfrm>
          <a:prstGeom prst="rect">
            <a:avLst/>
          </a:prstGeom>
          <a:noFill/>
          <a:extLst>
            <a:ext uri="{909E8E84-426E-40DD-AFC4-6F175D3DCCD1}">
              <a14:hiddenFill xmlns:a14="http://schemas.microsoft.com/office/drawing/2010/main">
                <a:solidFill>
                  <a:srgbClr val="FFFFFF"/>
                </a:solidFill>
              </a14:hiddenFill>
            </a:ext>
          </a:extLst>
        </p:spPr>
      </p:pic>
      <p:pic>
        <p:nvPicPr>
          <p:cNvPr id="305244" name="Picture 92">
            <a:extLst>
              <a:ext uri="{FF2B5EF4-FFF2-40B4-BE49-F238E27FC236}">
                <a16:creationId xmlns:a16="http://schemas.microsoft.com/office/drawing/2014/main" id="{57E6171A-CA47-4440-AFB1-F5FF01C9267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614549" y="3841310"/>
            <a:ext cx="405697" cy="405697"/>
          </a:xfrm>
          <a:prstGeom prst="rect">
            <a:avLst/>
          </a:prstGeom>
          <a:noFill/>
          <a:extLst>
            <a:ext uri="{909E8E84-426E-40DD-AFC4-6F175D3DCCD1}">
              <a14:hiddenFill xmlns:a14="http://schemas.microsoft.com/office/drawing/2010/main">
                <a:solidFill>
                  <a:srgbClr val="FFFFFF"/>
                </a:solidFill>
              </a14:hiddenFill>
            </a:ext>
          </a:extLst>
        </p:spPr>
      </p:pic>
      <p:pic>
        <p:nvPicPr>
          <p:cNvPr id="305246" name="Picture 94">
            <a:extLst>
              <a:ext uri="{FF2B5EF4-FFF2-40B4-BE49-F238E27FC236}">
                <a16:creationId xmlns:a16="http://schemas.microsoft.com/office/drawing/2014/main" id="{23ABD42A-4F46-4916-85BC-A346B5609B73}"/>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676527" y="3865803"/>
            <a:ext cx="832934" cy="297774"/>
          </a:xfrm>
          <a:prstGeom prst="rect">
            <a:avLst/>
          </a:prstGeom>
          <a:noFill/>
          <a:extLst>
            <a:ext uri="{909E8E84-426E-40DD-AFC4-6F175D3DCCD1}">
              <a14:hiddenFill xmlns:a14="http://schemas.microsoft.com/office/drawing/2010/main">
                <a:solidFill>
                  <a:srgbClr val="FFFFFF"/>
                </a:solidFill>
              </a14:hiddenFill>
            </a:ext>
          </a:extLst>
        </p:spPr>
      </p:pic>
      <p:pic>
        <p:nvPicPr>
          <p:cNvPr id="305249" name="Picture 97">
            <a:extLst>
              <a:ext uri="{FF2B5EF4-FFF2-40B4-BE49-F238E27FC236}">
                <a16:creationId xmlns:a16="http://schemas.microsoft.com/office/drawing/2014/main" id="{57EB5C93-7C12-4BCF-AA79-B0924A5E954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403822" y="4407177"/>
            <a:ext cx="736964" cy="153726"/>
          </a:xfrm>
          <a:prstGeom prst="rect">
            <a:avLst/>
          </a:prstGeom>
          <a:noFill/>
          <a:extLst>
            <a:ext uri="{909E8E84-426E-40DD-AFC4-6F175D3DCCD1}">
              <a14:hiddenFill xmlns:a14="http://schemas.microsoft.com/office/drawing/2010/main">
                <a:solidFill>
                  <a:srgbClr val="FFFFFF"/>
                </a:solidFill>
              </a14:hiddenFill>
            </a:ext>
          </a:extLst>
        </p:spPr>
      </p:pic>
      <p:pic>
        <p:nvPicPr>
          <p:cNvPr id="305251" name="Picture 99">
            <a:extLst>
              <a:ext uri="{FF2B5EF4-FFF2-40B4-BE49-F238E27FC236}">
                <a16:creationId xmlns:a16="http://schemas.microsoft.com/office/drawing/2014/main" id="{A3EB025D-8DA3-4FF6-8322-737F441EBCC6}"/>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r="71364"/>
          <a:stretch/>
        </p:blipFill>
        <p:spPr bwMode="auto">
          <a:xfrm>
            <a:off x="2451022" y="4221907"/>
            <a:ext cx="347656" cy="370702"/>
          </a:xfrm>
          <a:prstGeom prst="rect">
            <a:avLst/>
          </a:prstGeom>
          <a:noFill/>
          <a:extLst>
            <a:ext uri="{909E8E84-426E-40DD-AFC4-6F175D3DCCD1}">
              <a14:hiddenFill xmlns:a14="http://schemas.microsoft.com/office/drawing/2010/main">
                <a:solidFill>
                  <a:srgbClr val="FFFFFF"/>
                </a:solidFill>
              </a14:hiddenFill>
            </a:ext>
          </a:extLst>
        </p:spPr>
      </p:pic>
      <p:pic>
        <p:nvPicPr>
          <p:cNvPr id="305255" name="Picture 103">
            <a:extLst>
              <a:ext uri="{FF2B5EF4-FFF2-40B4-BE49-F238E27FC236}">
                <a16:creationId xmlns:a16="http://schemas.microsoft.com/office/drawing/2014/main" id="{B32028F8-8515-4DB1-AB71-1ED63692310A}"/>
              </a:ext>
            </a:extLst>
          </p:cNvPr>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t="7202" b="18640"/>
          <a:stretch/>
        </p:blipFill>
        <p:spPr bwMode="auto">
          <a:xfrm>
            <a:off x="6681391" y="4212439"/>
            <a:ext cx="547715" cy="406175"/>
          </a:xfrm>
          <a:prstGeom prst="rect">
            <a:avLst/>
          </a:prstGeom>
          <a:noFill/>
          <a:extLst>
            <a:ext uri="{909E8E84-426E-40DD-AFC4-6F175D3DCCD1}">
              <a14:hiddenFill xmlns:a14="http://schemas.microsoft.com/office/drawing/2010/main">
                <a:solidFill>
                  <a:srgbClr val="FFFFFF"/>
                </a:solidFill>
              </a14:hiddenFill>
            </a:ext>
          </a:extLst>
        </p:spPr>
      </p:pic>
      <p:pic>
        <p:nvPicPr>
          <p:cNvPr id="305257" name="Picture 105">
            <a:extLst>
              <a:ext uri="{FF2B5EF4-FFF2-40B4-BE49-F238E27FC236}">
                <a16:creationId xmlns:a16="http://schemas.microsoft.com/office/drawing/2014/main" id="{66FF6BC6-38DE-443D-A422-5C02C553E8B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7288775" y="4221508"/>
            <a:ext cx="434798" cy="434798"/>
          </a:xfrm>
          <a:prstGeom prst="rect">
            <a:avLst/>
          </a:prstGeom>
          <a:noFill/>
          <a:extLst>
            <a:ext uri="{909E8E84-426E-40DD-AFC4-6F175D3DCCD1}">
              <a14:hiddenFill xmlns:a14="http://schemas.microsoft.com/office/drawing/2010/main">
                <a:solidFill>
                  <a:srgbClr val="FFFFFF"/>
                </a:solidFill>
              </a14:hiddenFill>
            </a:ext>
          </a:extLst>
        </p:spPr>
      </p:pic>
      <p:pic>
        <p:nvPicPr>
          <p:cNvPr id="305259" name="Picture 107">
            <a:extLst>
              <a:ext uri="{FF2B5EF4-FFF2-40B4-BE49-F238E27FC236}">
                <a16:creationId xmlns:a16="http://schemas.microsoft.com/office/drawing/2014/main" id="{4F91B465-A0D2-4DB4-A5BF-0BF8335AC540}"/>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768619" y="4359966"/>
            <a:ext cx="871194" cy="182951"/>
          </a:xfrm>
          <a:prstGeom prst="rect">
            <a:avLst/>
          </a:prstGeom>
          <a:noFill/>
          <a:extLst>
            <a:ext uri="{909E8E84-426E-40DD-AFC4-6F175D3DCCD1}">
              <a14:hiddenFill xmlns:a14="http://schemas.microsoft.com/office/drawing/2010/main">
                <a:solidFill>
                  <a:srgbClr val="FFFFFF"/>
                </a:solidFill>
              </a14:hiddenFill>
            </a:ext>
          </a:extLst>
        </p:spPr>
      </p:pic>
      <p:pic>
        <p:nvPicPr>
          <p:cNvPr id="305261" name="Picture 109">
            <a:extLst>
              <a:ext uri="{FF2B5EF4-FFF2-40B4-BE49-F238E27FC236}">
                <a16:creationId xmlns:a16="http://schemas.microsoft.com/office/drawing/2014/main" id="{C16EC0EC-F884-4783-9168-2A83D05DC084}"/>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684859" y="4325475"/>
            <a:ext cx="924974" cy="222885"/>
          </a:xfrm>
          <a:prstGeom prst="rect">
            <a:avLst/>
          </a:prstGeom>
          <a:noFill/>
          <a:extLst>
            <a:ext uri="{909E8E84-426E-40DD-AFC4-6F175D3DCCD1}">
              <a14:hiddenFill xmlns:a14="http://schemas.microsoft.com/office/drawing/2010/main">
                <a:solidFill>
                  <a:srgbClr val="FFFFFF"/>
                </a:solidFill>
              </a14:hiddenFill>
            </a:ext>
          </a:extLst>
        </p:spPr>
      </p:pic>
      <p:pic>
        <p:nvPicPr>
          <p:cNvPr id="305265" name="Picture 113">
            <a:extLst>
              <a:ext uri="{FF2B5EF4-FFF2-40B4-BE49-F238E27FC236}">
                <a16:creationId xmlns:a16="http://schemas.microsoft.com/office/drawing/2014/main" id="{E4B3620A-AEEC-4B28-8156-5BC5AEDF1984}"/>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9601099" y="4247007"/>
            <a:ext cx="692858" cy="344697"/>
          </a:xfrm>
          <a:prstGeom prst="rect">
            <a:avLst/>
          </a:prstGeom>
          <a:noFill/>
          <a:extLst>
            <a:ext uri="{909E8E84-426E-40DD-AFC4-6F175D3DCCD1}">
              <a14:hiddenFill xmlns:a14="http://schemas.microsoft.com/office/drawing/2010/main">
                <a:solidFill>
                  <a:srgbClr val="FFFFFF"/>
                </a:solidFill>
              </a14:hiddenFill>
            </a:ext>
          </a:extLst>
        </p:spPr>
      </p:pic>
      <p:pic>
        <p:nvPicPr>
          <p:cNvPr id="305267" name="Picture 115">
            <a:extLst>
              <a:ext uri="{FF2B5EF4-FFF2-40B4-BE49-F238E27FC236}">
                <a16:creationId xmlns:a16="http://schemas.microsoft.com/office/drawing/2014/main" id="{FD5B7716-58FC-4F17-B56B-6A996384D12C}"/>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631320" y="4312246"/>
            <a:ext cx="936702" cy="239837"/>
          </a:xfrm>
          <a:prstGeom prst="rect">
            <a:avLst/>
          </a:prstGeom>
          <a:noFill/>
          <a:extLst>
            <a:ext uri="{909E8E84-426E-40DD-AFC4-6F175D3DCCD1}">
              <a14:hiddenFill xmlns:a14="http://schemas.microsoft.com/office/drawing/2010/main">
                <a:solidFill>
                  <a:srgbClr val="FFFFFF"/>
                </a:solidFill>
              </a14:hiddenFill>
            </a:ext>
          </a:extLst>
        </p:spPr>
      </p:pic>
      <p:pic>
        <p:nvPicPr>
          <p:cNvPr id="305269" name="Picture 117">
            <a:extLst>
              <a:ext uri="{FF2B5EF4-FFF2-40B4-BE49-F238E27FC236}">
                <a16:creationId xmlns:a16="http://schemas.microsoft.com/office/drawing/2014/main" id="{35BE773F-522A-4EF1-BAD7-A8C550083515}"/>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9646740" y="4633411"/>
            <a:ext cx="514719" cy="276883"/>
          </a:xfrm>
          <a:prstGeom prst="rect">
            <a:avLst/>
          </a:prstGeom>
          <a:noFill/>
          <a:extLst>
            <a:ext uri="{909E8E84-426E-40DD-AFC4-6F175D3DCCD1}">
              <a14:hiddenFill xmlns:a14="http://schemas.microsoft.com/office/drawing/2010/main">
                <a:solidFill>
                  <a:srgbClr val="FFFFFF"/>
                </a:solidFill>
              </a14:hiddenFill>
            </a:ext>
          </a:extLst>
        </p:spPr>
      </p:pic>
      <p:pic>
        <p:nvPicPr>
          <p:cNvPr id="305273" name="Picture 121">
            <a:extLst>
              <a:ext uri="{FF2B5EF4-FFF2-40B4-BE49-F238E27FC236}">
                <a16:creationId xmlns:a16="http://schemas.microsoft.com/office/drawing/2014/main" id="{C5605E72-97BE-4723-8D03-0743EF667A5E}"/>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0201668" y="4721594"/>
            <a:ext cx="1019705" cy="148707"/>
          </a:xfrm>
          <a:prstGeom prst="rect">
            <a:avLst/>
          </a:prstGeom>
          <a:noFill/>
          <a:extLst>
            <a:ext uri="{909E8E84-426E-40DD-AFC4-6F175D3DCCD1}">
              <a14:hiddenFill xmlns:a14="http://schemas.microsoft.com/office/drawing/2010/main">
                <a:solidFill>
                  <a:srgbClr val="FFFFFF"/>
                </a:solidFill>
              </a14:hiddenFill>
            </a:ext>
          </a:extLst>
        </p:spPr>
      </p:pic>
      <p:pic>
        <p:nvPicPr>
          <p:cNvPr id="305275" name="Picture 123">
            <a:extLst>
              <a:ext uri="{FF2B5EF4-FFF2-40B4-BE49-F238E27FC236}">
                <a16:creationId xmlns:a16="http://schemas.microsoft.com/office/drawing/2014/main" id="{9CEEB070-A358-4EDC-83AF-D1119081C045}"/>
              </a:ext>
            </a:extLst>
          </p:cNvPr>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r="49031"/>
          <a:stretch/>
        </p:blipFill>
        <p:spPr bwMode="auto">
          <a:xfrm>
            <a:off x="7314589" y="5498992"/>
            <a:ext cx="836987" cy="266431"/>
          </a:xfrm>
          <a:prstGeom prst="rect">
            <a:avLst/>
          </a:prstGeom>
          <a:noFill/>
          <a:extLst>
            <a:ext uri="{909E8E84-426E-40DD-AFC4-6F175D3DCCD1}">
              <a14:hiddenFill xmlns:a14="http://schemas.microsoft.com/office/drawing/2010/main">
                <a:solidFill>
                  <a:srgbClr val="FFFFFF"/>
                </a:solidFill>
              </a14:hiddenFill>
            </a:ext>
          </a:extLst>
        </p:spPr>
      </p:pic>
      <p:pic>
        <p:nvPicPr>
          <p:cNvPr id="305277" name="Picture 125">
            <a:extLst>
              <a:ext uri="{FF2B5EF4-FFF2-40B4-BE49-F238E27FC236}">
                <a16:creationId xmlns:a16="http://schemas.microsoft.com/office/drawing/2014/main" id="{9EA7B140-84DC-4543-84FC-9786C229CAD7}"/>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769742" y="4693998"/>
            <a:ext cx="568586" cy="186212"/>
          </a:xfrm>
          <a:prstGeom prst="rect">
            <a:avLst/>
          </a:prstGeom>
          <a:noFill/>
          <a:extLst>
            <a:ext uri="{909E8E84-426E-40DD-AFC4-6F175D3DCCD1}">
              <a14:hiddenFill xmlns:a14="http://schemas.microsoft.com/office/drawing/2010/main">
                <a:solidFill>
                  <a:srgbClr val="FFFFFF"/>
                </a:solidFill>
              </a14:hiddenFill>
            </a:ext>
          </a:extLst>
        </p:spPr>
      </p:pic>
      <p:pic>
        <p:nvPicPr>
          <p:cNvPr id="305279" name="Picture 127">
            <a:extLst>
              <a:ext uri="{FF2B5EF4-FFF2-40B4-BE49-F238E27FC236}">
                <a16:creationId xmlns:a16="http://schemas.microsoft.com/office/drawing/2014/main" id="{6176A90B-6F72-4EDB-AB2C-4522B0031742}"/>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237197" y="5121104"/>
            <a:ext cx="1271983" cy="162814"/>
          </a:xfrm>
          <a:prstGeom prst="rect">
            <a:avLst/>
          </a:prstGeom>
          <a:noFill/>
          <a:extLst>
            <a:ext uri="{909E8E84-426E-40DD-AFC4-6F175D3DCCD1}">
              <a14:hiddenFill xmlns:a14="http://schemas.microsoft.com/office/drawing/2010/main">
                <a:solidFill>
                  <a:srgbClr val="FFFFFF"/>
                </a:solidFill>
              </a14:hiddenFill>
            </a:ext>
          </a:extLst>
        </p:spPr>
      </p:pic>
      <p:pic>
        <p:nvPicPr>
          <p:cNvPr id="305281" name="Picture 129">
            <a:extLst>
              <a:ext uri="{FF2B5EF4-FFF2-40B4-BE49-F238E27FC236}">
                <a16:creationId xmlns:a16="http://schemas.microsoft.com/office/drawing/2014/main" id="{4EE28599-52AB-4755-8795-304FA6625E48}"/>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627048" y="5031696"/>
            <a:ext cx="748784" cy="271434"/>
          </a:xfrm>
          <a:prstGeom prst="rect">
            <a:avLst/>
          </a:prstGeom>
          <a:noFill/>
          <a:extLst>
            <a:ext uri="{909E8E84-426E-40DD-AFC4-6F175D3DCCD1}">
              <a14:hiddenFill xmlns:a14="http://schemas.microsoft.com/office/drawing/2010/main">
                <a:solidFill>
                  <a:srgbClr val="FFFFFF"/>
                </a:solidFill>
              </a14:hiddenFill>
            </a:ext>
          </a:extLst>
        </p:spPr>
      </p:pic>
      <p:pic>
        <p:nvPicPr>
          <p:cNvPr id="305283" name="Picture 131">
            <a:extLst>
              <a:ext uri="{FF2B5EF4-FFF2-40B4-BE49-F238E27FC236}">
                <a16:creationId xmlns:a16="http://schemas.microsoft.com/office/drawing/2014/main" id="{2B5F5B8A-6CD8-4F6B-ADAC-9D3297DE5BAB}"/>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409548" y="5065071"/>
            <a:ext cx="359071" cy="322603"/>
          </a:xfrm>
          <a:prstGeom prst="rect">
            <a:avLst/>
          </a:prstGeom>
          <a:noFill/>
          <a:extLst>
            <a:ext uri="{909E8E84-426E-40DD-AFC4-6F175D3DCCD1}">
              <a14:hiddenFill xmlns:a14="http://schemas.microsoft.com/office/drawing/2010/main">
                <a:solidFill>
                  <a:srgbClr val="FFFFFF"/>
                </a:solidFill>
              </a14:hiddenFill>
            </a:ext>
          </a:extLst>
        </p:spPr>
      </p:pic>
      <p:pic>
        <p:nvPicPr>
          <p:cNvPr id="305285" name="Picture 133">
            <a:extLst>
              <a:ext uri="{FF2B5EF4-FFF2-40B4-BE49-F238E27FC236}">
                <a16:creationId xmlns:a16="http://schemas.microsoft.com/office/drawing/2014/main" id="{2DB46D87-79AD-421F-BCD5-643EC2DEEE0A}"/>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828654" y="5072635"/>
            <a:ext cx="757366" cy="267620"/>
          </a:xfrm>
          <a:prstGeom prst="rect">
            <a:avLst/>
          </a:prstGeom>
          <a:noFill/>
          <a:extLst>
            <a:ext uri="{909E8E84-426E-40DD-AFC4-6F175D3DCCD1}">
              <a14:hiddenFill xmlns:a14="http://schemas.microsoft.com/office/drawing/2010/main">
                <a:solidFill>
                  <a:srgbClr val="FFFFFF"/>
                </a:solidFill>
              </a14:hiddenFill>
            </a:ext>
          </a:extLst>
        </p:spPr>
      </p:pic>
      <p:pic>
        <p:nvPicPr>
          <p:cNvPr id="305287" name="Picture 135">
            <a:extLst>
              <a:ext uri="{FF2B5EF4-FFF2-40B4-BE49-F238E27FC236}">
                <a16:creationId xmlns:a16="http://schemas.microsoft.com/office/drawing/2014/main" id="{67D26D2B-6453-4444-89A7-F2282483357E}"/>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8645418" y="5039958"/>
            <a:ext cx="679975" cy="293463"/>
          </a:xfrm>
          <a:prstGeom prst="rect">
            <a:avLst/>
          </a:prstGeom>
          <a:noFill/>
          <a:extLst>
            <a:ext uri="{909E8E84-426E-40DD-AFC4-6F175D3DCCD1}">
              <a14:hiddenFill xmlns:a14="http://schemas.microsoft.com/office/drawing/2010/main">
                <a:solidFill>
                  <a:srgbClr val="FFFFFF"/>
                </a:solidFill>
              </a14:hiddenFill>
            </a:ext>
          </a:extLst>
        </p:spPr>
      </p:pic>
      <p:pic>
        <p:nvPicPr>
          <p:cNvPr id="305294" name="Picture 142">
            <a:extLst>
              <a:ext uri="{FF2B5EF4-FFF2-40B4-BE49-F238E27FC236}">
                <a16:creationId xmlns:a16="http://schemas.microsoft.com/office/drawing/2014/main" id="{903FB5E1-1320-4671-9414-62F3D9EAF64D}"/>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320589" y="4216838"/>
            <a:ext cx="337419" cy="4339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3254E50-6182-4BDB-AF5E-921FBDB3B680}"/>
              </a:ext>
            </a:extLst>
          </p:cNvPr>
          <p:cNvPicPr>
            <a:picLocks noChangeAspect="1"/>
          </p:cNvPicPr>
          <p:nvPr/>
        </p:nvPicPr>
        <p:blipFill>
          <a:blip r:embed="rId56"/>
          <a:stretch>
            <a:fillRect/>
          </a:stretch>
        </p:blipFill>
        <p:spPr>
          <a:xfrm>
            <a:off x="9393834" y="5072725"/>
            <a:ext cx="572111" cy="233361"/>
          </a:xfrm>
          <a:prstGeom prst="rect">
            <a:avLst/>
          </a:prstGeom>
        </p:spPr>
      </p:pic>
      <p:pic>
        <p:nvPicPr>
          <p:cNvPr id="305298" name="Picture 146">
            <a:extLst>
              <a:ext uri="{FF2B5EF4-FFF2-40B4-BE49-F238E27FC236}">
                <a16:creationId xmlns:a16="http://schemas.microsoft.com/office/drawing/2014/main" id="{01F4ACD2-29F3-4208-A1CE-48B287A6526B}"/>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8226972" y="5520543"/>
            <a:ext cx="653854" cy="253624"/>
          </a:xfrm>
          <a:prstGeom prst="rect">
            <a:avLst/>
          </a:prstGeom>
          <a:noFill/>
          <a:extLst>
            <a:ext uri="{909E8E84-426E-40DD-AFC4-6F175D3DCCD1}">
              <a14:hiddenFill xmlns:a14="http://schemas.microsoft.com/office/drawing/2010/main">
                <a:solidFill>
                  <a:srgbClr val="FFFFFF"/>
                </a:solidFill>
              </a14:hiddenFill>
            </a:ext>
          </a:extLst>
        </p:spPr>
      </p:pic>
      <p:pic>
        <p:nvPicPr>
          <p:cNvPr id="305300" name="Picture 148">
            <a:extLst>
              <a:ext uri="{FF2B5EF4-FFF2-40B4-BE49-F238E27FC236}">
                <a16:creationId xmlns:a16="http://schemas.microsoft.com/office/drawing/2014/main" id="{0EE8AAB3-1D3A-4232-9254-9DCC52BFAA2E}"/>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0056634" y="4917392"/>
            <a:ext cx="500041" cy="500041"/>
          </a:xfrm>
          <a:prstGeom prst="rect">
            <a:avLst/>
          </a:prstGeom>
          <a:noFill/>
          <a:extLst>
            <a:ext uri="{909E8E84-426E-40DD-AFC4-6F175D3DCCD1}">
              <a14:hiddenFill xmlns:a14="http://schemas.microsoft.com/office/drawing/2010/main">
                <a:solidFill>
                  <a:srgbClr val="FFFFFF"/>
                </a:solidFill>
              </a14:hiddenFill>
            </a:ext>
          </a:extLst>
        </p:spPr>
      </p:pic>
      <p:pic>
        <p:nvPicPr>
          <p:cNvPr id="305304" name="Picture 152">
            <a:extLst>
              <a:ext uri="{FF2B5EF4-FFF2-40B4-BE49-F238E27FC236}">
                <a16:creationId xmlns:a16="http://schemas.microsoft.com/office/drawing/2014/main" id="{5D742342-CC52-4275-BADA-D030FF6C0F34}"/>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0647364" y="4999970"/>
            <a:ext cx="513215" cy="342143"/>
          </a:xfrm>
          <a:prstGeom prst="rect">
            <a:avLst/>
          </a:prstGeom>
          <a:noFill/>
          <a:extLst>
            <a:ext uri="{909E8E84-426E-40DD-AFC4-6F175D3DCCD1}">
              <a14:hiddenFill xmlns:a14="http://schemas.microsoft.com/office/drawing/2010/main">
                <a:solidFill>
                  <a:srgbClr val="FFFFFF"/>
                </a:solidFill>
              </a14:hiddenFill>
            </a:ext>
          </a:extLst>
        </p:spPr>
      </p:pic>
      <p:pic>
        <p:nvPicPr>
          <p:cNvPr id="305306" name="Picture 154">
            <a:extLst>
              <a:ext uri="{FF2B5EF4-FFF2-40B4-BE49-F238E27FC236}">
                <a16:creationId xmlns:a16="http://schemas.microsoft.com/office/drawing/2014/main" id="{70A44433-FFE9-455C-9555-CE7C95F4DC4D}"/>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8911864" y="5414309"/>
            <a:ext cx="402066" cy="402066"/>
          </a:xfrm>
          <a:prstGeom prst="rect">
            <a:avLst/>
          </a:prstGeom>
          <a:noFill/>
          <a:extLst>
            <a:ext uri="{909E8E84-426E-40DD-AFC4-6F175D3DCCD1}">
              <a14:hiddenFill xmlns:a14="http://schemas.microsoft.com/office/drawing/2010/main">
                <a:solidFill>
                  <a:srgbClr val="FFFFFF"/>
                </a:solidFill>
              </a14:hiddenFill>
            </a:ext>
          </a:extLst>
        </p:spPr>
      </p:pic>
      <p:pic>
        <p:nvPicPr>
          <p:cNvPr id="305308" name="Picture 156">
            <a:extLst>
              <a:ext uri="{FF2B5EF4-FFF2-40B4-BE49-F238E27FC236}">
                <a16:creationId xmlns:a16="http://schemas.microsoft.com/office/drawing/2014/main" id="{1F3BD463-E97C-43AC-88AC-4482D081BE57}"/>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9410836" y="5426381"/>
            <a:ext cx="407476" cy="407476"/>
          </a:xfrm>
          <a:prstGeom prst="rect">
            <a:avLst/>
          </a:prstGeom>
          <a:noFill/>
          <a:extLst>
            <a:ext uri="{909E8E84-426E-40DD-AFC4-6F175D3DCCD1}">
              <a14:hiddenFill xmlns:a14="http://schemas.microsoft.com/office/drawing/2010/main">
                <a:solidFill>
                  <a:srgbClr val="FFFFFF"/>
                </a:solidFill>
              </a14:hiddenFill>
            </a:ext>
          </a:extLst>
        </p:spPr>
      </p:pic>
      <p:pic>
        <p:nvPicPr>
          <p:cNvPr id="305311" name="Picture 159">
            <a:extLst>
              <a:ext uri="{FF2B5EF4-FFF2-40B4-BE49-F238E27FC236}">
                <a16:creationId xmlns:a16="http://schemas.microsoft.com/office/drawing/2014/main" id="{8297330A-373A-45A5-9BA7-48B5EF28656D}"/>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9851909" y="5391854"/>
            <a:ext cx="444617" cy="444617"/>
          </a:xfrm>
          <a:prstGeom prst="rect">
            <a:avLst/>
          </a:prstGeom>
          <a:noFill/>
          <a:extLst>
            <a:ext uri="{909E8E84-426E-40DD-AFC4-6F175D3DCCD1}">
              <a14:hiddenFill xmlns:a14="http://schemas.microsoft.com/office/drawing/2010/main">
                <a:solidFill>
                  <a:srgbClr val="FFFFFF"/>
                </a:solidFill>
              </a14:hiddenFill>
            </a:ext>
          </a:extLst>
        </p:spPr>
      </p:pic>
      <p:pic>
        <p:nvPicPr>
          <p:cNvPr id="305313" name="Picture 161">
            <a:extLst>
              <a:ext uri="{FF2B5EF4-FFF2-40B4-BE49-F238E27FC236}">
                <a16:creationId xmlns:a16="http://schemas.microsoft.com/office/drawing/2014/main" id="{ECBAF7DF-FBD8-4C53-B865-870474D4281E}"/>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10275706" y="5439984"/>
            <a:ext cx="405539" cy="405539"/>
          </a:xfrm>
          <a:prstGeom prst="rect">
            <a:avLst/>
          </a:prstGeom>
          <a:noFill/>
          <a:extLst>
            <a:ext uri="{909E8E84-426E-40DD-AFC4-6F175D3DCCD1}">
              <a14:hiddenFill xmlns:a14="http://schemas.microsoft.com/office/drawing/2010/main">
                <a:solidFill>
                  <a:srgbClr val="FFFFFF"/>
                </a:solidFill>
              </a14:hiddenFill>
            </a:ext>
          </a:extLst>
        </p:spPr>
      </p:pic>
      <p:pic>
        <p:nvPicPr>
          <p:cNvPr id="305315" name="Picture 163">
            <a:extLst>
              <a:ext uri="{FF2B5EF4-FFF2-40B4-BE49-F238E27FC236}">
                <a16:creationId xmlns:a16="http://schemas.microsoft.com/office/drawing/2014/main" id="{9C5150F5-7E3E-4B28-BB71-1FE83435C7E1}"/>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2320252" y="5816280"/>
            <a:ext cx="564180" cy="564180"/>
          </a:xfrm>
          <a:prstGeom prst="rect">
            <a:avLst/>
          </a:prstGeom>
          <a:noFill/>
          <a:extLst>
            <a:ext uri="{909E8E84-426E-40DD-AFC4-6F175D3DCCD1}">
              <a14:hiddenFill xmlns:a14="http://schemas.microsoft.com/office/drawing/2010/main">
                <a:solidFill>
                  <a:srgbClr val="FFFFFF"/>
                </a:solidFill>
              </a14:hiddenFill>
            </a:ext>
          </a:extLst>
        </p:spPr>
      </p:pic>
      <p:pic>
        <p:nvPicPr>
          <p:cNvPr id="305317" name="Picture 165">
            <a:extLst>
              <a:ext uri="{FF2B5EF4-FFF2-40B4-BE49-F238E27FC236}">
                <a16:creationId xmlns:a16="http://schemas.microsoft.com/office/drawing/2014/main" id="{96025E65-2629-4E9E-8272-27A661F50F7E}"/>
              </a:ext>
            </a:extLst>
          </p:cNvPr>
          <p:cNvPicPr>
            <a:picLocks noChangeAspect="1" noChangeArrowheads="1"/>
          </p:cNvPicPr>
          <p:nvPr/>
        </p:nvPicPr>
        <p:blipFill rotWithShape="1">
          <a:blip r:embed="rId65" cstate="print">
            <a:extLst>
              <a:ext uri="{28A0092B-C50C-407E-A947-70E740481C1C}">
                <a14:useLocalDpi xmlns:a14="http://schemas.microsoft.com/office/drawing/2010/main" val="0"/>
              </a:ext>
            </a:extLst>
          </a:blip>
          <a:srcRect l="19523" r="22830"/>
          <a:stretch/>
        </p:blipFill>
        <p:spPr bwMode="auto">
          <a:xfrm>
            <a:off x="2916638" y="5937663"/>
            <a:ext cx="402950" cy="366972"/>
          </a:xfrm>
          <a:prstGeom prst="rect">
            <a:avLst/>
          </a:prstGeom>
          <a:noFill/>
          <a:extLst>
            <a:ext uri="{909E8E84-426E-40DD-AFC4-6F175D3DCCD1}">
              <a14:hiddenFill xmlns:a14="http://schemas.microsoft.com/office/drawing/2010/main">
                <a:solidFill>
                  <a:srgbClr val="FFFFFF"/>
                </a:solidFill>
              </a14:hiddenFill>
            </a:ext>
          </a:extLst>
        </p:spPr>
      </p:pic>
      <p:pic>
        <p:nvPicPr>
          <p:cNvPr id="305319" name="Picture 167">
            <a:extLst>
              <a:ext uri="{FF2B5EF4-FFF2-40B4-BE49-F238E27FC236}">
                <a16:creationId xmlns:a16="http://schemas.microsoft.com/office/drawing/2014/main" id="{3611C6AC-F69F-420C-9752-5D035B2F0C71}"/>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3385878" y="5934456"/>
            <a:ext cx="366174" cy="366174"/>
          </a:xfrm>
          <a:prstGeom prst="rect">
            <a:avLst/>
          </a:prstGeom>
          <a:noFill/>
          <a:extLst>
            <a:ext uri="{909E8E84-426E-40DD-AFC4-6F175D3DCCD1}">
              <a14:hiddenFill xmlns:a14="http://schemas.microsoft.com/office/drawing/2010/main">
                <a:solidFill>
                  <a:srgbClr val="FFFFFF"/>
                </a:solidFill>
              </a14:hiddenFill>
            </a:ext>
          </a:extLst>
        </p:spPr>
      </p:pic>
      <p:pic>
        <p:nvPicPr>
          <p:cNvPr id="305321" name="Picture 169">
            <a:extLst>
              <a:ext uri="{FF2B5EF4-FFF2-40B4-BE49-F238E27FC236}">
                <a16:creationId xmlns:a16="http://schemas.microsoft.com/office/drawing/2014/main" id="{8E02C4E6-CF59-40F2-AF99-842EBA15E6F8}"/>
              </a:ext>
            </a:extLst>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858368" y="5953456"/>
            <a:ext cx="329093" cy="366174"/>
          </a:xfrm>
          <a:prstGeom prst="rect">
            <a:avLst/>
          </a:prstGeom>
          <a:noFill/>
          <a:extLst>
            <a:ext uri="{909E8E84-426E-40DD-AFC4-6F175D3DCCD1}">
              <a14:hiddenFill xmlns:a14="http://schemas.microsoft.com/office/drawing/2010/main">
                <a:solidFill>
                  <a:srgbClr val="FFFFFF"/>
                </a:solidFill>
              </a14:hiddenFill>
            </a:ext>
          </a:extLst>
        </p:spPr>
      </p:pic>
      <p:pic>
        <p:nvPicPr>
          <p:cNvPr id="305325" name="Picture 173">
            <a:extLst>
              <a:ext uri="{FF2B5EF4-FFF2-40B4-BE49-F238E27FC236}">
                <a16:creationId xmlns:a16="http://schemas.microsoft.com/office/drawing/2014/main" id="{CFD557AC-3563-450A-90DB-70B9C6957BAC}"/>
              </a:ext>
            </a:extLst>
          </p:cNvPr>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4279497" y="5969684"/>
            <a:ext cx="515886" cy="338749"/>
          </a:xfrm>
          <a:prstGeom prst="rect">
            <a:avLst/>
          </a:prstGeom>
          <a:noFill/>
          <a:extLst>
            <a:ext uri="{909E8E84-426E-40DD-AFC4-6F175D3DCCD1}">
              <a14:hiddenFill xmlns:a14="http://schemas.microsoft.com/office/drawing/2010/main">
                <a:solidFill>
                  <a:srgbClr val="FFFFFF"/>
                </a:solidFill>
              </a14:hiddenFill>
            </a:ext>
          </a:extLst>
        </p:spPr>
      </p:pic>
      <p:pic>
        <p:nvPicPr>
          <p:cNvPr id="305327" name="Picture 175">
            <a:extLst>
              <a:ext uri="{FF2B5EF4-FFF2-40B4-BE49-F238E27FC236}">
                <a16:creationId xmlns:a16="http://schemas.microsoft.com/office/drawing/2014/main" id="{7A90E52A-F6D4-4FAA-AFC0-5C9E5D212F39}"/>
              </a:ext>
            </a:extLst>
          </p:cNvPr>
          <p:cNvPicPr>
            <a:picLocks noChangeAspect="1" noChangeArrowheads="1"/>
          </p:cNvPicPr>
          <p:nvPr/>
        </p:nvPicPr>
        <p:blipFill rotWithShape="1">
          <a:blip r:embed="rId69" cstate="print">
            <a:extLst>
              <a:ext uri="{28A0092B-C50C-407E-A947-70E740481C1C}">
                <a14:useLocalDpi xmlns:a14="http://schemas.microsoft.com/office/drawing/2010/main" val="0"/>
              </a:ext>
            </a:extLst>
          </a:blip>
          <a:srcRect l="18560" r="16369"/>
          <a:stretch/>
        </p:blipFill>
        <p:spPr bwMode="auto">
          <a:xfrm>
            <a:off x="4844689" y="5920010"/>
            <a:ext cx="428452" cy="395065"/>
          </a:xfrm>
          <a:prstGeom prst="rect">
            <a:avLst/>
          </a:prstGeom>
          <a:noFill/>
          <a:extLst>
            <a:ext uri="{909E8E84-426E-40DD-AFC4-6F175D3DCCD1}">
              <a14:hiddenFill xmlns:a14="http://schemas.microsoft.com/office/drawing/2010/main">
                <a:solidFill>
                  <a:srgbClr val="FFFFFF"/>
                </a:solidFill>
              </a14:hiddenFill>
            </a:ext>
          </a:extLst>
        </p:spPr>
      </p:pic>
      <p:pic>
        <p:nvPicPr>
          <p:cNvPr id="305329" name="Picture 177">
            <a:extLst>
              <a:ext uri="{FF2B5EF4-FFF2-40B4-BE49-F238E27FC236}">
                <a16:creationId xmlns:a16="http://schemas.microsoft.com/office/drawing/2014/main" id="{B19C7368-ADB7-4B74-AF4D-D0B65AEC605C}"/>
              </a:ext>
            </a:extLst>
          </p:cNvPr>
          <p:cNvPicPr>
            <a:picLocks noChangeAspect="1" noChangeArrowheads="1"/>
          </p:cNvPicPr>
          <p:nvPr/>
        </p:nvPicPr>
        <p:blipFill rotWithShape="1">
          <a:blip r:embed="rId70" cstate="print">
            <a:extLst>
              <a:ext uri="{28A0092B-C50C-407E-A947-70E740481C1C}">
                <a14:useLocalDpi xmlns:a14="http://schemas.microsoft.com/office/drawing/2010/main" val="0"/>
              </a:ext>
            </a:extLst>
          </a:blip>
          <a:srcRect l="13691" t="41073" r="14646" b="41435"/>
          <a:stretch/>
        </p:blipFill>
        <p:spPr bwMode="auto">
          <a:xfrm>
            <a:off x="5367879" y="6029898"/>
            <a:ext cx="718147" cy="175287"/>
          </a:xfrm>
          <a:prstGeom prst="rect">
            <a:avLst/>
          </a:prstGeom>
          <a:noFill/>
          <a:extLst>
            <a:ext uri="{909E8E84-426E-40DD-AFC4-6F175D3DCCD1}">
              <a14:hiddenFill xmlns:a14="http://schemas.microsoft.com/office/drawing/2010/main">
                <a:solidFill>
                  <a:srgbClr val="FFFFFF"/>
                </a:solidFill>
              </a14:hiddenFill>
            </a:ext>
          </a:extLst>
        </p:spPr>
      </p:pic>
      <p:pic>
        <p:nvPicPr>
          <p:cNvPr id="305331" name="Picture 179">
            <a:extLst>
              <a:ext uri="{FF2B5EF4-FFF2-40B4-BE49-F238E27FC236}">
                <a16:creationId xmlns:a16="http://schemas.microsoft.com/office/drawing/2014/main" id="{58E74CE4-BB1B-41A6-A0BD-182BFB280238}"/>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6753963" y="5885506"/>
            <a:ext cx="494954" cy="49495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95DEF473-803F-417D-AFF2-80238B6D4D80}"/>
              </a:ext>
            </a:extLst>
          </p:cNvPr>
          <p:cNvPicPr>
            <a:picLocks noChangeAspect="1"/>
          </p:cNvPicPr>
          <p:nvPr/>
        </p:nvPicPr>
        <p:blipFill>
          <a:blip r:embed="rId72" cstate="print">
            <a:extLst>
              <a:ext uri="{28A0092B-C50C-407E-A947-70E740481C1C}">
                <a14:useLocalDpi xmlns:a14="http://schemas.microsoft.com/office/drawing/2010/main" val="0"/>
              </a:ext>
            </a:extLst>
          </a:blip>
          <a:srcRect/>
          <a:stretch/>
        </p:blipFill>
        <p:spPr>
          <a:xfrm>
            <a:off x="7290521" y="5967831"/>
            <a:ext cx="653855" cy="327781"/>
          </a:xfrm>
          <a:prstGeom prst="rect">
            <a:avLst/>
          </a:prstGeom>
        </p:spPr>
      </p:pic>
      <p:pic>
        <p:nvPicPr>
          <p:cNvPr id="83" name="Picture 82">
            <a:extLst>
              <a:ext uri="{FF2B5EF4-FFF2-40B4-BE49-F238E27FC236}">
                <a16:creationId xmlns:a16="http://schemas.microsoft.com/office/drawing/2014/main" id="{71386A1E-EA36-4EB2-80A7-4D64641C6926}"/>
              </a:ext>
            </a:extLst>
          </p:cNvPr>
          <p:cNvPicPr>
            <a:picLocks noChangeAspect="1"/>
          </p:cNvPicPr>
          <p:nvPr/>
        </p:nvPicPr>
        <p:blipFill>
          <a:blip r:embed="rId73" cstate="print">
            <a:extLst>
              <a:ext uri="{28A0092B-C50C-407E-A947-70E740481C1C}">
                <a14:useLocalDpi xmlns:a14="http://schemas.microsoft.com/office/drawing/2010/main" val="0"/>
              </a:ext>
            </a:extLst>
          </a:blip>
          <a:srcRect/>
          <a:stretch/>
        </p:blipFill>
        <p:spPr>
          <a:xfrm>
            <a:off x="7985980" y="5961588"/>
            <a:ext cx="523122" cy="392341"/>
          </a:xfrm>
          <a:prstGeom prst="rect">
            <a:avLst/>
          </a:prstGeom>
        </p:spPr>
      </p:pic>
      <p:pic>
        <p:nvPicPr>
          <p:cNvPr id="84" name="Picture 83">
            <a:extLst>
              <a:ext uri="{FF2B5EF4-FFF2-40B4-BE49-F238E27FC236}">
                <a16:creationId xmlns:a16="http://schemas.microsoft.com/office/drawing/2014/main" id="{181BEB22-2CCE-4832-8C43-5A12FBE022F8}"/>
              </a:ext>
            </a:extLst>
          </p:cNvPr>
          <p:cNvPicPr>
            <a:picLocks noChangeAspect="1"/>
          </p:cNvPicPr>
          <p:nvPr/>
        </p:nvPicPr>
        <p:blipFill>
          <a:blip r:embed="rId74" cstate="print">
            <a:extLst>
              <a:ext uri="{28A0092B-C50C-407E-A947-70E740481C1C}">
                <a14:useLocalDpi xmlns:a14="http://schemas.microsoft.com/office/drawing/2010/main" val="0"/>
              </a:ext>
            </a:extLst>
          </a:blip>
          <a:srcRect/>
          <a:stretch/>
        </p:blipFill>
        <p:spPr>
          <a:xfrm>
            <a:off x="8509102" y="6002715"/>
            <a:ext cx="781062" cy="292897"/>
          </a:xfrm>
          <a:prstGeom prst="rect">
            <a:avLst/>
          </a:prstGeom>
        </p:spPr>
      </p:pic>
      <p:pic>
        <p:nvPicPr>
          <p:cNvPr id="85" name="Picture 84">
            <a:extLst>
              <a:ext uri="{FF2B5EF4-FFF2-40B4-BE49-F238E27FC236}">
                <a16:creationId xmlns:a16="http://schemas.microsoft.com/office/drawing/2014/main" id="{304E6DEF-E707-4DBE-9512-101F11681EB7}"/>
              </a:ext>
            </a:extLst>
          </p:cNvPr>
          <p:cNvPicPr>
            <a:picLocks noChangeAspect="1"/>
          </p:cNvPicPr>
          <p:nvPr/>
        </p:nvPicPr>
        <p:blipFill>
          <a:blip r:embed="rId75" cstate="print">
            <a:extLst>
              <a:ext uri="{28A0092B-C50C-407E-A947-70E740481C1C}">
                <a14:useLocalDpi xmlns:a14="http://schemas.microsoft.com/office/drawing/2010/main" val="0"/>
              </a:ext>
            </a:extLst>
          </a:blip>
          <a:srcRect/>
          <a:stretch/>
        </p:blipFill>
        <p:spPr>
          <a:xfrm>
            <a:off x="9249106" y="5867073"/>
            <a:ext cx="564180" cy="564180"/>
          </a:xfrm>
          <a:prstGeom prst="rect">
            <a:avLst/>
          </a:prstGeom>
        </p:spPr>
      </p:pic>
      <p:pic>
        <p:nvPicPr>
          <p:cNvPr id="86" name="Picture 85">
            <a:extLst>
              <a:ext uri="{FF2B5EF4-FFF2-40B4-BE49-F238E27FC236}">
                <a16:creationId xmlns:a16="http://schemas.microsoft.com/office/drawing/2014/main" id="{A7468ED0-87E5-4A99-BD98-4E40C4A4D1EA}"/>
              </a:ext>
            </a:extLst>
          </p:cNvPr>
          <p:cNvPicPr>
            <a:picLocks noChangeAspect="1"/>
          </p:cNvPicPr>
          <p:nvPr/>
        </p:nvPicPr>
        <p:blipFill>
          <a:blip r:embed="rId76" cstate="print">
            <a:extLst>
              <a:ext uri="{28A0092B-C50C-407E-A947-70E740481C1C}">
                <a14:useLocalDpi xmlns:a14="http://schemas.microsoft.com/office/drawing/2010/main" val="0"/>
              </a:ext>
            </a:extLst>
          </a:blip>
          <a:srcRect/>
          <a:stretch/>
        </p:blipFill>
        <p:spPr>
          <a:xfrm>
            <a:off x="10740000" y="5533443"/>
            <a:ext cx="519740" cy="218620"/>
          </a:xfrm>
          <a:prstGeom prst="rect">
            <a:avLst/>
          </a:prstGeom>
        </p:spPr>
      </p:pic>
      <p:pic>
        <p:nvPicPr>
          <p:cNvPr id="87" name="Picture 86">
            <a:extLst>
              <a:ext uri="{FF2B5EF4-FFF2-40B4-BE49-F238E27FC236}">
                <a16:creationId xmlns:a16="http://schemas.microsoft.com/office/drawing/2014/main" id="{FBEEF573-B0C0-4078-96B3-F0EB3DC96894}"/>
              </a:ext>
            </a:extLst>
          </p:cNvPr>
          <p:cNvPicPr>
            <a:picLocks noChangeAspect="1"/>
          </p:cNvPicPr>
          <p:nvPr/>
        </p:nvPicPr>
        <p:blipFill>
          <a:blip r:embed="rId77" cstate="print">
            <a:extLst>
              <a:ext uri="{28A0092B-C50C-407E-A947-70E740481C1C}">
                <a14:useLocalDpi xmlns:a14="http://schemas.microsoft.com/office/drawing/2010/main" val="0"/>
              </a:ext>
            </a:extLst>
          </a:blip>
          <a:srcRect/>
          <a:stretch/>
        </p:blipFill>
        <p:spPr>
          <a:xfrm>
            <a:off x="9814204" y="6028554"/>
            <a:ext cx="709578" cy="235095"/>
          </a:xfrm>
          <a:prstGeom prst="rect">
            <a:avLst/>
          </a:prstGeom>
        </p:spPr>
      </p:pic>
      <p:pic>
        <p:nvPicPr>
          <p:cNvPr id="88" name="Picture 87">
            <a:extLst>
              <a:ext uri="{FF2B5EF4-FFF2-40B4-BE49-F238E27FC236}">
                <a16:creationId xmlns:a16="http://schemas.microsoft.com/office/drawing/2014/main" id="{CC39AB15-B40F-45F5-9F7E-8AC1A02E97F2}"/>
              </a:ext>
            </a:extLst>
          </p:cNvPr>
          <p:cNvPicPr>
            <a:picLocks noChangeAspect="1"/>
          </p:cNvPicPr>
          <p:nvPr/>
        </p:nvPicPr>
        <p:blipFill>
          <a:blip r:embed="rId78" cstate="print">
            <a:extLst>
              <a:ext uri="{28A0092B-C50C-407E-A947-70E740481C1C}">
                <a14:useLocalDpi xmlns:a14="http://schemas.microsoft.com/office/drawing/2010/main" val="0"/>
              </a:ext>
            </a:extLst>
          </a:blip>
          <a:srcRect/>
          <a:stretch/>
        </p:blipFill>
        <p:spPr>
          <a:xfrm>
            <a:off x="10566421" y="6079224"/>
            <a:ext cx="705296" cy="157068"/>
          </a:xfrm>
          <a:prstGeom prst="rect">
            <a:avLst/>
          </a:prstGeom>
        </p:spPr>
      </p:pic>
      <p:sp>
        <p:nvSpPr>
          <p:cNvPr id="91" name="Text Placeholder 6">
            <a:extLst>
              <a:ext uri="{FF2B5EF4-FFF2-40B4-BE49-F238E27FC236}">
                <a16:creationId xmlns:a16="http://schemas.microsoft.com/office/drawing/2014/main" id="{C41CB1E2-3F4D-4062-8339-569D90D06339}"/>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3715835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CDDC6C43-08C3-465A-B6C1-FC78C35B82EA}"/>
              </a:ext>
            </a:extLst>
          </p:cNvPr>
          <p:cNvSpPr txBox="1">
            <a:spLocks/>
          </p:cNvSpPr>
          <p:nvPr/>
        </p:nvSpPr>
        <p:spPr>
          <a:xfrm>
            <a:off x="2267339" y="6197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WORKING TOGETHER TO REOPEN</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grpSp>
        <p:nvGrpSpPr>
          <p:cNvPr id="12" name="Group 11">
            <a:extLst>
              <a:ext uri="{FF2B5EF4-FFF2-40B4-BE49-F238E27FC236}">
                <a16:creationId xmlns:a16="http://schemas.microsoft.com/office/drawing/2014/main" id="{A5F77330-9FDB-4C5C-9893-863B639CD7C3}"/>
              </a:ext>
            </a:extLst>
          </p:cNvPr>
          <p:cNvGrpSpPr>
            <a:grpSpLocks/>
          </p:cNvGrpSpPr>
          <p:nvPr/>
        </p:nvGrpSpPr>
        <p:grpSpPr>
          <a:xfrm>
            <a:off x="5788675" y="2051932"/>
            <a:ext cx="2583456" cy="2583456"/>
            <a:chOff x="3967070" y="1852130"/>
            <a:chExt cx="4252603" cy="4252603"/>
          </a:xfrm>
        </p:grpSpPr>
        <p:sp>
          <p:nvSpPr>
            <p:cNvPr id="13" name="Oval 12">
              <a:extLst>
                <a:ext uri="{FF2B5EF4-FFF2-40B4-BE49-F238E27FC236}">
                  <a16:creationId xmlns:a16="http://schemas.microsoft.com/office/drawing/2014/main" id="{FB2737BF-148F-4E97-BF9C-0B0FA6981D69}"/>
                </a:ext>
              </a:extLst>
            </p:cNvPr>
            <p:cNvSpPr/>
            <p:nvPr/>
          </p:nvSpPr>
          <p:spPr>
            <a:xfrm>
              <a:off x="3967070" y="1852130"/>
              <a:ext cx="4252603" cy="4252603"/>
            </a:xfrm>
            <a:prstGeom prst="ellipse">
              <a:avLst/>
            </a:prstGeom>
            <a:ln w="9838" cap="rnd">
              <a:solidFill>
                <a:schemeClr val="tx1">
                  <a:lumMod val="60000"/>
                  <a:lumOff val="40000"/>
                </a:schemeClr>
              </a:solidFill>
              <a:prstDash val="sysDot"/>
              <a:miter lim="800000"/>
            </a:ln>
          </p:spPr>
          <p:txBody>
            <a:bodyPr lIns="47218" tIns="23609" rIns="47218" bIns="23609" rtlCol="0" anchor="t"/>
            <a:lstStyle/>
            <a:p>
              <a:pPr marL="0" marR="0" lvl="0" indent="0" algn="l" defTabSz="914400" rtl="0" eaLnBrk="1" fontAlgn="auto" latinLnBrk="0" hangingPunct="1">
                <a:lnSpc>
                  <a:spcPct val="90000"/>
                </a:lnSpc>
                <a:spcBef>
                  <a:spcPts val="0"/>
                </a:spcBef>
                <a:spcAft>
                  <a:spcPts val="100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A6C95114-6FD7-48CD-B0E4-712CA569ECB4}"/>
                </a:ext>
              </a:extLst>
            </p:cNvPr>
            <p:cNvSpPr>
              <a:spLocks noChangeAspect="1"/>
            </p:cNvSpPr>
            <p:nvPr/>
          </p:nvSpPr>
          <p:spPr>
            <a:xfrm>
              <a:off x="4790262" y="2672004"/>
              <a:ext cx="2606221" cy="2606221"/>
            </a:xfrm>
            <a:prstGeom prst="ellips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7218" tIns="23609" rIns="47218" bIns="23609" rtlCol="0" anchor="ctr"/>
            <a:lstStyle/>
            <a:p>
              <a:pPr marL="0" marR="0" lvl="0" indent="0" algn="ctr" defTabSz="914400" rtl="0" eaLnBrk="1" fontAlgn="auto" latinLnBrk="0" hangingPunct="1">
                <a:lnSpc>
                  <a:spcPct val="90000"/>
                </a:lnSpc>
                <a:spcBef>
                  <a:spcPts val="0"/>
                </a:spcBef>
                <a:spcAft>
                  <a:spcPts val="1000"/>
                </a:spcAft>
                <a:buClrTx/>
                <a:buSzTx/>
                <a:buFontTx/>
                <a:buNone/>
                <a:tabLst/>
                <a:defRPr/>
              </a:pPr>
              <a:r>
                <a:rPr kumimoji="0" lang="en-US" sz="1446" b="0" i="0" u="none" strike="noStrike" kern="0" cap="none" spc="0" normalizeH="0" baseline="0" noProof="0" dirty="0">
                  <a:ln>
                    <a:noFill/>
                  </a:ln>
                  <a:solidFill>
                    <a:srgbClr val="575757"/>
                  </a:solidFill>
                  <a:effectLst/>
                  <a:uLnTx/>
                  <a:uFillTx/>
                  <a:latin typeface="Arial"/>
                  <a:ea typeface="+mn-ea"/>
                  <a:cs typeface="+mn-cs"/>
                </a:rPr>
                <a:t>Working Together to Reopen</a:t>
              </a:r>
            </a:p>
          </p:txBody>
        </p:sp>
        <p:sp>
          <p:nvSpPr>
            <p:cNvPr id="15" name="Freeform 6">
              <a:extLst>
                <a:ext uri="{FF2B5EF4-FFF2-40B4-BE49-F238E27FC236}">
                  <a16:creationId xmlns:a16="http://schemas.microsoft.com/office/drawing/2014/main" id="{8529C422-F95C-4966-9579-C548460E3DE2}"/>
                </a:ext>
              </a:extLst>
            </p:cNvPr>
            <p:cNvSpPr>
              <a:spLocks/>
            </p:cNvSpPr>
            <p:nvPr/>
          </p:nvSpPr>
          <p:spPr bwMode="auto">
            <a:xfrm>
              <a:off x="4320293" y="2071147"/>
              <a:ext cx="1898571" cy="1446722"/>
            </a:xfrm>
            <a:custGeom>
              <a:avLst/>
              <a:gdLst>
                <a:gd name="T0" fmla="*/ 1314 w 1407"/>
                <a:gd name="T1" fmla="*/ 6 h 1071"/>
                <a:gd name="T2" fmla="*/ 1205 w 1407"/>
                <a:gd name="T3" fmla="*/ 10 h 1071"/>
                <a:gd name="T4" fmla="*/ 1099 w 1407"/>
                <a:gd name="T5" fmla="*/ 22 h 1071"/>
                <a:gd name="T6" fmla="*/ 996 w 1407"/>
                <a:gd name="T7" fmla="*/ 42 h 1071"/>
                <a:gd name="T8" fmla="*/ 895 w 1407"/>
                <a:gd name="T9" fmla="*/ 69 h 1071"/>
                <a:gd name="T10" fmla="*/ 796 w 1407"/>
                <a:gd name="T11" fmla="*/ 105 h 1071"/>
                <a:gd name="T12" fmla="*/ 700 w 1407"/>
                <a:gd name="T13" fmla="*/ 148 h 1071"/>
                <a:gd name="T14" fmla="*/ 606 w 1407"/>
                <a:gd name="T15" fmla="*/ 199 h 1071"/>
                <a:gd name="T16" fmla="*/ 514 w 1407"/>
                <a:gd name="T17" fmla="*/ 256 h 1071"/>
                <a:gd name="T18" fmla="*/ 437 w 1407"/>
                <a:gd name="T19" fmla="*/ 314 h 1071"/>
                <a:gd name="T20" fmla="*/ 365 w 1407"/>
                <a:gd name="T21" fmla="*/ 376 h 1071"/>
                <a:gd name="T22" fmla="*/ 297 w 1407"/>
                <a:gd name="T23" fmla="*/ 441 h 1071"/>
                <a:gd name="T24" fmla="*/ 235 w 1407"/>
                <a:gd name="T25" fmla="*/ 510 h 1071"/>
                <a:gd name="T26" fmla="*/ 178 w 1407"/>
                <a:gd name="T27" fmla="*/ 584 h 1071"/>
                <a:gd name="T28" fmla="*/ 125 w 1407"/>
                <a:gd name="T29" fmla="*/ 661 h 1071"/>
                <a:gd name="T30" fmla="*/ 78 w 1407"/>
                <a:gd name="T31" fmla="*/ 743 h 1071"/>
                <a:gd name="T32" fmla="*/ 36 w 1407"/>
                <a:gd name="T33" fmla="*/ 828 h 1071"/>
                <a:gd name="T34" fmla="*/ 0 w 1407"/>
                <a:gd name="T35" fmla="*/ 917 h 1071"/>
                <a:gd name="T36" fmla="*/ 263 w 1407"/>
                <a:gd name="T37" fmla="*/ 908 h 1071"/>
                <a:gd name="T38" fmla="*/ 470 w 1407"/>
                <a:gd name="T39" fmla="*/ 1071 h 1071"/>
                <a:gd name="T40" fmla="*/ 502 w 1407"/>
                <a:gd name="T41" fmla="*/ 999 h 1071"/>
                <a:gd name="T42" fmla="*/ 540 w 1407"/>
                <a:gd name="T43" fmla="*/ 931 h 1071"/>
                <a:gd name="T44" fmla="*/ 582 w 1407"/>
                <a:gd name="T45" fmla="*/ 868 h 1071"/>
                <a:gd name="T46" fmla="*/ 631 w 1407"/>
                <a:gd name="T47" fmla="*/ 809 h 1071"/>
                <a:gd name="T48" fmla="*/ 683 w 1407"/>
                <a:gd name="T49" fmla="*/ 754 h 1071"/>
                <a:gd name="T50" fmla="*/ 742 w 1407"/>
                <a:gd name="T51" fmla="*/ 703 h 1071"/>
                <a:gd name="T52" fmla="*/ 805 w 1407"/>
                <a:gd name="T53" fmla="*/ 657 h 1071"/>
                <a:gd name="T54" fmla="*/ 872 w 1407"/>
                <a:gd name="T55" fmla="*/ 615 h 1071"/>
                <a:gd name="T56" fmla="*/ 941 w 1407"/>
                <a:gd name="T57" fmla="*/ 580 h 1071"/>
                <a:gd name="T58" fmla="*/ 1012 w 1407"/>
                <a:gd name="T59" fmla="*/ 551 h 1071"/>
                <a:gd name="T60" fmla="*/ 1084 w 1407"/>
                <a:gd name="T61" fmla="*/ 529 h 1071"/>
                <a:gd name="T62" fmla="*/ 1158 w 1407"/>
                <a:gd name="T63" fmla="*/ 513 h 1071"/>
                <a:gd name="T64" fmla="*/ 1235 w 1407"/>
                <a:gd name="T65" fmla="*/ 504 h 1071"/>
                <a:gd name="T66" fmla="*/ 1314 w 1407"/>
                <a:gd name="T67" fmla="*/ 501 h 1071"/>
                <a:gd name="T68" fmla="*/ 1314 w 1407"/>
                <a:gd name="T69" fmla="*/ 509 h 1071"/>
                <a:gd name="T70" fmla="*/ 1407 w 1407"/>
                <a:gd name="T71" fmla="*/ 254 h 1071"/>
                <a:gd name="T72" fmla="*/ 1314 w 1407"/>
                <a:gd name="T73" fmla="*/ 0 h 1071"/>
                <a:gd name="T74" fmla="*/ 1314 w 1407"/>
                <a:gd name="T75" fmla="*/ 6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7" h="1071">
                  <a:moveTo>
                    <a:pt x="1314" y="6"/>
                  </a:moveTo>
                  <a:lnTo>
                    <a:pt x="1205" y="10"/>
                  </a:lnTo>
                  <a:lnTo>
                    <a:pt x="1099" y="22"/>
                  </a:lnTo>
                  <a:lnTo>
                    <a:pt x="996" y="42"/>
                  </a:lnTo>
                  <a:lnTo>
                    <a:pt x="895" y="69"/>
                  </a:lnTo>
                  <a:lnTo>
                    <a:pt x="796" y="105"/>
                  </a:lnTo>
                  <a:lnTo>
                    <a:pt x="700" y="148"/>
                  </a:lnTo>
                  <a:lnTo>
                    <a:pt x="606" y="199"/>
                  </a:lnTo>
                  <a:lnTo>
                    <a:pt x="514" y="256"/>
                  </a:lnTo>
                  <a:lnTo>
                    <a:pt x="437" y="314"/>
                  </a:lnTo>
                  <a:lnTo>
                    <a:pt x="365" y="376"/>
                  </a:lnTo>
                  <a:lnTo>
                    <a:pt x="297" y="441"/>
                  </a:lnTo>
                  <a:lnTo>
                    <a:pt x="235" y="510"/>
                  </a:lnTo>
                  <a:lnTo>
                    <a:pt x="178" y="584"/>
                  </a:lnTo>
                  <a:lnTo>
                    <a:pt x="125" y="661"/>
                  </a:lnTo>
                  <a:lnTo>
                    <a:pt x="78" y="743"/>
                  </a:lnTo>
                  <a:lnTo>
                    <a:pt x="36" y="828"/>
                  </a:lnTo>
                  <a:lnTo>
                    <a:pt x="0" y="917"/>
                  </a:lnTo>
                  <a:lnTo>
                    <a:pt x="263" y="908"/>
                  </a:lnTo>
                  <a:lnTo>
                    <a:pt x="470" y="1071"/>
                  </a:lnTo>
                  <a:lnTo>
                    <a:pt x="502" y="999"/>
                  </a:lnTo>
                  <a:lnTo>
                    <a:pt x="540" y="931"/>
                  </a:lnTo>
                  <a:lnTo>
                    <a:pt x="582" y="868"/>
                  </a:lnTo>
                  <a:lnTo>
                    <a:pt x="631" y="809"/>
                  </a:lnTo>
                  <a:lnTo>
                    <a:pt x="683" y="754"/>
                  </a:lnTo>
                  <a:lnTo>
                    <a:pt x="742" y="703"/>
                  </a:lnTo>
                  <a:lnTo>
                    <a:pt x="805" y="657"/>
                  </a:lnTo>
                  <a:lnTo>
                    <a:pt x="872" y="615"/>
                  </a:lnTo>
                  <a:lnTo>
                    <a:pt x="941" y="580"/>
                  </a:lnTo>
                  <a:lnTo>
                    <a:pt x="1012" y="551"/>
                  </a:lnTo>
                  <a:lnTo>
                    <a:pt x="1084" y="529"/>
                  </a:lnTo>
                  <a:lnTo>
                    <a:pt x="1158" y="513"/>
                  </a:lnTo>
                  <a:lnTo>
                    <a:pt x="1235" y="504"/>
                  </a:lnTo>
                  <a:lnTo>
                    <a:pt x="1314" y="501"/>
                  </a:lnTo>
                  <a:lnTo>
                    <a:pt x="1314" y="509"/>
                  </a:lnTo>
                  <a:lnTo>
                    <a:pt x="1407" y="254"/>
                  </a:lnTo>
                  <a:lnTo>
                    <a:pt x="1314" y="0"/>
                  </a:lnTo>
                  <a:lnTo>
                    <a:pt x="1314" y="6"/>
                  </a:lnTo>
                  <a:close/>
                </a:path>
              </a:pathLst>
            </a:custGeom>
            <a:solidFill>
              <a:schemeClr val="tx2"/>
            </a:solidFill>
            <a:ln w="0">
              <a:noFill/>
              <a:prstDash val="solid"/>
              <a:round/>
              <a:headEnd/>
              <a:tailEnd/>
            </a:ln>
            <a:extLst>
              <a:ext uri="{91240B29-F687-4F45-9708-019B960494DF}">
                <a14:hiddenLine xmlns:a14="http://schemas.microsoft.com/office/drawing/2010/main" w="0">
                  <a:solidFill>
                    <a:srgbClr val="C0C0C0"/>
                  </a:solidFill>
                  <a:prstDash val="solid"/>
                  <a:round/>
                  <a:headEnd/>
                  <a:tailEnd/>
                </a14:hiddenLine>
              </a:ext>
            </a:extLst>
          </p:spPr>
          <p:txBody>
            <a:bodyPr vert="horz" wrap="square" lIns="55549" tIns="27775" rIns="55549" bIns="27775"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7">
              <a:extLst>
                <a:ext uri="{FF2B5EF4-FFF2-40B4-BE49-F238E27FC236}">
                  <a16:creationId xmlns:a16="http://schemas.microsoft.com/office/drawing/2014/main" id="{993298E3-76F0-4ED1-9A3A-48EF2E83E0CE}"/>
                </a:ext>
              </a:extLst>
            </p:cNvPr>
            <p:cNvSpPr>
              <a:spLocks/>
            </p:cNvSpPr>
            <p:nvPr/>
          </p:nvSpPr>
          <p:spPr bwMode="auto">
            <a:xfrm>
              <a:off x="6178383" y="2083304"/>
              <a:ext cx="1727200" cy="1529121"/>
            </a:xfrm>
            <a:custGeom>
              <a:avLst/>
              <a:gdLst>
                <a:gd name="T0" fmla="*/ 1272 w 1280"/>
                <a:gd name="T1" fmla="*/ 969 h 1132"/>
                <a:gd name="T2" fmla="*/ 1240 w 1280"/>
                <a:gd name="T3" fmla="*/ 877 h 1132"/>
                <a:gd name="T4" fmla="*/ 1202 w 1280"/>
                <a:gd name="T5" fmla="*/ 791 h 1132"/>
                <a:gd name="T6" fmla="*/ 1158 w 1280"/>
                <a:gd name="T7" fmla="*/ 707 h 1132"/>
                <a:gd name="T8" fmla="*/ 1110 w 1280"/>
                <a:gd name="T9" fmla="*/ 627 h 1132"/>
                <a:gd name="T10" fmla="*/ 1056 w 1280"/>
                <a:gd name="T11" fmla="*/ 551 h 1132"/>
                <a:gd name="T12" fmla="*/ 996 w 1280"/>
                <a:gd name="T13" fmla="*/ 479 h 1132"/>
                <a:gd name="T14" fmla="*/ 932 w 1280"/>
                <a:gd name="T15" fmla="*/ 411 h 1132"/>
                <a:gd name="T16" fmla="*/ 863 w 1280"/>
                <a:gd name="T17" fmla="*/ 346 h 1132"/>
                <a:gd name="T18" fmla="*/ 788 w 1280"/>
                <a:gd name="T19" fmla="*/ 285 h 1132"/>
                <a:gd name="T20" fmla="*/ 709 w 1280"/>
                <a:gd name="T21" fmla="*/ 229 h 1132"/>
                <a:gd name="T22" fmla="*/ 628 w 1280"/>
                <a:gd name="T23" fmla="*/ 179 h 1132"/>
                <a:gd name="T24" fmla="*/ 544 w 1280"/>
                <a:gd name="T25" fmla="*/ 135 h 1132"/>
                <a:gd name="T26" fmla="*/ 459 w 1280"/>
                <a:gd name="T27" fmla="*/ 97 h 1132"/>
                <a:gd name="T28" fmla="*/ 372 w 1280"/>
                <a:gd name="T29" fmla="*/ 65 h 1132"/>
                <a:gd name="T30" fmla="*/ 283 w 1280"/>
                <a:gd name="T31" fmla="*/ 41 h 1132"/>
                <a:gd name="T32" fmla="*/ 191 w 1280"/>
                <a:gd name="T33" fmla="*/ 21 h 1132"/>
                <a:gd name="T34" fmla="*/ 97 w 1280"/>
                <a:gd name="T35" fmla="*/ 7 h 1132"/>
                <a:gd name="T36" fmla="*/ 0 w 1280"/>
                <a:gd name="T37" fmla="*/ 0 h 1132"/>
                <a:gd name="T38" fmla="*/ 90 w 1280"/>
                <a:gd name="T39" fmla="*/ 247 h 1132"/>
                <a:gd name="T40" fmla="*/ 0 w 1280"/>
                <a:gd name="T41" fmla="*/ 493 h 1132"/>
                <a:gd name="T42" fmla="*/ 78 w 1280"/>
                <a:gd name="T43" fmla="*/ 503 h 1132"/>
                <a:gd name="T44" fmla="*/ 154 w 1280"/>
                <a:gd name="T45" fmla="*/ 517 h 1132"/>
                <a:gd name="T46" fmla="*/ 228 w 1280"/>
                <a:gd name="T47" fmla="*/ 538 h 1132"/>
                <a:gd name="T48" fmla="*/ 298 w 1280"/>
                <a:gd name="T49" fmla="*/ 565 h 1132"/>
                <a:gd name="T50" fmla="*/ 368 w 1280"/>
                <a:gd name="T51" fmla="*/ 600 h 1132"/>
                <a:gd name="T52" fmla="*/ 433 w 1280"/>
                <a:gd name="T53" fmla="*/ 639 h 1132"/>
                <a:gd name="T54" fmla="*/ 497 w 1280"/>
                <a:gd name="T55" fmla="*/ 685 h 1132"/>
                <a:gd name="T56" fmla="*/ 558 w 1280"/>
                <a:gd name="T57" fmla="*/ 736 h 1132"/>
                <a:gd name="T58" fmla="*/ 611 w 1280"/>
                <a:gd name="T59" fmla="*/ 791 h 1132"/>
                <a:gd name="T60" fmla="*/ 661 w 1280"/>
                <a:gd name="T61" fmla="*/ 848 h 1132"/>
                <a:gd name="T62" fmla="*/ 704 w 1280"/>
                <a:gd name="T63" fmla="*/ 911 h 1132"/>
                <a:gd name="T64" fmla="*/ 742 w 1280"/>
                <a:gd name="T65" fmla="*/ 977 h 1132"/>
                <a:gd name="T66" fmla="*/ 775 w 1280"/>
                <a:gd name="T67" fmla="*/ 1047 h 1132"/>
                <a:gd name="T68" fmla="*/ 802 w 1280"/>
                <a:gd name="T69" fmla="*/ 1121 h 1132"/>
                <a:gd name="T70" fmla="*/ 796 w 1280"/>
                <a:gd name="T71" fmla="*/ 1123 h 1132"/>
                <a:gd name="T72" fmla="*/ 1065 w 1280"/>
                <a:gd name="T73" fmla="*/ 1132 h 1132"/>
                <a:gd name="T74" fmla="*/ 1280 w 1280"/>
                <a:gd name="T75" fmla="*/ 966 h 1132"/>
                <a:gd name="T76" fmla="*/ 1272 w 1280"/>
                <a:gd name="T77" fmla="*/ 969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 h="1132">
                  <a:moveTo>
                    <a:pt x="1272" y="969"/>
                  </a:moveTo>
                  <a:lnTo>
                    <a:pt x="1240" y="877"/>
                  </a:lnTo>
                  <a:lnTo>
                    <a:pt x="1202" y="791"/>
                  </a:lnTo>
                  <a:lnTo>
                    <a:pt x="1158" y="707"/>
                  </a:lnTo>
                  <a:lnTo>
                    <a:pt x="1110" y="627"/>
                  </a:lnTo>
                  <a:lnTo>
                    <a:pt x="1056" y="551"/>
                  </a:lnTo>
                  <a:lnTo>
                    <a:pt x="996" y="479"/>
                  </a:lnTo>
                  <a:lnTo>
                    <a:pt x="932" y="411"/>
                  </a:lnTo>
                  <a:lnTo>
                    <a:pt x="863" y="346"/>
                  </a:lnTo>
                  <a:lnTo>
                    <a:pt x="788" y="285"/>
                  </a:lnTo>
                  <a:lnTo>
                    <a:pt x="709" y="229"/>
                  </a:lnTo>
                  <a:lnTo>
                    <a:pt x="628" y="179"/>
                  </a:lnTo>
                  <a:lnTo>
                    <a:pt x="544" y="135"/>
                  </a:lnTo>
                  <a:lnTo>
                    <a:pt x="459" y="97"/>
                  </a:lnTo>
                  <a:lnTo>
                    <a:pt x="372" y="65"/>
                  </a:lnTo>
                  <a:lnTo>
                    <a:pt x="283" y="41"/>
                  </a:lnTo>
                  <a:lnTo>
                    <a:pt x="191" y="21"/>
                  </a:lnTo>
                  <a:lnTo>
                    <a:pt x="97" y="7"/>
                  </a:lnTo>
                  <a:lnTo>
                    <a:pt x="0" y="0"/>
                  </a:lnTo>
                  <a:lnTo>
                    <a:pt x="90" y="247"/>
                  </a:lnTo>
                  <a:lnTo>
                    <a:pt x="0" y="493"/>
                  </a:lnTo>
                  <a:lnTo>
                    <a:pt x="78" y="503"/>
                  </a:lnTo>
                  <a:lnTo>
                    <a:pt x="154" y="517"/>
                  </a:lnTo>
                  <a:lnTo>
                    <a:pt x="228" y="538"/>
                  </a:lnTo>
                  <a:lnTo>
                    <a:pt x="298" y="565"/>
                  </a:lnTo>
                  <a:lnTo>
                    <a:pt x="368" y="600"/>
                  </a:lnTo>
                  <a:lnTo>
                    <a:pt x="433" y="639"/>
                  </a:lnTo>
                  <a:lnTo>
                    <a:pt x="497" y="685"/>
                  </a:lnTo>
                  <a:lnTo>
                    <a:pt x="558" y="736"/>
                  </a:lnTo>
                  <a:lnTo>
                    <a:pt x="611" y="791"/>
                  </a:lnTo>
                  <a:lnTo>
                    <a:pt x="661" y="848"/>
                  </a:lnTo>
                  <a:lnTo>
                    <a:pt x="704" y="911"/>
                  </a:lnTo>
                  <a:lnTo>
                    <a:pt x="742" y="977"/>
                  </a:lnTo>
                  <a:lnTo>
                    <a:pt x="775" y="1047"/>
                  </a:lnTo>
                  <a:lnTo>
                    <a:pt x="802" y="1121"/>
                  </a:lnTo>
                  <a:lnTo>
                    <a:pt x="796" y="1123"/>
                  </a:lnTo>
                  <a:lnTo>
                    <a:pt x="1065" y="1132"/>
                  </a:lnTo>
                  <a:lnTo>
                    <a:pt x="1280" y="966"/>
                  </a:lnTo>
                  <a:lnTo>
                    <a:pt x="1272" y="969"/>
                  </a:lnTo>
                  <a:close/>
                </a:path>
              </a:pathLst>
            </a:custGeom>
            <a:solidFill>
              <a:srgbClr val="2157FF"/>
            </a:solidFill>
            <a:ln w="0">
              <a:noFill/>
              <a:prstDash val="solid"/>
              <a:round/>
              <a:headEnd/>
              <a:tailEnd/>
            </a:ln>
            <a:extLst>
              <a:ext uri="{91240B29-F687-4F45-9708-019B960494DF}">
                <a14:hiddenLine xmlns:a14="http://schemas.microsoft.com/office/drawing/2010/main" w="0">
                  <a:solidFill>
                    <a:srgbClr val="C0C0C0"/>
                  </a:solidFill>
                  <a:prstDash val="solid"/>
                  <a:round/>
                  <a:headEnd/>
                  <a:tailEnd/>
                </a14:hiddenLine>
              </a:ext>
            </a:extLst>
          </p:spPr>
          <p:txBody>
            <a:bodyPr vert="horz" wrap="square" lIns="55549" tIns="27775" rIns="55549" bIns="277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
              <a:extLst>
                <a:ext uri="{FF2B5EF4-FFF2-40B4-BE49-F238E27FC236}">
                  <a16:creationId xmlns:a16="http://schemas.microsoft.com/office/drawing/2014/main" id="{1FC73E13-198E-49D2-9F11-EBD36F0C55AC}"/>
                </a:ext>
              </a:extLst>
            </p:cNvPr>
            <p:cNvSpPr>
              <a:spLocks/>
            </p:cNvSpPr>
            <p:nvPr/>
          </p:nvSpPr>
          <p:spPr bwMode="auto">
            <a:xfrm>
              <a:off x="6808541" y="3473291"/>
              <a:ext cx="1180703" cy="2046483"/>
            </a:xfrm>
            <a:custGeom>
              <a:avLst/>
              <a:gdLst>
                <a:gd name="T0" fmla="*/ 295 w 875"/>
                <a:gd name="T1" fmla="*/ 1509 h 1515"/>
                <a:gd name="T2" fmla="*/ 372 w 875"/>
                <a:gd name="T3" fmla="*/ 1449 h 1515"/>
                <a:gd name="T4" fmla="*/ 443 w 875"/>
                <a:gd name="T5" fmla="*/ 1386 h 1515"/>
                <a:gd name="T6" fmla="*/ 508 w 875"/>
                <a:gd name="T7" fmla="*/ 1319 h 1515"/>
                <a:gd name="T8" fmla="*/ 570 w 875"/>
                <a:gd name="T9" fmla="*/ 1249 h 1515"/>
                <a:gd name="T10" fmla="*/ 625 w 875"/>
                <a:gd name="T11" fmla="*/ 1174 h 1515"/>
                <a:gd name="T12" fmla="*/ 676 w 875"/>
                <a:gd name="T13" fmla="*/ 1096 h 1515"/>
                <a:gd name="T14" fmla="*/ 720 w 875"/>
                <a:gd name="T15" fmla="*/ 1013 h 1515"/>
                <a:gd name="T16" fmla="*/ 761 w 875"/>
                <a:gd name="T17" fmla="*/ 927 h 1515"/>
                <a:gd name="T18" fmla="*/ 795 w 875"/>
                <a:gd name="T19" fmla="*/ 836 h 1515"/>
                <a:gd name="T20" fmla="*/ 828 w 875"/>
                <a:gd name="T21" fmla="*/ 733 h 1515"/>
                <a:gd name="T22" fmla="*/ 851 w 875"/>
                <a:gd name="T23" fmla="*/ 630 h 1515"/>
                <a:gd name="T24" fmla="*/ 867 w 875"/>
                <a:gd name="T25" fmla="*/ 525 h 1515"/>
                <a:gd name="T26" fmla="*/ 875 w 875"/>
                <a:gd name="T27" fmla="*/ 420 h 1515"/>
                <a:gd name="T28" fmla="*/ 875 w 875"/>
                <a:gd name="T29" fmla="*/ 315 h 1515"/>
                <a:gd name="T30" fmla="*/ 865 w 875"/>
                <a:gd name="T31" fmla="*/ 211 h 1515"/>
                <a:gd name="T32" fmla="*/ 848 w 875"/>
                <a:gd name="T33" fmla="*/ 106 h 1515"/>
                <a:gd name="T34" fmla="*/ 824 w 875"/>
                <a:gd name="T35" fmla="*/ 0 h 1515"/>
                <a:gd name="T36" fmla="*/ 615 w 875"/>
                <a:gd name="T37" fmla="*/ 162 h 1515"/>
                <a:gd name="T38" fmla="*/ 354 w 875"/>
                <a:gd name="T39" fmla="*/ 153 h 1515"/>
                <a:gd name="T40" fmla="*/ 371 w 875"/>
                <a:gd name="T41" fmla="*/ 242 h 1515"/>
                <a:gd name="T42" fmla="*/ 380 w 875"/>
                <a:gd name="T43" fmla="*/ 331 h 1515"/>
                <a:gd name="T44" fmla="*/ 380 w 875"/>
                <a:gd name="T45" fmla="*/ 420 h 1515"/>
                <a:gd name="T46" fmla="*/ 371 w 875"/>
                <a:gd name="T47" fmla="*/ 509 h 1515"/>
                <a:gd name="T48" fmla="*/ 352 w 875"/>
                <a:gd name="T49" fmla="*/ 597 h 1515"/>
                <a:gd name="T50" fmla="*/ 325 w 875"/>
                <a:gd name="T51" fmla="*/ 685 h 1515"/>
                <a:gd name="T52" fmla="*/ 296 w 875"/>
                <a:gd name="T53" fmla="*/ 757 h 1515"/>
                <a:gd name="T54" fmla="*/ 261 w 875"/>
                <a:gd name="T55" fmla="*/ 826 h 1515"/>
                <a:gd name="T56" fmla="*/ 220 w 875"/>
                <a:gd name="T57" fmla="*/ 890 h 1515"/>
                <a:gd name="T58" fmla="*/ 174 w 875"/>
                <a:gd name="T59" fmla="*/ 952 h 1515"/>
                <a:gd name="T60" fmla="*/ 123 w 875"/>
                <a:gd name="T61" fmla="*/ 1008 h 1515"/>
                <a:gd name="T62" fmla="*/ 67 w 875"/>
                <a:gd name="T63" fmla="*/ 1060 h 1515"/>
                <a:gd name="T64" fmla="*/ 5 w 875"/>
                <a:gd name="T65" fmla="*/ 1110 h 1515"/>
                <a:gd name="T66" fmla="*/ 0 w 875"/>
                <a:gd name="T67" fmla="*/ 1103 h 1515"/>
                <a:gd name="T68" fmla="*/ 75 w 875"/>
                <a:gd name="T69" fmla="*/ 1364 h 1515"/>
                <a:gd name="T70" fmla="*/ 300 w 875"/>
                <a:gd name="T71" fmla="*/ 1515 h 1515"/>
                <a:gd name="T72" fmla="*/ 295 w 875"/>
                <a:gd name="T73" fmla="*/ 1509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5" h="1515">
                  <a:moveTo>
                    <a:pt x="295" y="1509"/>
                  </a:moveTo>
                  <a:lnTo>
                    <a:pt x="372" y="1449"/>
                  </a:lnTo>
                  <a:lnTo>
                    <a:pt x="443" y="1386"/>
                  </a:lnTo>
                  <a:lnTo>
                    <a:pt x="508" y="1319"/>
                  </a:lnTo>
                  <a:lnTo>
                    <a:pt x="570" y="1249"/>
                  </a:lnTo>
                  <a:lnTo>
                    <a:pt x="625" y="1174"/>
                  </a:lnTo>
                  <a:lnTo>
                    <a:pt x="676" y="1096"/>
                  </a:lnTo>
                  <a:lnTo>
                    <a:pt x="720" y="1013"/>
                  </a:lnTo>
                  <a:lnTo>
                    <a:pt x="761" y="927"/>
                  </a:lnTo>
                  <a:lnTo>
                    <a:pt x="795" y="836"/>
                  </a:lnTo>
                  <a:lnTo>
                    <a:pt x="828" y="733"/>
                  </a:lnTo>
                  <a:lnTo>
                    <a:pt x="851" y="630"/>
                  </a:lnTo>
                  <a:lnTo>
                    <a:pt x="867" y="525"/>
                  </a:lnTo>
                  <a:lnTo>
                    <a:pt x="875" y="420"/>
                  </a:lnTo>
                  <a:lnTo>
                    <a:pt x="875" y="315"/>
                  </a:lnTo>
                  <a:lnTo>
                    <a:pt x="865" y="211"/>
                  </a:lnTo>
                  <a:lnTo>
                    <a:pt x="848" y="106"/>
                  </a:lnTo>
                  <a:lnTo>
                    <a:pt x="824" y="0"/>
                  </a:lnTo>
                  <a:lnTo>
                    <a:pt x="615" y="162"/>
                  </a:lnTo>
                  <a:lnTo>
                    <a:pt x="354" y="153"/>
                  </a:lnTo>
                  <a:lnTo>
                    <a:pt x="371" y="242"/>
                  </a:lnTo>
                  <a:lnTo>
                    <a:pt x="380" y="331"/>
                  </a:lnTo>
                  <a:lnTo>
                    <a:pt x="380" y="420"/>
                  </a:lnTo>
                  <a:lnTo>
                    <a:pt x="371" y="509"/>
                  </a:lnTo>
                  <a:lnTo>
                    <a:pt x="352" y="597"/>
                  </a:lnTo>
                  <a:lnTo>
                    <a:pt x="325" y="685"/>
                  </a:lnTo>
                  <a:lnTo>
                    <a:pt x="296" y="757"/>
                  </a:lnTo>
                  <a:lnTo>
                    <a:pt x="261" y="826"/>
                  </a:lnTo>
                  <a:lnTo>
                    <a:pt x="220" y="890"/>
                  </a:lnTo>
                  <a:lnTo>
                    <a:pt x="174" y="952"/>
                  </a:lnTo>
                  <a:lnTo>
                    <a:pt x="123" y="1008"/>
                  </a:lnTo>
                  <a:lnTo>
                    <a:pt x="67" y="1060"/>
                  </a:lnTo>
                  <a:lnTo>
                    <a:pt x="5" y="1110"/>
                  </a:lnTo>
                  <a:lnTo>
                    <a:pt x="0" y="1103"/>
                  </a:lnTo>
                  <a:lnTo>
                    <a:pt x="75" y="1364"/>
                  </a:lnTo>
                  <a:lnTo>
                    <a:pt x="300" y="1515"/>
                  </a:lnTo>
                  <a:lnTo>
                    <a:pt x="295" y="1509"/>
                  </a:lnTo>
                  <a:close/>
                </a:path>
              </a:pathLst>
            </a:custGeom>
            <a:solidFill>
              <a:srgbClr val="7294FF"/>
            </a:solidFill>
            <a:ln w="0">
              <a:noFill/>
              <a:prstDash val="solid"/>
              <a:round/>
              <a:headEnd/>
              <a:tailEnd/>
            </a:ln>
            <a:extLst>
              <a:ext uri="{91240B29-F687-4F45-9708-019B960494DF}">
                <a14:hiddenLine xmlns:a14="http://schemas.microsoft.com/office/drawing/2010/main" w="0">
                  <a:solidFill>
                    <a:srgbClr val="C0C0C0"/>
                  </a:solidFill>
                  <a:prstDash val="solid"/>
                  <a:round/>
                  <a:headEnd/>
                  <a:tailEnd/>
                </a14:hiddenLine>
              </a:ext>
            </a:extLst>
          </p:spPr>
          <p:txBody>
            <a:bodyPr vert="horz" wrap="square" lIns="55549" tIns="27775" rIns="55549" bIns="277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9">
              <a:extLst>
                <a:ext uri="{FF2B5EF4-FFF2-40B4-BE49-F238E27FC236}">
                  <a16:creationId xmlns:a16="http://schemas.microsoft.com/office/drawing/2014/main" id="{4C4E72A1-67FA-4A38-A513-0E3FD44C4C71}"/>
                </a:ext>
              </a:extLst>
            </p:cNvPr>
            <p:cNvSpPr>
              <a:spLocks/>
            </p:cNvSpPr>
            <p:nvPr/>
          </p:nvSpPr>
          <p:spPr bwMode="auto">
            <a:xfrm>
              <a:off x="4973391" y="4963238"/>
              <a:ext cx="2161698" cy="909098"/>
            </a:xfrm>
            <a:custGeom>
              <a:avLst/>
              <a:gdLst>
                <a:gd name="T0" fmla="*/ 5 w 1602"/>
                <a:gd name="T1" fmla="*/ 406 h 673"/>
                <a:gd name="T2" fmla="*/ 94 w 1602"/>
                <a:gd name="T3" fmla="*/ 467 h 673"/>
                <a:gd name="T4" fmla="*/ 187 w 1602"/>
                <a:gd name="T5" fmla="*/ 519 h 673"/>
                <a:gd name="T6" fmla="*/ 283 w 1602"/>
                <a:gd name="T7" fmla="*/ 565 h 673"/>
                <a:gd name="T8" fmla="*/ 381 w 1602"/>
                <a:gd name="T9" fmla="*/ 601 h 673"/>
                <a:gd name="T10" fmla="*/ 480 w 1602"/>
                <a:gd name="T11" fmla="*/ 631 h 673"/>
                <a:gd name="T12" fmla="*/ 584 w 1602"/>
                <a:gd name="T13" fmla="*/ 654 h 673"/>
                <a:gd name="T14" fmla="*/ 690 w 1602"/>
                <a:gd name="T15" fmla="*/ 667 h 673"/>
                <a:gd name="T16" fmla="*/ 799 w 1602"/>
                <a:gd name="T17" fmla="*/ 673 h 673"/>
                <a:gd name="T18" fmla="*/ 907 w 1602"/>
                <a:gd name="T19" fmla="*/ 672 h 673"/>
                <a:gd name="T20" fmla="*/ 1013 w 1602"/>
                <a:gd name="T21" fmla="*/ 663 h 673"/>
                <a:gd name="T22" fmla="*/ 1117 w 1602"/>
                <a:gd name="T23" fmla="*/ 646 h 673"/>
                <a:gd name="T24" fmla="*/ 1219 w 1602"/>
                <a:gd name="T25" fmla="*/ 621 h 673"/>
                <a:gd name="T26" fmla="*/ 1318 w 1602"/>
                <a:gd name="T27" fmla="*/ 588 h 673"/>
                <a:gd name="T28" fmla="*/ 1415 w 1602"/>
                <a:gd name="T29" fmla="*/ 548 h 673"/>
                <a:gd name="T30" fmla="*/ 1511 w 1602"/>
                <a:gd name="T31" fmla="*/ 498 h 673"/>
                <a:gd name="T32" fmla="*/ 1602 w 1602"/>
                <a:gd name="T33" fmla="*/ 442 h 673"/>
                <a:gd name="T34" fmla="*/ 1385 w 1602"/>
                <a:gd name="T35" fmla="*/ 295 h 673"/>
                <a:gd name="T36" fmla="*/ 1312 w 1602"/>
                <a:gd name="T37" fmla="*/ 42 h 673"/>
                <a:gd name="T38" fmla="*/ 1244 w 1602"/>
                <a:gd name="T39" fmla="*/ 80 h 673"/>
                <a:gd name="T40" fmla="*/ 1174 w 1602"/>
                <a:gd name="T41" fmla="*/ 113 h 673"/>
                <a:gd name="T42" fmla="*/ 1102 w 1602"/>
                <a:gd name="T43" fmla="*/ 139 h 673"/>
                <a:gd name="T44" fmla="*/ 1029 w 1602"/>
                <a:gd name="T45" fmla="*/ 159 h 673"/>
                <a:gd name="T46" fmla="*/ 954 w 1602"/>
                <a:gd name="T47" fmla="*/ 172 h 673"/>
                <a:gd name="T48" fmla="*/ 877 w 1602"/>
                <a:gd name="T49" fmla="*/ 180 h 673"/>
                <a:gd name="T50" fmla="*/ 799 w 1602"/>
                <a:gd name="T51" fmla="*/ 180 h 673"/>
                <a:gd name="T52" fmla="*/ 720 w 1602"/>
                <a:gd name="T53" fmla="*/ 173 h 673"/>
                <a:gd name="T54" fmla="*/ 644 w 1602"/>
                <a:gd name="T55" fmla="*/ 161 h 673"/>
                <a:gd name="T56" fmla="*/ 569 w 1602"/>
                <a:gd name="T57" fmla="*/ 143 h 673"/>
                <a:gd name="T58" fmla="*/ 497 w 1602"/>
                <a:gd name="T59" fmla="*/ 118 h 673"/>
                <a:gd name="T60" fmla="*/ 428 w 1602"/>
                <a:gd name="T61" fmla="*/ 87 h 673"/>
                <a:gd name="T62" fmla="*/ 360 w 1602"/>
                <a:gd name="T63" fmla="*/ 50 h 673"/>
                <a:gd name="T64" fmla="*/ 295 w 1602"/>
                <a:gd name="T65" fmla="*/ 7 h 673"/>
                <a:gd name="T66" fmla="*/ 300 w 1602"/>
                <a:gd name="T67" fmla="*/ 0 h 673"/>
                <a:gd name="T68" fmla="*/ 75 w 1602"/>
                <a:gd name="T69" fmla="*/ 152 h 673"/>
                <a:gd name="T70" fmla="*/ 0 w 1602"/>
                <a:gd name="T71" fmla="*/ 412 h 673"/>
                <a:gd name="T72" fmla="*/ 5 w 1602"/>
                <a:gd name="T73" fmla="*/ 40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2" h="673">
                  <a:moveTo>
                    <a:pt x="5" y="406"/>
                  </a:moveTo>
                  <a:lnTo>
                    <a:pt x="94" y="467"/>
                  </a:lnTo>
                  <a:lnTo>
                    <a:pt x="187" y="519"/>
                  </a:lnTo>
                  <a:lnTo>
                    <a:pt x="283" y="565"/>
                  </a:lnTo>
                  <a:lnTo>
                    <a:pt x="381" y="601"/>
                  </a:lnTo>
                  <a:lnTo>
                    <a:pt x="480" y="631"/>
                  </a:lnTo>
                  <a:lnTo>
                    <a:pt x="584" y="654"/>
                  </a:lnTo>
                  <a:lnTo>
                    <a:pt x="690" y="667"/>
                  </a:lnTo>
                  <a:lnTo>
                    <a:pt x="799" y="673"/>
                  </a:lnTo>
                  <a:lnTo>
                    <a:pt x="907" y="672"/>
                  </a:lnTo>
                  <a:lnTo>
                    <a:pt x="1013" y="663"/>
                  </a:lnTo>
                  <a:lnTo>
                    <a:pt x="1117" y="646"/>
                  </a:lnTo>
                  <a:lnTo>
                    <a:pt x="1219" y="621"/>
                  </a:lnTo>
                  <a:lnTo>
                    <a:pt x="1318" y="588"/>
                  </a:lnTo>
                  <a:lnTo>
                    <a:pt x="1415" y="548"/>
                  </a:lnTo>
                  <a:lnTo>
                    <a:pt x="1511" y="498"/>
                  </a:lnTo>
                  <a:lnTo>
                    <a:pt x="1602" y="442"/>
                  </a:lnTo>
                  <a:lnTo>
                    <a:pt x="1385" y="295"/>
                  </a:lnTo>
                  <a:lnTo>
                    <a:pt x="1312" y="42"/>
                  </a:lnTo>
                  <a:lnTo>
                    <a:pt x="1244" y="80"/>
                  </a:lnTo>
                  <a:lnTo>
                    <a:pt x="1174" y="113"/>
                  </a:lnTo>
                  <a:lnTo>
                    <a:pt x="1102" y="139"/>
                  </a:lnTo>
                  <a:lnTo>
                    <a:pt x="1029" y="159"/>
                  </a:lnTo>
                  <a:lnTo>
                    <a:pt x="954" y="172"/>
                  </a:lnTo>
                  <a:lnTo>
                    <a:pt x="877" y="180"/>
                  </a:lnTo>
                  <a:lnTo>
                    <a:pt x="799" y="180"/>
                  </a:lnTo>
                  <a:lnTo>
                    <a:pt x="720" y="173"/>
                  </a:lnTo>
                  <a:lnTo>
                    <a:pt x="644" y="161"/>
                  </a:lnTo>
                  <a:lnTo>
                    <a:pt x="569" y="143"/>
                  </a:lnTo>
                  <a:lnTo>
                    <a:pt x="497" y="118"/>
                  </a:lnTo>
                  <a:lnTo>
                    <a:pt x="428" y="87"/>
                  </a:lnTo>
                  <a:lnTo>
                    <a:pt x="360" y="50"/>
                  </a:lnTo>
                  <a:lnTo>
                    <a:pt x="295" y="7"/>
                  </a:lnTo>
                  <a:lnTo>
                    <a:pt x="300" y="0"/>
                  </a:lnTo>
                  <a:lnTo>
                    <a:pt x="75" y="152"/>
                  </a:lnTo>
                  <a:lnTo>
                    <a:pt x="0" y="412"/>
                  </a:lnTo>
                  <a:lnTo>
                    <a:pt x="5" y="406"/>
                  </a:lnTo>
                  <a:close/>
                </a:path>
              </a:pathLst>
            </a:custGeom>
            <a:solidFill>
              <a:schemeClr val="tx2">
                <a:lumMod val="50000"/>
              </a:schemeClr>
            </a:solidFill>
            <a:ln w="0">
              <a:noFill/>
              <a:prstDash val="solid"/>
              <a:round/>
              <a:headEnd/>
              <a:tailEnd/>
            </a:ln>
            <a:extLst>
              <a:ext uri="{91240B29-F687-4F45-9708-019B960494DF}">
                <a14:hiddenLine xmlns:a14="http://schemas.microsoft.com/office/drawing/2010/main" w="0">
                  <a:solidFill>
                    <a:srgbClr val="C0C0C0"/>
                  </a:solidFill>
                  <a:prstDash val="solid"/>
                  <a:round/>
                  <a:headEnd/>
                  <a:tailEnd/>
                </a14:hiddenLine>
              </a:ext>
            </a:extLst>
          </p:spPr>
          <p:txBody>
            <a:bodyPr vert="horz" wrap="square" lIns="55549" tIns="27775" rIns="55549" bIns="277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10">
              <a:extLst>
                <a:ext uri="{FF2B5EF4-FFF2-40B4-BE49-F238E27FC236}">
                  <a16:creationId xmlns:a16="http://schemas.microsoft.com/office/drawing/2014/main" id="{F127492A-A098-4704-9DDC-802E22A14134}"/>
                </a:ext>
              </a:extLst>
            </p:cNvPr>
            <p:cNvSpPr>
              <a:spLocks/>
            </p:cNvSpPr>
            <p:nvPr/>
          </p:nvSpPr>
          <p:spPr bwMode="auto">
            <a:xfrm>
              <a:off x="4196151" y="3376032"/>
              <a:ext cx="1107837" cy="2084306"/>
            </a:xfrm>
            <a:custGeom>
              <a:avLst/>
              <a:gdLst>
                <a:gd name="T0" fmla="*/ 71 w 821"/>
                <a:gd name="T1" fmla="*/ 12 h 1543"/>
                <a:gd name="T2" fmla="*/ 41 w 821"/>
                <a:gd name="T3" fmla="*/ 115 h 1543"/>
                <a:gd name="T4" fmla="*/ 20 w 821"/>
                <a:gd name="T5" fmla="*/ 220 h 1543"/>
                <a:gd name="T6" fmla="*/ 5 w 821"/>
                <a:gd name="T7" fmla="*/ 325 h 1543"/>
                <a:gd name="T8" fmla="*/ 0 w 821"/>
                <a:gd name="T9" fmla="*/ 429 h 1543"/>
                <a:gd name="T10" fmla="*/ 4 w 821"/>
                <a:gd name="T11" fmla="*/ 534 h 1543"/>
                <a:gd name="T12" fmla="*/ 14 w 821"/>
                <a:gd name="T13" fmla="*/ 639 h 1543"/>
                <a:gd name="T14" fmla="*/ 34 w 821"/>
                <a:gd name="T15" fmla="*/ 743 h 1543"/>
                <a:gd name="T16" fmla="*/ 62 w 821"/>
                <a:gd name="T17" fmla="*/ 848 h 1543"/>
                <a:gd name="T18" fmla="*/ 92 w 821"/>
                <a:gd name="T19" fmla="*/ 940 h 1543"/>
                <a:gd name="T20" fmla="*/ 128 w 821"/>
                <a:gd name="T21" fmla="*/ 1029 h 1543"/>
                <a:gd name="T22" fmla="*/ 169 w 821"/>
                <a:gd name="T23" fmla="*/ 1113 h 1543"/>
                <a:gd name="T24" fmla="*/ 216 w 821"/>
                <a:gd name="T25" fmla="*/ 1194 h 1543"/>
                <a:gd name="T26" fmla="*/ 268 w 821"/>
                <a:gd name="T27" fmla="*/ 1271 h 1543"/>
                <a:gd name="T28" fmla="*/ 326 w 821"/>
                <a:gd name="T29" fmla="*/ 1344 h 1543"/>
                <a:gd name="T30" fmla="*/ 389 w 821"/>
                <a:gd name="T31" fmla="*/ 1414 h 1543"/>
                <a:gd name="T32" fmla="*/ 457 w 821"/>
                <a:gd name="T33" fmla="*/ 1480 h 1543"/>
                <a:gd name="T34" fmla="*/ 530 w 821"/>
                <a:gd name="T35" fmla="*/ 1543 h 1543"/>
                <a:gd name="T36" fmla="*/ 604 w 821"/>
                <a:gd name="T37" fmla="*/ 1289 h 1543"/>
                <a:gd name="T38" fmla="*/ 821 w 821"/>
                <a:gd name="T39" fmla="*/ 1143 h 1543"/>
                <a:gd name="T40" fmla="*/ 763 w 821"/>
                <a:gd name="T41" fmla="*/ 1089 h 1543"/>
                <a:gd name="T42" fmla="*/ 711 w 821"/>
                <a:gd name="T43" fmla="*/ 1033 h 1543"/>
                <a:gd name="T44" fmla="*/ 664 w 821"/>
                <a:gd name="T45" fmla="*/ 973 h 1543"/>
                <a:gd name="T46" fmla="*/ 622 w 821"/>
                <a:gd name="T47" fmla="*/ 910 h 1543"/>
                <a:gd name="T48" fmla="*/ 587 w 821"/>
                <a:gd name="T49" fmla="*/ 842 h 1543"/>
                <a:gd name="T50" fmla="*/ 556 w 821"/>
                <a:gd name="T51" fmla="*/ 771 h 1543"/>
                <a:gd name="T52" fmla="*/ 532 w 821"/>
                <a:gd name="T53" fmla="*/ 696 h 1543"/>
                <a:gd name="T54" fmla="*/ 511 w 821"/>
                <a:gd name="T55" fmla="*/ 607 h 1543"/>
                <a:gd name="T56" fmla="*/ 497 w 821"/>
                <a:gd name="T57" fmla="*/ 518 h 1543"/>
                <a:gd name="T58" fmla="*/ 495 w 821"/>
                <a:gd name="T59" fmla="*/ 429 h 1543"/>
                <a:gd name="T60" fmla="*/ 501 w 821"/>
                <a:gd name="T61" fmla="*/ 340 h 1543"/>
                <a:gd name="T62" fmla="*/ 516 w 821"/>
                <a:gd name="T63" fmla="*/ 253 h 1543"/>
                <a:gd name="T64" fmla="*/ 541 w 821"/>
                <a:gd name="T65" fmla="*/ 164 h 1543"/>
                <a:gd name="T66" fmla="*/ 547 w 821"/>
                <a:gd name="T67" fmla="*/ 166 h 1543"/>
                <a:gd name="T68" fmla="*/ 334 w 821"/>
                <a:gd name="T69" fmla="*/ 0 h 1543"/>
                <a:gd name="T70" fmla="*/ 63 w 821"/>
                <a:gd name="T71" fmla="*/ 9 h 1543"/>
                <a:gd name="T72" fmla="*/ 71 w 821"/>
                <a:gd name="T73" fmla="*/ 12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1" h="1543">
                  <a:moveTo>
                    <a:pt x="71" y="12"/>
                  </a:moveTo>
                  <a:lnTo>
                    <a:pt x="41" y="115"/>
                  </a:lnTo>
                  <a:lnTo>
                    <a:pt x="20" y="220"/>
                  </a:lnTo>
                  <a:lnTo>
                    <a:pt x="5" y="325"/>
                  </a:lnTo>
                  <a:lnTo>
                    <a:pt x="0" y="429"/>
                  </a:lnTo>
                  <a:lnTo>
                    <a:pt x="4" y="534"/>
                  </a:lnTo>
                  <a:lnTo>
                    <a:pt x="14" y="639"/>
                  </a:lnTo>
                  <a:lnTo>
                    <a:pt x="34" y="743"/>
                  </a:lnTo>
                  <a:lnTo>
                    <a:pt x="62" y="848"/>
                  </a:lnTo>
                  <a:lnTo>
                    <a:pt x="92" y="940"/>
                  </a:lnTo>
                  <a:lnTo>
                    <a:pt x="128" y="1029"/>
                  </a:lnTo>
                  <a:lnTo>
                    <a:pt x="169" y="1113"/>
                  </a:lnTo>
                  <a:lnTo>
                    <a:pt x="216" y="1194"/>
                  </a:lnTo>
                  <a:lnTo>
                    <a:pt x="268" y="1271"/>
                  </a:lnTo>
                  <a:lnTo>
                    <a:pt x="326" y="1344"/>
                  </a:lnTo>
                  <a:lnTo>
                    <a:pt x="389" y="1414"/>
                  </a:lnTo>
                  <a:lnTo>
                    <a:pt x="457" y="1480"/>
                  </a:lnTo>
                  <a:lnTo>
                    <a:pt x="530" y="1543"/>
                  </a:lnTo>
                  <a:lnTo>
                    <a:pt x="604" y="1289"/>
                  </a:lnTo>
                  <a:lnTo>
                    <a:pt x="821" y="1143"/>
                  </a:lnTo>
                  <a:lnTo>
                    <a:pt x="763" y="1089"/>
                  </a:lnTo>
                  <a:lnTo>
                    <a:pt x="711" y="1033"/>
                  </a:lnTo>
                  <a:lnTo>
                    <a:pt x="664" y="973"/>
                  </a:lnTo>
                  <a:lnTo>
                    <a:pt x="622" y="910"/>
                  </a:lnTo>
                  <a:lnTo>
                    <a:pt x="587" y="842"/>
                  </a:lnTo>
                  <a:lnTo>
                    <a:pt x="556" y="771"/>
                  </a:lnTo>
                  <a:lnTo>
                    <a:pt x="532" y="696"/>
                  </a:lnTo>
                  <a:lnTo>
                    <a:pt x="511" y="607"/>
                  </a:lnTo>
                  <a:lnTo>
                    <a:pt x="497" y="518"/>
                  </a:lnTo>
                  <a:lnTo>
                    <a:pt x="495" y="429"/>
                  </a:lnTo>
                  <a:lnTo>
                    <a:pt x="501" y="340"/>
                  </a:lnTo>
                  <a:lnTo>
                    <a:pt x="516" y="253"/>
                  </a:lnTo>
                  <a:lnTo>
                    <a:pt x="541" y="164"/>
                  </a:lnTo>
                  <a:lnTo>
                    <a:pt x="547" y="166"/>
                  </a:lnTo>
                  <a:lnTo>
                    <a:pt x="334" y="0"/>
                  </a:lnTo>
                  <a:lnTo>
                    <a:pt x="63" y="9"/>
                  </a:lnTo>
                  <a:lnTo>
                    <a:pt x="71" y="12"/>
                  </a:lnTo>
                  <a:close/>
                </a:path>
              </a:pathLst>
            </a:custGeom>
            <a:solidFill>
              <a:schemeClr val="tx2">
                <a:lumMod val="75000"/>
              </a:schemeClr>
            </a:solidFill>
            <a:ln w="0">
              <a:noFill/>
              <a:prstDash val="solid"/>
              <a:round/>
              <a:headEnd/>
              <a:tailEnd/>
            </a:ln>
            <a:extLst>
              <a:ext uri="{91240B29-F687-4F45-9708-019B960494DF}">
                <a14:hiddenLine xmlns:a14="http://schemas.microsoft.com/office/drawing/2010/main" w="0">
                  <a:solidFill>
                    <a:srgbClr val="C0C0C0"/>
                  </a:solidFill>
                  <a:prstDash val="solid"/>
                  <a:round/>
                  <a:headEnd/>
                  <a:tailEnd/>
                </a14:hiddenLine>
              </a:ext>
            </a:extLst>
          </p:spPr>
          <p:txBody>
            <a:bodyPr vert="horz" wrap="square" lIns="55549" tIns="27775" rIns="55549" bIns="2777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26" name="Straight Connector 25">
            <a:extLst>
              <a:ext uri="{FF2B5EF4-FFF2-40B4-BE49-F238E27FC236}">
                <a16:creationId xmlns:a16="http://schemas.microsoft.com/office/drawing/2014/main" id="{20EE7B34-0BAD-4738-8D77-F4DB99A8BB18}"/>
              </a:ext>
            </a:extLst>
          </p:cNvPr>
          <p:cNvCxnSpPr>
            <a:cxnSpLocks/>
          </p:cNvCxnSpPr>
          <p:nvPr/>
        </p:nvCxnSpPr>
        <p:spPr>
          <a:xfrm flipV="1">
            <a:off x="4540829" y="2252856"/>
            <a:ext cx="2142537" cy="12354"/>
          </a:xfrm>
          <a:prstGeom prst="line">
            <a:avLst/>
          </a:prstGeom>
          <a:ln w="8572" cap="rnd">
            <a:solidFill>
              <a:schemeClr val="tx2"/>
            </a:solidFill>
            <a:prstDash val="solid"/>
            <a:round/>
            <a:headEnd type="oval"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0C82A8-C273-4DAE-B4F4-F20B62D16002}"/>
              </a:ext>
            </a:extLst>
          </p:cNvPr>
          <p:cNvCxnSpPr>
            <a:cxnSpLocks/>
          </p:cNvCxnSpPr>
          <p:nvPr/>
        </p:nvCxnSpPr>
        <p:spPr>
          <a:xfrm flipH="1">
            <a:off x="7414761" y="2257959"/>
            <a:ext cx="970701" cy="0"/>
          </a:xfrm>
          <a:prstGeom prst="line">
            <a:avLst/>
          </a:prstGeom>
          <a:ln w="8572" cap="rnd">
            <a:solidFill>
              <a:srgbClr val="2157FF"/>
            </a:solidFill>
            <a:prstDash val="solid"/>
            <a:round/>
            <a:headEnd type="oval" w="sm" len="sm"/>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047E4814-21F8-49F9-8673-4CF07C8D07EC}"/>
              </a:ext>
            </a:extLst>
          </p:cNvPr>
          <p:cNvSpPr txBox="1">
            <a:spLocks/>
          </p:cNvSpPr>
          <p:nvPr/>
        </p:nvSpPr>
        <p:spPr>
          <a:xfrm>
            <a:off x="8385462" y="2113648"/>
            <a:ext cx="1920645" cy="890396"/>
          </a:xfrm>
          <a:prstGeom prst="rect">
            <a:avLst/>
          </a:prstGeom>
        </p:spPr>
        <p:txBody>
          <a:bodyPr lIns="74066" tIns="37033" rIns="0" bIns="37033">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2157FF"/>
                </a:solidFill>
                <a:effectLst/>
                <a:uLnTx/>
                <a:uFillTx/>
                <a:latin typeface="Arial" panose="020B0604020202020204" pitchFamily="34" charset="0"/>
                <a:ea typeface="+mn-ea"/>
                <a:cs typeface="Arial" panose="020B0604020202020204" pitchFamily="34" charset="0"/>
                <a:sym typeface="+mn-lt"/>
              </a:rPr>
              <a:t>Employers</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rPr>
              <a:t>Set business practices that adhere to the </a:t>
            </a:r>
            <a:r>
              <a:rPr kumimoji="0" lang="en-US" sz="1100" b="0" i="0" u="none" strike="noStrike" kern="1200" cap="none" spc="0" normalizeH="0" baseline="0" noProof="0" dirty="0" smtClean="0">
                <a:ln>
                  <a:noFill/>
                </a:ln>
                <a:solidFill>
                  <a:srgbClr val="000000">
                    <a:lumMod val="100000"/>
                  </a:srgbClr>
                </a:solidFill>
                <a:effectLst/>
                <a:uLnTx/>
                <a:uFillTx/>
                <a:latin typeface="Arial"/>
                <a:ea typeface="+mn-ea"/>
                <a:cs typeface="Arial" panose="020B0604020202020204" pitchFamily="34" charset="0"/>
                <a:sym typeface="+mn-lt"/>
              </a:rPr>
              <a:t>Mandatory Workplace Safety </a:t>
            </a:r>
            <a:r>
              <a:rPr lang="en-US" sz="1100" dirty="0">
                <a:solidFill>
                  <a:srgbClr val="000000">
                    <a:lumMod val="100000"/>
                  </a:srgbClr>
                </a:solidFill>
                <a:latin typeface="Arial"/>
                <a:cs typeface="Arial" panose="020B0604020202020204" pitchFamily="34" charset="0"/>
              </a:rPr>
              <a:t>S</a:t>
            </a:r>
            <a:r>
              <a:rPr kumimoji="0" lang="en-US" sz="1100" b="0" i="0" u="none" strike="noStrike" kern="1200" cap="none" spc="0" normalizeH="0" baseline="0" noProof="0" dirty="0" smtClean="0">
                <a:ln>
                  <a:noFill/>
                </a:ln>
                <a:solidFill>
                  <a:srgbClr val="000000">
                    <a:lumMod val="100000"/>
                  </a:srgbClr>
                </a:solidFill>
                <a:effectLst/>
                <a:uLnTx/>
                <a:uFillTx/>
                <a:latin typeface="Arial"/>
                <a:ea typeface="+mn-ea"/>
                <a:cs typeface="Arial" panose="020B0604020202020204" pitchFamily="34" charset="0"/>
                <a:sym typeface="+mn-lt"/>
              </a:rPr>
              <a:t>tandards </a:t>
            </a:r>
            <a:r>
              <a:rPr kumimoji="0" lang="en-US" sz="11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rPr>
              <a:t>and </a:t>
            </a:r>
            <a:r>
              <a:rPr kumimoji="0" lang="en-US" sz="1100" b="0" i="0" u="none" strike="noStrike" kern="1200" cap="none" spc="0" normalizeH="0" baseline="0" noProof="0" dirty="0" smtClean="0">
                <a:ln>
                  <a:noFill/>
                </a:ln>
                <a:solidFill>
                  <a:srgbClr val="000000">
                    <a:lumMod val="100000"/>
                  </a:srgbClr>
                </a:solidFill>
                <a:effectLst/>
                <a:uLnTx/>
                <a:uFillTx/>
                <a:latin typeface="Arial"/>
                <a:ea typeface="+mn-ea"/>
                <a:cs typeface="Arial" panose="020B0604020202020204" pitchFamily="34" charset="0"/>
                <a:sym typeface="+mn-lt"/>
              </a:rPr>
              <a:t>Sector-Specific </a:t>
            </a:r>
            <a:r>
              <a:rPr lang="en-US" sz="1100" dirty="0">
                <a:solidFill>
                  <a:srgbClr val="000000">
                    <a:lumMod val="100000"/>
                  </a:srgbClr>
                </a:solidFill>
                <a:latin typeface="Arial"/>
                <a:cs typeface="Arial" panose="020B0604020202020204" pitchFamily="34" charset="0"/>
              </a:rPr>
              <a:t>P</a:t>
            </a:r>
            <a:r>
              <a:rPr kumimoji="0" lang="en-US" sz="1100" b="0" i="0" u="none" strike="noStrike" kern="1200" cap="none" spc="0" normalizeH="0" baseline="0" noProof="0" dirty="0" smtClean="0">
                <a:ln>
                  <a:noFill/>
                </a:ln>
                <a:solidFill>
                  <a:srgbClr val="000000">
                    <a:lumMod val="100000"/>
                  </a:srgbClr>
                </a:solidFill>
                <a:effectLst/>
                <a:uLnTx/>
                <a:uFillTx/>
                <a:latin typeface="Arial"/>
                <a:ea typeface="+mn-ea"/>
                <a:cs typeface="Arial" panose="020B0604020202020204" pitchFamily="34" charset="0"/>
                <a:sym typeface="+mn-lt"/>
              </a:rPr>
              <a:t>rotocols </a:t>
            </a:r>
            <a:r>
              <a:rPr kumimoji="0" lang="en-US" sz="11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rPr>
              <a:t>for your industry</a:t>
            </a: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2157FF"/>
              </a:solidFill>
              <a:effectLst/>
              <a:uLnTx/>
              <a:uFillTx/>
              <a:latin typeface="Arial"/>
              <a:ea typeface="+mn-ea"/>
              <a:cs typeface="Arial" panose="020B0604020202020204" pitchFamily="34" charset="0"/>
              <a:sym typeface="+mn-lt"/>
            </a:endParaRPr>
          </a:p>
        </p:txBody>
      </p:sp>
      <p:sp>
        <p:nvSpPr>
          <p:cNvPr id="29" name="Content Placeholder 2">
            <a:extLst>
              <a:ext uri="{FF2B5EF4-FFF2-40B4-BE49-F238E27FC236}">
                <a16:creationId xmlns:a16="http://schemas.microsoft.com/office/drawing/2014/main" id="{3A589C8D-FF7B-41E7-B68C-7EF8D6B95D89}"/>
              </a:ext>
            </a:extLst>
          </p:cNvPr>
          <p:cNvSpPr txBox="1">
            <a:spLocks/>
          </p:cNvSpPr>
          <p:nvPr/>
        </p:nvSpPr>
        <p:spPr>
          <a:xfrm>
            <a:off x="3378530" y="2113648"/>
            <a:ext cx="2343088" cy="1477091"/>
          </a:xfrm>
          <a:prstGeom prst="rect">
            <a:avLst/>
          </a:prstGeom>
        </p:spPr>
        <p:txBody>
          <a:bodyPr lIns="74066" tIns="37033" rIns="0" bIns="37033">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Individuals</a:t>
            </a:r>
            <a:endParaRPr kumimoji="0" lang="en-US" sz="1200" b="0"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a:p>
            <a:pPr marL="230172" lvl="1" indent="-142733">
              <a:lnSpc>
                <a:spcPct val="100000"/>
              </a:lnSpc>
              <a:spcAft>
                <a:spcPts val="0"/>
              </a:spcAft>
              <a:buClr>
                <a:srgbClr val="00269E">
                  <a:lumMod val="100000"/>
                </a:srgbClr>
              </a:buClr>
              <a:buSzPct val="100000"/>
              <a:buFont typeface="Trebuchet MS" panose="020B0603020202020204" pitchFamily="34" charset="0"/>
              <a:buChar char="•"/>
              <a:defRPr/>
            </a:pPr>
            <a:r>
              <a:rPr lang="en-US" sz="1100" dirty="0">
                <a:solidFill>
                  <a:srgbClr val="000000">
                    <a:lumMod val="100000"/>
                  </a:srgbClr>
                </a:solidFill>
                <a:cs typeface="Arial" panose="020B0604020202020204" pitchFamily="34" charset="0"/>
              </a:rPr>
              <a:t>Cover your face </a:t>
            </a:r>
          </a:p>
          <a:p>
            <a:pPr marL="230172" lvl="1" indent="-142733">
              <a:lnSpc>
                <a:spcPct val="100000"/>
              </a:lnSpc>
              <a:spcAft>
                <a:spcPts val="0"/>
              </a:spcAft>
              <a:buClr>
                <a:srgbClr val="00269E">
                  <a:lumMod val="100000"/>
                </a:srgbClr>
              </a:buClr>
              <a:buSzPct val="100000"/>
              <a:buFont typeface="Trebuchet MS" panose="020B0603020202020204" pitchFamily="34" charset="0"/>
              <a:buChar char="•"/>
              <a:defRPr/>
            </a:pPr>
            <a:r>
              <a:rPr lang="en-US" sz="1100" dirty="0">
                <a:solidFill>
                  <a:srgbClr val="000000">
                    <a:lumMod val="100000"/>
                  </a:srgbClr>
                </a:solidFill>
                <a:cs typeface="Arial" panose="020B0604020202020204" pitchFamily="34" charset="0"/>
              </a:rPr>
              <a:t>Wash your hands </a:t>
            </a:r>
          </a:p>
          <a:p>
            <a:pPr marL="230172" lvl="1" indent="-142733">
              <a:lnSpc>
                <a:spcPct val="100000"/>
              </a:lnSpc>
              <a:spcAft>
                <a:spcPts val="0"/>
              </a:spcAft>
              <a:buClr>
                <a:srgbClr val="00269E">
                  <a:lumMod val="100000"/>
                </a:srgbClr>
              </a:buClr>
              <a:buSzPct val="100000"/>
              <a:buFont typeface="Trebuchet MS" panose="020B0603020202020204" pitchFamily="34" charset="0"/>
              <a:buChar char="•"/>
              <a:defRPr/>
            </a:pPr>
            <a:r>
              <a:rPr lang="en-US" sz="1100" dirty="0">
                <a:solidFill>
                  <a:srgbClr val="000000">
                    <a:lumMod val="100000"/>
                  </a:srgbClr>
                </a:solidFill>
                <a:cs typeface="Arial" panose="020B0604020202020204" pitchFamily="34" charset="0"/>
              </a:rPr>
              <a:t>Socially distance </a:t>
            </a:r>
          </a:p>
          <a:p>
            <a:pPr marL="230172" lvl="1" indent="-142733">
              <a:lnSpc>
                <a:spcPct val="100000"/>
              </a:lnSpc>
              <a:spcAft>
                <a:spcPts val="0"/>
              </a:spcAft>
              <a:buClr>
                <a:srgbClr val="00269E">
                  <a:lumMod val="100000"/>
                </a:srgbClr>
              </a:buClr>
              <a:buSzPct val="100000"/>
              <a:buFont typeface="Trebuchet MS" panose="020B0603020202020204" pitchFamily="34" charset="0"/>
              <a:buChar char="•"/>
              <a:defRPr/>
            </a:pPr>
            <a:r>
              <a:rPr lang="en-US" sz="1100" dirty="0">
                <a:solidFill>
                  <a:srgbClr val="000000">
                    <a:lumMod val="100000"/>
                  </a:srgbClr>
                </a:solidFill>
                <a:cs typeface="Arial" panose="020B0604020202020204" pitchFamily="34" charset="0"/>
              </a:rPr>
              <a:t>Be vigilant for symptoms </a:t>
            </a:r>
          </a:p>
          <a:p>
            <a:pPr marL="230172" lvl="1" indent="-142733">
              <a:lnSpc>
                <a:spcPct val="100000"/>
              </a:lnSpc>
              <a:spcAft>
                <a:spcPts val="0"/>
              </a:spcAft>
              <a:buClr>
                <a:srgbClr val="00269E">
                  <a:lumMod val="100000"/>
                </a:srgbClr>
              </a:buClr>
              <a:buSzPct val="100000"/>
              <a:buFont typeface="Trebuchet MS" panose="020B0603020202020204" pitchFamily="34" charset="0"/>
              <a:buChar char="•"/>
              <a:defRPr/>
            </a:pPr>
            <a:r>
              <a:rPr lang="en-US" sz="1100" dirty="0">
                <a:solidFill>
                  <a:srgbClr val="000000">
                    <a:lumMod val="100000"/>
                  </a:srgbClr>
                </a:solidFill>
                <a:cs typeface="Arial" panose="020B0604020202020204" pitchFamily="34" charset="0"/>
              </a:rPr>
              <a:t>Stay home if you feel sick </a:t>
            </a:r>
          </a:p>
        </p:txBody>
      </p:sp>
      <p:sp>
        <p:nvSpPr>
          <p:cNvPr id="32" name="Content Placeholder 2">
            <a:extLst>
              <a:ext uri="{FF2B5EF4-FFF2-40B4-BE49-F238E27FC236}">
                <a16:creationId xmlns:a16="http://schemas.microsoft.com/office/drawing/2014/main" id="{C7F85DAA-B810-42F7-9583-BB250BA957E6}"/>
              </a:ext>
            </a:extLst>
          </p:cNvPr>
          <p:cNvSpPr txBox="1">
            <a:spLocks/>
          </p:cNvSpPr>
          <p:nvPr/>
        </p:nvSpPr>
        <p:spPr>
          <a:xfrm>
            <a:off x="7338995" y="4626695"/>
            <a:ext cx="2454372" cy="546899"/>
          </a:xfrm>
          <a:prstGeom prst="rect">
            <a:avLst/>
          </a:prstGeom>
        </p:spPr>
        <p:txBody>
          <a:bodyPr lIns="74066" tIns="37033" rIns="0" bIns="37033">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69E">
                    <a:lumMod val="50000"/>
                  </a:srgbClr>
                </a:solidFill>
                <a:effectLst/>
                <a:uLnTx/>
                <a:uFillTx/>
                <a:latin typeface="Arial"/>
                <a:ea typeface="+mn-ea"/>
                <a:cs typeface="Arial" panose="020B0604020202020204" pitchFamily="34" charset="0"/>
                <a:sym typeface="+mn-lt"/>
              </a:rPr>
              <a:t>Health system</a:t>
            </a:r>
          </a:p>
          <a:p>
            <a:pPr>
              <a:lnSpc>
                <a:spcPct val="100000"/>
              </a:lnSpc>
              <a:spcBef>
                <a:spcPts val="0"/>
              </a:spcBef>
              <a:spcAft>
                <a:spcPts val="0"/>
              </a:spcAft>
              <a:buSzPct val="100000"/>
              <a:buFont typeface="Trebuchet MS" panose="020B0603020202020204" pitchFamily="34" charset="0"/>
              <a:buChar char="​"/>
              <a:defRPr/>
            </a:pPr>
            <a:r>
              <a:rPr kumimoji="0" lang="en-US" sz="1100" b="0" strike="noStrike" cap="none" normalizeH="0" baseline="0" noProof="0" dirty="0">
                <a:ln>
                  <a:noFill/>
                </a:ln>
                <a:solidFill>
                  <a:schemeClr val="tx1">
                    <a:lumMod val="100000"/>
                  </a:schemeClr>
                </a:solidFill>
                <a:effectLst/>
                <a:uLnTx/>
                <a:uFillTx/>
                <a:latin typeface="+mj-lt"/>
                <a:ea typeface="+mn-ea"/>
                <a:cs typeface="Arial" panose="020B0604020202020204" pitchFamily="34" charset="0"/>
                <a:sym typeface="+mn-lt"/>
              </a:rPr>
              <a:t>Monitor progression to ensure sufficient system capacity to meet needs</a:t>
            </a:r>
          </a:p>
        </p:txBody>
      </p:sp>
      <p:cxnSp>
        <p:nvCxnSpPr>
          <p:cNvPr id="27" name="Straight Connector 26">
            <a:extLst>
              <a:ext uri="{FF2B5EF4-FFF2-40B4-BE49-F238E27FC236}">
                <a16:creationId xmlns:a16="http://schemas.microsoft.com/office/drawing/2014/main" id="{F46804EF-8ACE-4E82-80F1-4F0C6B0DE24D}"/>
              </a:ext>
            </a:extLst>
          </p:cNvPr>
          <p:cNvCxnSpPr>
            <a:cxnSpLocks/>
          </p:cNvCxnSpPr>
          <p:nvPr/>
        </p:nvCxnSpPr>
        <p:spPr>
          <a:xfrm flipH="1">
            <a:off x="7939101" y="3546157"/>
            <a:ext cx="808985" cy="0"/>
          </a:xfrm>
          <a:prstGeom prst="line">
            <a:avLst/>
          </a:prstGeom>
          <a:ln w="8572" cap="rnd">
            <a:solidFill>
              <a:srgbClr val="7294FF"/>
            </a:solidFill>
            <a:prstDash val="solid"/>
            <a:round/>
            <a:headEnd type="oval" w="sm" len="sm"/>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4AEEB9A4-3B9F-4E3A-B700-9B69C118534D}"/>
              </a:ext>
            </a:extLst>
          </p:cNvPr>
          <p:cNvSpPr txBox="1">
            <a:spLocks/>
          </p:cNvSpPr>
          <p:nvPr/>
        </p:nvSpPr>
        <p:spPr>
          <a:xfrm>
            <a:off x="8749343" y="3400204"/>
            <a:ext cx="1920645" cy="890393"/>
          </a:xfrm>
          <a:prstGeom prst="rect">
            <a:avLst/>
          </a:prstGeom>
        </p:spPr>
        <p:txBody>
          <a:bodyPr lIns="74066" tIns="37033" rIns="0" bIns="37033">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7294FF"/>
                </a:solidFill>
                <a:effectLst/>
                <a:uLnTx/>
                <a:uFillTx/>
                <a:latin typeface="Arial" panose="020B0604020202020204" pitchFamily="34" charset="0"/>
                <a:ea typeface="+mn-ea"/>
                <a:cs typeface="Arial" panose="020B0604020202020204" pitchFamily="34" charset="0"/>
                <a:sym typeface="+mn-lt"/>
              </a:rPr>
              <a:t>Employees</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rPr>
              <a:t>Abide by employer practices that adhere to the mandatory safety standards and sector specific protocols</a:t>
            </a:r>
          </a:p>
        </p:txBody>
      </p:sp>
      <p:sp>
        <p:nvSpPr>
          <p:cNvPr id="37" name="Content Placeholder 2">
            <a:extLst>
              <a:ext uri="{FF2B5EF4-FFF2-40B4-BE49-F238E27FC236}">
                <a16:creationId xmlns:a16="http://schemas.microsoft.com/office/drawing/2014/main" id="{4729C9AD-5817-427C-AAF7-CC676C0EEF34}"/>
              </a:ext>
            </a:extLst>
          </p:cNvPr>
          <p:cNvSpPr txBox="1">
            <a:spLocks/>
          </p:cNvSpPr>
          <p:nvPr/>
        </p:nvSpPr>
        <p:spPr>
          <a:xfrm>
            <a:off x="3872994" y="3933472"/>
            <a:ext cx="1848623" cy="1576603"/>
          </a:xfrm>
          <a:prstGeom prst="rect">
            <a:avLst/>
          </a:prstGeom>
        </p:spPr>
        <p:txBody>
          <a:bodyPr lIns="74066" tIns="37033" rIns="0" bIns="37033">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00000"/>
              </a:lnSpc>
              <a:spcBef>
                <a:spcPts val="600"/>
              </a:spcBef>
              <a:spcAft>
                <a:spcPts val="0"/>
              </a:spcAft>
              <a:buClrTx/>
              <a:buSzPct val="100000"/>
              <a:buFont typeface="Trebuchet MS" panose="020B0603020202020204" pitchFamily="34" charset="0"/>
              <a:buChar char="​"/>
              <a:tabLst/>
              <a:defRPr/>
            </a:pPr>
            <a:r>
              <a:rPr kumimoji="0" lang="en-US" sz="1200" b="1" i="0" u="none" strike="noStrike" kern="1200" cap="none" spc="0" normalizeH="0" baseline="0" noProof="0" dirty="0">
                <a:ln>
                  <a:noFill/>
                </a:ln>
                <a:solidFill>
                  <a:srgbClr val="00269E">
                    <a:lumMod val="75000"/>
                  </a:srgbClr>
                </a:solidFill>
                <a:effectLst/>
                <a:uLnTx/>
                <a:uFillTx/>
                <a:latin typeface="Arial"/>
                <a:ea typeface="+mn-ea"/>
                <a:cs typeface="Arial" panose="020B0604020202020204" pitchFamily="34" charset="0"/>
                <a:sym typeface="+mn-lt"/>
              </a:rPr>
              <a:t>Government</a:t>
            </a:r>
          </a:p>
          <a:p>
            <a:pPr marL="230172" marR="0" lvl="1" indent="-140161"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rPr>
              <a:t>Set standards in the interest of public health</a:t>
            </a:r>
          </a:p>
          <a:p>
            <a:pPr marL="230172" marR="0" lvl="1" indent="-140161"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Invest in necessary capabilities</a:t>
            </a:r>
          </a:p>
          <a:p>
            <a:pPr marL="230172" marR="0" lvl="1" indent="-140161"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Communicate to and educate the public</a:t>
            </a:r>
          </a:p>
          <a:p>
            <a:pPr marL="230172" lvl="1" indent="-140161">
              <a:lnSpc>
                <a:spcPct val="100000"/>
              </a:lnSpc>
              <a:spcAft>
                <a:spcPts val="0"/>
              </a:spcAft>
              <a:buClr>
                <a:srgbClr val="00269E">
                  <a:lumMod val="100000"/>
                </a:srgbClr>
              </a:buClr>
              <a:buSzPct val="100000"/>
              <a:buFont typeface="Trebuchet MS" panose="020B0603020202020204" pitchFamily="34" charset="0"/>
              <a:buChar char="•"/>
              <a:defRPr/>
            </a:pPr>
            <a:r>
              <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Regularly track and report COVID-19 data</a:t>
            </a:r>
          </a:p>
          <a:p>
            <a:pPr marL="230172" lvl="1" indent="-140161">
              <a:lnSpc>
                <a:spcPct val="100000"/>
              </a:lnSpc>
              <a:spcAft>
                <a:spcPts val="0"/>
              </a:spcAft>
              <a:buClr>
                <a:srgbClr val="00269E">
                  <a:lumMod val="100000"/>
                </a:srgbClr>
              </a:buClr>
              <a:buSzPct val="100000"/>
              <a:buFont typeface="Trebuchet MS" panose="020B0603020202020204" pitchFamily="34" charset="0"/>
              <a:buChar char="•"/>
              <a:defRPr/>
            </a:pPr>
            <a:r>
              <a:rPr lang="en-US" sz="1100" dirty="0">
                <a:solidFill>
                  <a:srgbClr val="000000">
                    <a:lumMod val="100000"/>
                  </a:srgbClr>
                </a:solidFill>
                <a:cs typeface="Arial" panose="020B0604020202020204" pitchFamily="34" charset="0"/>
              </a:rPr>
              <a:t>Expand testing capacity </a:t>
            </a:r>
          </a:p>
          <a:p>
            <a:pPr marL="230172" marR="0" lvl="1" indent="-140161"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a:p>
            <a:pPr marL="262440" marR="0" lvl="1" indent="-17496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000" b="0" i="0" u="none" strike="noStrike" kern="1200" cap="none" spc="0" normalizeH="0" baseline="0" noProof="0" dirty="0">
              <a:ln>
                <a:noFill/>
              </a:ln>
              <a:solidFill>
                <a:srgbClr val="00269E">
                  <a:lumMod val="75000"/>
                </a:srgbClr>
              </a:solidFill>
              <a:effectLst/>
              <a:uLnTx/>
              <a:uFillTx/>
              <a:latin typeface="Arial"/>
              <a:ea typeface="+mn-ea"/>
              <a:cs typeface="Arial" panose="020B0604020202020204" pitchFamily="34" charset="0"/>
              <a:sym typeface="+mn-lt"/>
            </a:endParaRPr>
          </a:p>
          <a:p>
            <a:pPr marL="324000" marR="0" lvl="1" indent="-216000" algn="l" defTabSz="914400" rtl="0" eaLnBrk="1" fontAlgn="auto" latinLnBrk="0" hangingPunct="1">
              <a:lnSpc>
                <a:spcPct val="100000"/>
              </a:lnSpc>
              <a:spcBef>
                <a:spcPts val="0"/>
              </a:spcBef>
              <a:spcAft>
                <a:spcPts val="0"/>
              </a:spcAft>
              <a:buClr>
                <a:srgbClr val="00269E">
                  <a:lumMod val="100000"/>
                </a:srgbClr>
              </a:buClr>
              <a:buSzPct val="100000"/>
              <a:buFont typeface="Trebuchet MS" panose="020B0603020202020204" pitchFamily="34" charset="0"/>
              <a:buChar char="•"/>
              <a:tabLst/>
              <a:defRPr/>
            </a:pPr>
            <a:endParaRPr kumimoji="0" lang="en-US" sz="1200" b="0" i="0" u="none" strike="noStrike" kern="1200" cap="none" spc="0" normalizeH="0" baseline="0" noProof="0" dirty="0">
              <a:ln>
                <a:noFill/>
              </a:ln>
              <a:solidFill>
                <a:srgbClr val="00269E">
                  <a:lumMod val="75000"/>
                </a:srgbClr>
              </a:solidFill>
              <a:effectLst/>
              <a:uLnTx/>
              <a:uFillTx/>
              <a:latin typeface="Arial"/>
              <a:ea typeface="+mn-ea"/>
              <a:cs typeface="Arial" panose="020B0604020202020204" pitchFamily="34" charset="0"/>
              <a:sym typeface="+mn-lt"/>
            </a:endParaRPr>
          </a:p>
        </p:txBody>
      </p:sp>
      <p:cxnSp>
        <p:nvCxnSpPr>
          <p:cNvPr id="38" name="Straight Connector 37">
            <a:extLst>
              <a:ext uri="{FF2B5EF4-FFF2-40B4-BE49-F238E27FC236}">
                <a16:creationId xmlns:a16="http://schemas.microsoft.com/office/drawing/2014/main" id="{E458B486-D215-4E23-BF03-168A56DAD7E3}"/>
              </a:ext>
            </a:extLst>
          </p:cNvPr>
          <p:cNvCxnSpPr>
            <a:cxnSpLocks/>
          </p:cNvCxnSpPr>
          <p:nvPr/>
        </p:nvCxnSpPr>
        <p:spPr>
          <a:xfrm>
            <a:off x="5113065" y="4047167"/>
            <a:ext cx="1052518" cy="1490"/>
          </a:xfrm>
          <a:prstGeom prst="line">
            <a:avLst/>
          </a:prstGeom>
          <a:ln w="8572" cap="rnd">
            <a:solidFill>
              <a:schemeClr val="tx2">
                <a:lumMod val="75000"/>
              </a:schemeClr>
            </a:solidFill>
            <a:prstDash val="solid"/>
            <a:round/>
            <a:head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3A33BE-3392-4E42-A72D-805C15F7FAF8}"/>
              </a:ext>
            </a:extLst>
          </p:cNvPr>
          <p:cNvCxnSpPr>
            <a:cxnSpLocks/>
          </p:cNvCxnSpPr>
          <p:nvPr/>
        </p:nvCxnSpPr>
        <p:spPr>
          <a:xfrm flipV="1">
            <a:off x="7277016" y="4458986"/>
            <a:ext cx="0" cy="272611"/>
          </a:xfrm>
          <a:prstGeom prst="line">
            <a:avLst/>
          </a:prstGeom>
          <a:ln w="8572" cap="rnd">
            <a:solidFill>
              <a:schemeClr val="tx2">
                <a:lumMod val="50000"/>
              </a:schemeClr>
            </a:solidFill>
            <a:prstDash val="solid"/>
            <a:round/>
            <a:headEnd type="oval" w="sm" len="sm"/>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E5CBD766-B636-46AA-BD73-8DB772EE2C25}"/>
              </a:ext>
            </a:extLst>
          </p:cNvPr>
          <p:cNvSpPr txBox="1">
            <a:spLocks/>
          </p:cNvSpPr>
          <p:nvPr/>
        </p:nvSpPr>
        <p:spPr>
          <a:xfrm>
            <a:off x="2267339" y="995681"/>
            <a:ext cx="9097347" cy="2561870"/>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Until a treatment or vaccine for COVID-19 is available, life will not return to normal</a:t>
            </a:r>
            <a:r>
              <a:rPr lang="en-US" sz="1400" dirty="0">
                <a:solidFill>
                  <a:srgbClr val="000000"/>
                </a:solidFill>
                <a:latin typeface="Arial"/>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We each have a collective responsibility to ensure that reopening proceeds smoothly and safely. Everyone must follow public health directives and use common sense to protect yourself, your family, your neighbors, and vulnerable populations across the Commonwealth.</a:t>
            </a:r>
          </a:p>
        </p:txBody>
      </p:sp>
      <p:pic>
        <p:nvPicPr>
          <p:cNvPr id="41" name="Picture 40">
            <a:extLst>
              <a:ext uri="{FF2B5EF4-FFF2-40B4-BE49-F238E27FC236}">
                <a16:creationId xmlns:a16="http://schemas.microsoft.com/office/drawing/2014/main" id="{20A0FF3C-D108-401B-8A9B-540053894BC1}"/>
              </a:ext>
            </a:extLst>
          </p:cNvPr>
          <p:cNvPicPr>
            <a:picLocks noChangeAspect="1"/>
          </p:cNvPicPr>
          <p:nvPr/>
        </p:nvPicPr>
        <p:blipFill>
          <a:blip r:embed="rId2"/>
          <a:stretch>
            <a:fillRect/>
          </a:stretch>
        </p:blipFill>
        <p:spPr>
          <a:xfrm>
            <a:off x="2267339" y="5910525"/>
            <a:ext cx="1171885" cy="366214"/>
          </a:xfrm>
          <a:prstGeom prst="rect">
            <a:avLst/>
          </a:prstGeom>
        </p:spPr>
      </p:pic>
      <p:pic>
        <p:nvPicPr>
          <p:cNvPr id="58" name="Picture 57">
            <a:extLst>
              <a:ext uri="{FF2B5EF4-FFF2-40B4-BE49-F238E27FC236}">
                <a16:creationId xmlns:a16="http://schemas.microsoft.com/office/drawing/2014/main" id="{BF6A6A00-9198-4520-82A3-DE8AC1C709F1}"/>
              </a:ext>
            </a:extLst>
          </p:cNvPr>
          <p:cNvPicPr>
            <a:picLocks noChangeAspect="1"/>
          </p:cNvPicPr>
          <p:nvPr/>
        </p:nvPicPr>
        <p:blipFill>
          <a:blip r:embed="rId3"/>
          <a:stretch>
            <a:fillRect/>
          </a:stretch>
        </p:blipFill>
        <p:spPr>
          <a:xfrm>
            <a:off x="5586906" y="5889167"/>
            <a:ext cx="408929" cy="408929"/>
          </a:xfrm>
          <a:prstGeom prst="rect">
            <a:avLst/>
          </a:prstGeom>
          <a:solidFill>
            <a:srgbClr val="FFFFFF"/>
          </a:solidFill>
        </p:spPr>
      </p:pic>
      <p:pic>
        <p:nvPicPr>
          <p:cNvPr id="59" name="Picture 58">
            <a:extLst>
              <a:ext uri="{FF2B5EF4-FFF2-40B4-BE49-F238E27FC236}">
                <a16:creationId xmlns:a16="http://schemas.microsoft.com/office/drawing/2014/main" id="{D1C373F2-420D-46B7-8B44-4AAE79E724C2}"/>
              </a:ext>
            </a:extLst>
          </p:cNvPr>
          <p:cNvPicPr>
            <a:picLocks noChangeAspect="1"/>
          </p:cNvPicPr>
          <p:nvPr/>
        </p:nvPicPr>
        <p:blipFill>
          <a:blip r:embed="rId4"/>
          <a:stretch>
            <a:fillRect/>
          </a:stretch>
        </p:blipFill>
        <p:spPr>
          <a:xfrm>
            <a:off x="4259611" y="5871073"/>
            <a:ext cx="387058" cy="445118"/>
          </a:xfrm>
          <a:prstGeom prst="rect">
            <a:avLst/>
          </a:prstGeom>
          <a:solidFill>
            <a:srgbClr val="FFFFFF"/>
          </a:solidFill>
        </p:spPr>
      </p:pic>
      <p:pic>
        <p:nvPicPr>
          <p:cNvPr id="60" name="Picture 59">
            <a:extLst>
              <a:ext uri="{FF2B5EF4-FFF2-40B4-BE49-F238E27FC236}">
                <a16:creationId xmlns:a16="http://schemas.microsoft.com/office/drawing/2014/main" id="{ABB1A7FF-F516-434E-8ADC-066F43A2B828}"/>
              </a:ext>
            </a:extLst>
          </p:cNvPr>
          <p:cNvPicPr>
            <a:picLocks noChangeAspect="1"/>
          </p:cNvPicPr>
          <p:nvPr/>
        </p:nvPicPr>
        <p:blipFill>
          <a:blip r:embed="rId5"/>
          <a:stretch>
            <a:fillRect/>
          </a:stretch>
        </p:blipFill>
        <p:spPr>
          <a:xfrm>
            <a:off x="9523460" y="5865698"/>
            <a:ext cx="455869" cy="455869"/>
          </a:xfrm>
          <a:prstGeom prst="rect">
            <a:avLst/>
          </a:prstGeom>
          <a:solidFill>
            <a:srgbClr val="FFFFFF"/>
          </a:solidFill>
        </p:spPr>
      </p:pic>
      <p:pic>
        <p:nvPicPr>
          <p:cNvPr id="61" name="Picture 60">
            <a:extLst>
              <a:ext uri="{FF2B5EF4-FFF2-40B4-BE49-F238E27FC236}">
                <a16:creationId xmlns:a16="http://schemas.microsoft.com/office/drawing/2014/main" id="{8F44B425-E215-41AD-AE5F-F587E23F182C}"/>
              </a:ext>
            </a:extLst>
          </p:cNvPr>
          <p:cNvPicPr>
            <a:picLocks noChangeAspect="1"/>
          </p:cNvPicPr>
          <p:nvPr/>
        </p:nvPicPr>
        <p:blipFill>
          <a:blip r:embed="rId6"/>
          <a:stretch>
            <a:fillRect/>
          </a:stretch>
        </p:blipFill>
        <p:spPr>
          <a:xfrm>
            <a:off x="6936072" y="5846344"/>
            <a:ext cx="455869" cy="494576"/>
          </a:xfrm>
          <a:prstGeom prst="rect">
            <a:avLst/>
          </a:prstGeom>
          <a:solidFill>
            <a:srgbClr val="FFFFFF"/>
          </a:solidFill>
        </p:spPr>
      </p:pic>
      <p:pic>
        <p:nvPicPr>
          <p:cNvPr id="62" name="Picture 61">
            <a:extLst>
              <a:ext uri="{FF2B5EF4-FFF2-40B4-BE49-F238E27FC236}">
                <a16:creationId xmlns:a16="http://schemas.microsoft.com/office/drawing/2014/main" id="{D01DAFB5-06F7-4EF1-B813-327E4A35BAFC}"/>
              </a:ext>
            </a:extLst>
          </p:cNvPr>
          <p:cNvPicPr>
            <a:picLocks noChangeAspect="1"/>
          </p:cNvPicPr>
          <p:nvPr/>
        </p:nvPicPr>
        <p:blipFill>
          <a:blip r:embed="rId7"/>
          <a:stretch>
            <a:fillRect/>
          </a:stretch>
        </p:blipFill>
        <p:spPr>
          <a:xfrm>
            <a:off x="8332178" y="5832127"/>
            <a:ext cx="251045" cy="523011"/>
          </a:xfrm>
          <a:prstGeom prst="rect">
            <a:avLst/>
          </a:prstGeom>
          <a:solidFill>
            <a:srgbClr val="FFFFFF"/>
          </a:solidFill>
        </p:spPr>
      </p:pic>
      <p:pic>
        <p:nvPicPr>
          <p:cNvPr id="63" name="Picture 62">
            <a:extLst>
              <a:ext uri="{FF2B5EF4-FFF2-40B4-BE49-F238E27FC236}">
                <a16:creationId xmlns:a16="http://schemas.microsoft.com/office/drawing/2014/main" id="{54D053A7-D896-467D-BB25-D4CE96B2F801}"/>
              </a:ext>
            </a:extLst>
          </p:cNvPr>
          <p:cNvPicPr>
            <a:picLocks noChangeAspect="1"/>
          </p:cNvPicPr>
          <p:nvPr/>
        </p:nvPicPr>
        <p:blipFill>
          <a:blip r:embed="rId8"/>
          <a:stretch>
            <a:fillRect/>
          </a:stretch>
        </p:blipFill>
        <p:spPr>
          <a:xfrm>
            <a:off x="10919568" y="5871073"/>
            <a:ext cx="445118" cy="445118"/>
          </a:xfrm>
          <a:prstGeom prst="rect">
            <a:avLst/>
          </a:prstGeom>
          <a:solidFill>
            <a:srgbClr val="FFFFFF"/>
          </a:solidFill>
        </p:spPr>
      </p:pic>
      <p:sp>
        <p:nvSpPr>
          <p:cNvPr id="43" name="Text Placeholder 6">
            <a:extLst>
              <a:ext uri="{FF2B5EF4-FFF2-40B4-BE49-F238E27FC236}">
                <a16:creationId xmlns:a16="http://schemas.microsoft.com/office/drawing/2014/main" id="{8D1FA158-89B4-43D5-892C-E94BEA4BE2E5}"/>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3270086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E903BB7-D865-4CC8-8EDE-91A378FE56FA}"/>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71" name="think-cell Slide" r:id="rId56" imgW="415" imgH="416" progId="TCLayout.ActiveDocument.1">
                  <p:embed/>
                </p:oleObj>
              </mc:Choice>
              <mc:Fallback>
                <p:oleObj name="think-cell Slide" r:id="rId56" imgW="415" imgH="416" progId="TCLayout.ActiveDocument.1">
                  <p:embed/>
                  <p:pic>
                    <p:nvPicPr>
                      <p:cNvPr id="8" name="Object 7" hidden="1">
                        <a:extLst>
                          <a:ext uri="{FF2B5EF4-FFF2-40B4-BE49-F238E27FC236}">
                            <a16:creationId xmlns:a16="http://schemas.microsoft.com/office/drawing/2014/main" id="{BE903BB7-D865-4CC8-8EDE-91A378FE56FA}"/>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9A1221D-E506-4660-A6E8-65947FD50BC7}"/>
              </a:ext>
            </a:extLst>
          </p:cNvPr>
          <p:cNvSpPr/>
          <p:nvPr>
            <p:custDataLst>
              <p:tags r:id="rId3"/>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800" dirty="0">
              <a:solidFill>
                <a:srgbClr val="FFFFFF"/>
              </a:solidFill>
              <a:latin typeface="Arial" panose="020B0604020202020204" pitchFamily="34" charset="0"/>
              <a:sym typeface="Arial" panose="020B0604020202020204" pitchFamily="34" charset="0"/>
            </a:endParaRPr>
          </a:p>
        </p:txBody>
      </p:sp>
      <p:graphicFrame>
        <p:nvGraphicFramePr>
          <p:cNvPr id="95" name="Chart 94">
            <a:extLst>
              <a:ext uri="{FF2B5EF4-FFF2-40B4-BE49-F238E27FC236}">
                <a16:creationId xmlns:a16="http://schemas.microsoft.com/office/drawing/2014/main" id="{0CF5C5A5-62A0-44C4-A802-8BBA518A8C1A}"/>
              </a:ext>
            </a:extLst>
          </p:cNvPr>
          <p:cNvGraphicFramePr/>
          <p:nvPr>
            <p:custDataLst>
              <p:tags r:id="rId4"/>
            </p:custDataLst>
            <p:extLst/>
          </p:nvPr>
        </p:nvGraphicFramePr>
        <p:xfrm>
          <a:off x="6624638" y="1296988"/>
          <a:ext cx="4822825" cy="1039812"/>
        </p:xfrm>
        <a:graphic>
          <a:graphicData uri="http://schemas.openxmlformats.org/drawingml/2006/chart">
            <c:chart xmlns:c="http://schemas.openxmlformats.org/drawingml/2006/chart" xmlns:r="http://schemas.openxmlformats.org/officeDocument/2006/relationships" r:id="rId58"/>
          </a:graphicData>
        </a:graphic>
      </p:graphicFrame>
      <p:graphicFrame>
        <p:nvGraphicFramePr>
          <p:cNvPr id="97" name="Chart 96">
            <a:extLst>
              <a:ext uri="{FF2B5EF4-FFF2-40B4-BE49-F238E27FC236}">
                <a16:creationId xmlns:a16="http://schemas.microsoft.com/office/drawing/2014/main" id="{9BB57B3D-9E17-493C-8F4C-5CE9D397E0F8}"/>
              </a:ext>
            </a:extLst>
          </p:cNvPr>
          <p:cNvGraphicFramePr/>
          <p:nvPr>
            <p:custDataLst>
              <p:tags r:id="rId5"/>
            </p:custDataLst>
            <p:extLst/>
          </p:nvPr>
        </p:nvGraphicFramePr>
        <p:xfrm>
          <a:off x="6902450" y="2522538"/>
          <a:ext cx="4545013" cy="1001712"/>
        </p:xfrm>
        <a:graphic>
          <a:graphicData uri="http://schemas.openxmlformats.org/drawingml/2006/chart">
            <c:chart xmlns:c="http://schemas.openxmlformats.org/drawingml/2006/chart" xmlns:r="http://schemas.openxmlformats.org/officeDocument/2006/relationships" r:id="rId59"/>
          </a:graphicData>
        </a:graphic>
      </p:graphicFrame>
      <p:sp>
        <p:nvSpPr>
          <p:cNvPr id="84" name="Text Placeholder 3">
            <a:extLst>
              <a:ext uri="{FF2B5EF4-FFF2-40B4-BE49-F238E27FC236}">
                <a16:creationId xmlns:a16="http://schemas.microsoft.com/office/drawing/2014/main" id="{BB168938-1B3B-4421-9AE2-45127FCD7309}"/>
              </a:ext>
            </a:extLst>
          </p:cNvPr>
          <p:cNvSpPr>
            <a:spLocks noGrp="1"/>
          </p:cNvSpPr>
          <p:nvPr>
            <p:custDataLst>
              <p:tags r:id="rId6"/>
            </p:custDataLst>
          </p:nvPr>
        </p:nvSpPr>
        <p:spPr bwMode="gray">
          <a:xfrm>
            <a:off x="6681789" y="3354388"/>
            <a:ext cx="1746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940E436B-1C91-4C78-B4B1-AA638696388B}" type="datetime'''2''''''''.''''5'''''''''''''''''''''''''''''''''''''''''''''">
              <a:rPr lang="en-US" altLang="en-US" sz="1000" smtClean="0"/>
              <a:pPr algn="r">
                <a:spcBef>
                  <a:spcPct val="0"/>
                </a:spcBef>
                <a:spcAft>
                  <a:spcPct val="0"/>
                </a:spcAft>
              </a:pPr>
              <a:t>2.5</a:t>
            </a:fld>
            <a:endParaRPr lang="en-US" sz="1000" dirty="0"/>
          </a:p>
        </p:txBody>
      </p:sp>
      <p:sp>
        <p:nvSpPr>
          <p:cNvPr id="85" name="Text Placeholder 3">
            <a:extLst>
              <a:ext uri="{FF2B5EF4-FFF2-40B4-BE49-F238E27FC236}">
                <a16:creationId xmlns:a16="http://schemas.microsoft.com/office/drawing/2014/main" id="{29832322-EDCA-4329-BB4F-001A2D0D92D1}"/>
              </a:ext>
            </a:extLst>
          </p:cNvPr>
          <p:cNvSpPr>
            <a:spLocks noGrp="1"/>
          </p:cNvSpPr>
          <p:nvPr>
            <p:custDataLst>
              <p:tags r:id="rId7"/>
            </p:custDataLst>
          </p:nvPr>
        </p:nvSpPr>
        <p:spPr bwMode="gray">
          <a:xfrm>
            <a:off x="6681789" y="2797175"/>
            <a:ext cx="1746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571F63DD-EC80-426E-AFDE-6C7FBD6D1252}" type="datetime'''''''''''''3''''''''''''.''''''''''''''5'''''">
              <a:rPr lang="en-US" altLang="en-US" sz="1000" smtClean="0"/>
              <a:pPr algn="r">
                <a:spcBef>
                  <a:spcPct val="0"/>
                </a:spcBef>
                <a:spcAft>
                  <a:spcPct val="0"/>
                </a:spcAft>
              </a:pPr>
              <a:t>3.5</a:t>
            </a:fld>
            <a:endParaRPr lang="en-US" sz="1000" dirty="0"/>
          </a:p>
        </p:txBody>
      </p:sp>
      <p:sp>
        <p:nvSpPr>
          <p:cNvPr id="336" name="Text Placeholder 3">
            <a:extLst>
              <a:ext uri="{FF2B5EF4-FFF2-40B4-BE49-F238E27FC236}">
                <a16:creationId xmlns:a16="http://schemas.microsoft.com/office/drawing/2014/main" id="{28B3EF78-6DCA-483C-965A-FFB83CC038A8}"/>
              </a:ext>
            </a:extLst>
          </p:cNvPr>
          <p:cNvSpPr>
            <a:spLocks noGrp="1"/>
          </p:cNvSpPr>
          <p:nvPr>
            <p:custDataLst>
              <p:tags r:id="rId8"/>
            </p:custDataLst>
          </p:nvPr>
        </p:nvSpPr>
        <p:spPr bwMode="gray">
          <a:xfrm>
            <a:off x="6681789" y="3074988"/>
            <a:ext cx="1746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0AF4045B-E58F-4804-9CFB-A3D902244D0B}" type="datetime'''''''''''''''''''3.''''''''''0'''''''''">
              <a:rPr lang="en-US" altLang="en-US" sz="1000" smtClean="0"/>
              <a:pPr/>
              <a:t>3.0</a:t>
            </a:fld>
            <a:endParaRPr lang="en-US" sz="1000" dirty="0"/>
          </a:p>
        </p:txBody>
      </p:sp>
      <p:sp>
        <p:nvSpPr>
          <p:cNvPr id="94" name="Text Placeholder 3">
            <a:extLst>
              <a:ext uri="{FF2B5EF4-FFF2-40B4-BE49-F238E27FC236}">
                <a16:creationId xmlns:a16="http://schemas.microsoft.com/office/drawing/2014/main" id="{5603DE06-ED3D-4409-A779-040D0B36B90D}"/>
              </a:ext>
            </a:extLst>
          </p:cNvPr>
          <p:cNvSpPr>
            <a:spLocks noGrp="1"/>
          </p:cNvSpPr>
          <p:nvPr>
            <p:custDataLst>
              <p:tags r:id="rId9"/>
            </p:custDataLst>
          </p:nvPr>
        </p:nvSpPr>
        <p:spPr bwMode="gray">
          <a:xfrm>
            <a:off x="6681789" y="2517776"/>
            <a:ext cx="1746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7B347717-D2EA-4E4A-9944-66DCBEE49EAE}" type="datetime'4''''''''''''''''''''''''.''''''0'''''''''''''''">
              <a:rPr lang="en-US" altLang="en-US" sz="1000" smtClean="0"/>
              <a:pPr algn="r">
                <a:spcBef>
                  <a:spcPct val="0"/>
                </a:spcBef>
                <a:spcAft>
                  <a:spcPct val="0"/>
                </a:spcAft>
              </a:pPr>
              <a:t>4.0</a:t>
            </a:fld>
            <a:endParaRPr lang="en-US" sz="1000" dirty="0"/>
          </a:p>
        </p:txBody>
      </p:sp>
      <p:sp>
        <p:nvSpPr>
          <p:cNvPr id="297" name="Text Placeholder 3">
            <a:extLst>
              <a:ext uri="{FF2B5EF4-FFF2-40B4-BE49-F238E27FC236}">
                <a16:creationId xmlns:a16="http://schemas.microsoft.com/office/drawing/2014/main" id="{57048F24-4BBE-415D-A7D4-A1142F6E2A1A}"/>
              </a:ext>
            </a:extLst>
          </p:cNvPr>
          <p:cNvSpPr>
            <a:spLocks noGrp="1"/>
          </p:cNvSpPr>
          <p:nvPr>
            <p:custDataLst>
              <p:tags r:id="rId10"/>
            </p:custDataLst>
          </p:nvPr>
        </p:nvSpPr>
        <p:spPr bwMode="gray">
          <a:xfrm>
            <a:off x="8566150" y="2751139"/>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DDBA20B4-E12D-4A94-84E3-EF0F316A5BAA}" type="datetime'''''''''''''3''''''''''''''.''''''4'''">
              <a:rPr lang="en-US" altLang="en-US" sz="600" smtClean="0"/>
              <a:pPr algn="ctr">
                <a:spcBef>
                  <a:spcPct val="0"/>
                </a:spcBef>
                <a:spcAft>
                  <a:spcPct val="0"/>
                </a:spcAft>
              </a:pPr>
              <a:t>3.4</a:t>
            </a:fld>
            <a:endParaRPr lang="en-US" sz="600" dirty="0"/>
          </a:p>
        </p:txBody>
      </p:sp>
      <p:sp>
        <p:nvSpPr>
          <p:cNvPr id="302" name="Text Placeholder 3">
            <a:extLst>
              <a:ext uri="{FF2B5EF4-FFF2-40B4-BE49-F238E27FC236}">
                <a16:creationId xmlns:a16="http://schemas.microsoft.com/office/drawing/2014/main" id="{D1F55EE9-E238-42C5-9458-D6AD28199169}"/>
              </a:ext>
            </a:extLst>
          </p:cNvPr>
          <p:cNvSpPr>
            <a:spLocks noGrp="1"/>
          </p:cNvSpPr>
          <p:nvPr>
            <p:custDataLst>
              <p:tags r:id="rId11"/>
            </p:custDataLst>
          </p:nvPr>
        </p:nvSpPr>
        <p:spPr bwMode="gray">
          <a:xfrm>
            <a:off x="9659938" y="2935289"/>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CED65064-60FF-401B-AD54-165A48E5A310}" type="datetime'''''''''3''''''''.''1'''''''''''''''''''''">
              <a:rPr lang="en-US" altLang="en-US" sz="600" smtClean="0"/>
              <a:pPr algn="ctr">
                <a:spcBef>
                  <a:spcPct val="0"/>
                </a:spcBef>
                <a:spcAft>
                  <a:spcPct val="0"/>
                </a:spcAft>
              </a:pPr>
              <a:t>3.1</a:t>
            </a:fld>
            <a:endParaRPr lang="en-US" sz="600" dirty="0"/>
          </a:p>
        </p:txBody>
      </p:sp>
      <p:sp>
        <p:nvSpPr>
          <p:cNvPr id="294" name="Text Placeholder 3">
            <a:extLst>
              <a:ext uri="{FF2B5EF4-FFF2-40B4-BE49-F238E27FC236}">
                <a16:creationId xmlns:a16="http://schemas.microsoft.com/office/drawing/2014/main" id="{F1198D1F-581E-4B7C-B547-E085CA42E03C}"/>
              </a:ext>
            </a:extLst>
          </p:cNvPr>
          <p:cNvSpPr>
            <a:spLocks noGrp="1"/>
          </p:cNvSpPr>
          <p:nvPr>
            <p:custDataLst>
              <p:tags r:id="rId12"/>
            </p:custDataLst>
          </p:nvPr>
        </p:nvSpPr>
        <p:spPr bwMode="gray">
          <a:xfrm>
            <a:off x="7743825" y="2684464"/>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A2FCC320-F0B3-4C6F-A5DF-EC293AAAB98C}" type="datetime'''''''3''''''''''''''''''''.''''''''''''6'''''''">
              <a:rPr lang="en-US" altLang="en-US" sz="600" smtClean="0"/>
              <a:pPr algn="ctr">
                <a:spcBef>
                  <a:spcPct val="0"/>
                </a:spcBef>
                <a:spcAft>
                  <a:spcPct val="0"/>
                </a:spcAft>
              </a:pPr>
              <a:t>3.6</a:t>
            </a:fld>
            <a:endParaRPr lang="en-US" sz="600" dirty="0"/>
          </a:p>
        </p:txBody>
      </p:sp>
      <p:sp>
        <p:nvSpPr>
          <p:cNvPr id="306" name="Text Placeholder 3">
            <a:extLst>
              <a:ext uri="{FF2B5EF4-FFF2-40B4-BE49-F238E27FC236}">
                <a16:creationId xmlns:a16="http://schemas.microsoft.com/office/drawing/2014/main" id="{F45C3D3D-B638-4E9A-B8CB-3ACC1197B75A}"/>
              </a:ext>
            </a:extLst>
          </p:cNvPr>
          <p:cNvSpPr>
            <a:spLocks noGrp="1"/>
          </p:cNvSpPr>
          <p:nvPr>
            <p:custDataLst>
              <p:tags r:id="rId13"/>
            </p:custDataLst>
          </p:nvPr>
        </p:nvSpPr>
        <p:spPr bwMode="gray">
          <a:xfrm>
            <a:off x="10755313" y="3127376"/>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5FA020C8-2712-404C-854D-6F011B9BB90A}" type="datetime'2.8'''''''''''''''''''''''''">
              <a:rPr lang="en-US" altLang="en-US" sz="600" smtClean="0"/>
              <a:pPr algn="ctr">
                <a:spcBef>
                  <a:spcPct val="0"/>
                </a:spcBef>
                <a:spcAft>
                  <a:spcPct val="0"/>
                </a:spcAft>
              </a:pPr>
              <a:t>2.8</a:t>
            </a:fld>
            <a:endParaRPr lang="en-US" sz="600" dirty="0"/>
          </a:p>
        </p:txBody>
      </p:sp>
      <p:sp>
        <p:nvSpPr>
          <p:cNvPr id="291" name="Text Placeholder 3">
            <a:extLst>
              <a:ext uri="{FF2B5EF4-FFF2-40B4-BE49-F238E27FC236}">
                <a16:creationId xmlns:a16="http://schemas.microsoft.com/office/drawing/2014/main" id="{07773D01-1C76-469D-B095-6A69D85566D7}"/>
              </a:ext>
            </a:extLst>
          </p:cNvPr>
          <p:cNvSpPr>
            <a:spLocks noGrp="1"/>
          </p:cNvSpPr>
          <p:nvPr>
            <p:custDataLst>
              <p:tags r:id="rId14"/>
            </p:custDataLst>
          </p:nvPr>
        </p:nvSpPr>
        <p:spPr bwMode="gray">
          <a:xfrm>
            <a:off x="7035800" y="2606676"/>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9A0037A9-876A-40A8-8B9B-DD8C0B83D9C0}" type="datetime'''''''''''''''''3''''''''''''''''''.7'''''''''''''''''''''''">
              <a:rPr lang="en-US" altLang="en-US" sz="600" smtClean="0"/>
              <a:pPr algn="ctr">
                <a:spcBef>
                  <a:spcPct val="0"/>
                </a:spcBef>
                <a:spcAft>
                  <a:spcPct val="0"/>
                </a:spcAft>
              </a:pPr>
              <a:t>3.7</a:t>
            </a:fld>
            <a:endParaRPr lang="en-US" sz="600" dirty="0"/>
          </a:p>
        </p:txBody>
      </p:sp>
      <p:sp>
        <p:nvSpPr>
          <p:cNvPr id="292" name="Text Placeholder 3">
            <a:extLst>
              <a:ext uri="{FF2B5EF4-FFF2-40B4-BE49-F238E27FC236}">
                <a16:creationId xmlns:a16="http://schemas.microsoft.com/office/drawing/2014/main" id="{16604A88-E3B3-4F93-91CD-970B47D57F9A}"/>
              </a:ext>
            </a:extLst>
          </p:cNvPr>
          <p:cNvSpPr>
            <a:spLocks noGrp="1"/>
          </p:cNvSpPr>
          <p:nvPr>
            <p:custDataLst>
              <p:tags r:id="rId15"/>
            </p:custDataLst>
          </p:nvPr>
        </p:nvSpPr>
        <p:spPr bwMode="gray">
          <a:xfrm>
            <a:off x="7196138" y="2641601"/>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DAF3129F-3B18-4676-A635-4469CD696CF9}" type="datetime'''''''''''''3''''''''''''''''''''''''''.''''''''''''''6'''''">
              <a:rPr lang="en-US" altLang="en-US" sz="600" smtClean="0"/>
              <a:pPr algn="ctr">
                <a:spcBef>
                  <a:spcPct val="0"/>
                </a:spcBef>
                <a:spcAft>
                  <a:spcPct val="0"/>
                </a:spcAft>
              </a:pPr>
              <a:t>3.6</a:t>
            </a:fld>
            <a:endParaRPr lang="en-US" sz="600" dirty="0"/>
          </a:p>
        </p:txBody>
      </p:sp>
      <p:sp>
        <p:nvSpPr>
          <p:cNvPr id="293" name="Text Placeholder 3">
            <a:extLst>
              <a:ext uri="{FF2B5EF4-FFF2-40B4-BE49-F238E27FC236}">
                <a16:creationId xmlns:a16="http://schemas.microsoft.com/office/drawing/2014/main" id="{957E1C9F-4725-4AC1-89ED-937B9B42F52D}"/>
              </a:ext>
            </a:extLst>
          </p:cNvPr>
          <p:cNvSpPr>
            <a:spLocks noGrp="1"/>
          </p:cNvSpPr>
          <p:nvPr>
            <p:custDataLst>
              <p:tags r:id="rId16"/>
            </p:custDataLst>
          </p:nvPr>
        </p:nvSpPr>
        <p:spPr bwMode="gray">
          <a:xfrm>
            <a:off x="7470775" y="2674939"/>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572B7D74-055A-40F1-870E-ABE4330A383C}" type="datetime'''''''''''''''''''''3''''.''''''''''''''''''''''''6'''''">
              <a:rPr lang="en-US" altLang="en-US" sz="600" smtClean="0"/>
              <a:pPr algn="ctr">
                <a:spcBef>
                  <a:spcPct val="0"/>
                </a:spcBef>
                <a:spcAft>
                  <a:spcPct val="0"/>
                </a:spcAft>
              </a:pPr>
              <a:t>3.6</a:t>
            </a:fld>
            <a:endParaRPr lang="en-US" sz="600" dirty="0"/>
          </a:p>
        </p:txBody>
      </p:sp>
      <p:sp>
        <p:nvSpPr>
          <p:cNvPr id="295" name="Text Placeholder 3">
            <a:extLst>
              <a:ext uri="{FF2B5EF4-FFF2-40B4-BE49-F238E27FC236}">
                <a16:creationId xmlns:a16="http://schemas.microsoft.com/office/drawing/2014/main" id="{43937CA7-96B3-4337-819F-4420F50956E8}"/>
              </a:ext>
            </a:extLst>
          </p:cNvPr>
          <p:cNvSpPr>
            <a:spLocks noGrp="1"/>
          </p:cNvSpPr>
          <p:nvPr>
            <p:custDataLst>
              <p:tags r:id="rId17"/>
            </p:custDataLst>
          </p:nvPr>
        </p:nvSpPr>
        <p:spPr bwMode="gray">
          <a:xfrm>
            <a:off x="8018463" y="2695576"/>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259CFA9A-8497-431D-A791-8378071B0133}" type="datetime'''''''''''''''''''''''''''''3.5'''''''''''''''''''''''''''''">
              <a:rPr lang="en-US" altLang="en-US" sz="600" smtClean="0"/>
              <a:pPr algn="ctr">
                <a:spcBef>
                  <a:spcPct val="0"/>
                </a:spcBef>
                <a:spcAft>
                  <a:spcPct val="0"/>
                </a:spcAft>
              </a:pPr>
              <a:t>3.5</a:t>
            </a:fld>
            <a:endParaRPr lang="en-US" sz="600" dirty="0"/>
          </a:p>
        </p:txBody>
      </p:sp>
      <p:sp>
        <p:nvSpPr>
          <p:cNvPr id="296" name="Text Placeholder 3">
            <a:extLst>
              <a:ext uri="{FF2B5EF4-FFF2-40B4-BE49-F238E27FC236}">
                <a16:creationId xmlns:a16="http://schemas.microsoft.com/office/drawing/2014/main" id="{B1A61E61-4883-4A25-B2FA-4E1D3DD55979}"/>
              </a:ext>
            </a:extLst>
          </p:cNvPr>
          <p:cNvSpPr>
            <a:spLocks noGrp="1"/>
          </p:cNvSpPr>
          <p:nvPr>
            <p:custDataLst>
              <p:tags r:id="rId18"/>
            </p:custDataLst>
          </p:nvPr>
        </p:nvSpPr>
        <p:spPr bwMode="gray">
          <a:xfrm>
            <a:off x="8291513" y="2714626"/>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1FD849D8-FE39-4E2D-B287-6E5C391F8809}" type="datetime'''3''''''''''''''''''''''''''''''''''''''''''''.''''''''''5'''">
              <a:rPr lang="en-US" altLang="en-US" sz="600" smtClean="0"/>
              <a:pPr algn="ctr">
                <a:spcBef>
                  <a:spcPct val="0"/>
                </a:spcBef>
                <a:spcAft>
                  <a:spcPct val="0"/>
                </a:spcAft>
              </a:pPr>
              <a:t>3.5</a:t>
            </a:fld>
            <a:endParaRPr lang="en-US" sz="600" dirty="0"/>
          </a:p>
        </p:txBody>
      </p:sp>
      <p:sp>
        <p:nvSpPr>
          <p:cNvPr id="298" name="Text Placeholder 3">
            <a:extLst>
              <a:ext uri="{FF2B5EF4-FFF2-40B4-BE49-F238E27FC236}">
                <a16:creationId xmlns:a16="http://schemas.microsoft.com/office/drawing/2014/main" id="{8743DF69-65E9-44A9-A542-822AE31623AC}"/>
              </a:ext>
            </a:extLst>
          </p:cNvPr>
          <p:cNvSpPr>
            <a:spLocks noGrp="1"/>
          </p:cNvSpPr>
          <p:nvPr>
            <p:custDataLst>
              <p:tags r:id="rId19"/>
            </p:custDataLst>
          </p:nvPr>
        </p:nvSpPr>
        <p:spPr bwMode="gray">
          <a:xfrm>
            <a:off x="8839200" y="2813051"/>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4A543C09-C66D-4B97-BC2D-0BAA4F9BDDA8}" type="datetime'3''''''''''''''''''''''''''''''''.''''''''3'''''''''''''''''">
              <a:rPr lang="en-US" altLang="en-US" sz="600" smtClean="0"/>
              <a:pPr algn="ctr">
                <a:spcBef>
                  <a:spcPct val="0"/>
                </a:spcBef>
                <a:spcAft>
                  <a:spcPct val="0"/>
                </a:spcAft>
              </a:pPr>
              <a:t>3.3</a:t>
            </a:fld>
            <a:endParaRPr lang="en-US" sz="600" dirty="0"/>
          </a:p>
        </p:txBody>
      </p:sp>
      <p:sp>
        <p:nvSpPr>
          <p:cNvPr id="299" name="Text Placeholder 3">
            <a:extLst>
              <a:ext uri="{FF2B5EF4-FFF2-40B4-BE49-F238E27FC236}">
                <a16:creationId xmlns:a16="http://schemas.microsoft.com/office/drawing/2014/main" id="{908B00A8-5403-4F72-935B-BF1D112D93BE}"/>
              </a:ext>
            </a:extLst>
          </p:cNvPr>
          <p:cNvSpPr>
            <a:spLocks noGrp="1"/>
          </p:cNvSpPr>
          <p:nvPr>
            <p:custDataLst>
              <p:tags r:id="rId20"/>
            </p:custDataLst>
          </p:nvPr>
        </p:nvSpPr>
        <p:spPr bwMode="gray">
          <a:xfrm>
            <a:off x="9113838" y="2870201"/>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EC6DEA15-D7C7-4CB5-AB56-AB00A86988FD}" type="datetime'''''''''''''''''''3''''''''.''''''''''''''''2'''''''''''''''''">
              <a:rPr lang="en-US" altLang="en-US" sz="600" smtClean="0"/>
              <a:pPr algn="ctr">
                <a:spcBef>
                  <a:spcPct val="0"/>
                </a:spcBef>
                <a:spcAft>
                  <a:spcPct val="0"/>
                </a:spcAft>
              </a:pPr>
              <a:t>3.2</a:t>
            </a:fld>
            <a:endParaRPr lang="en-US" sz="600" dirty="0"/>
          </a:p>
        </p:txBody>
      </p:sp>
      <p:sp>
        <p:nvSpPr>
          <p:cNvPr id="300" name="Text Placeholder 3">
            <a:extLst>
              <a:ext uri="{FF2B5EF4-FFF2-40B4-BE49-F238E27FC236}">
                <a16:creationId xmlns:a16="http://schemas.microsoft.com/office/drawing/2014/main" id="{BEDDD358-6791-4787-84F2-40D1DC1C225F}"/>
              </a:ext>
            </a:extLst>
          </p:cNvPr>
          <p:cNvSpPr>
            <a:spLocks noGrp="1"/>
          </p:cNvSpPr>
          <p:nvPr>
            <p:custDataLst>
              <p:tags r:id="rId21"/>
            </p:custDataLst>
          </p:nvPr>
        </p:nvSpPr>
        <p:spPr bwMode="gray">
          <a:xfrm>
            <a:off x="9386888" y="2916239"/>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65F7E0DA-D03A-4015-99C3-33BE690A967E}" type="datetime'''''''''''''''''''''''3.''''''''2'''''''''''''''''">
              <a:rPr lang="en-US" altLang="en-US" sz="600" smtClean="0"/>
              <a:pPr algn="ctr">
                <a:spcBef>
                  <a:spcPct val="0"/>
                </a:spcBef>
                <a:spcAft>
                  <a:spcPct val="0"/>
                </a:spcAft>
              </a:pPr>
              <a:t>3.2</a:t>
            </a:fld>
            <a:endParaRPr lang="en-US" sz="600" dirty="0"/>
          </a:p>
        </p:txBody>
      </p:sp>
      <p:sp>
        <p:nvSpPr>
          <p:cNvPr id="303" name="Text Placeholder 3">
            <a:extLst>
              <a:ext uri="{FF2B5EF4-FFF2-40B4-BE49-F238E27FC236}">
                <a16:creationId xmlns:a16="http://schemas.microsoft.com/office/drawing/2014/main" id="{B8FA19E2-F084-4695-AF8B-6F7BC5D1173A}"/>
              </a:ext>
            </a:extLst>
          </p:cNvPr>
          <p:cNvSpPr>
            <a:spLocks noGrp="1"/>
          </p:cNvSpPr>
          <p:nvPr>
            <p:custDataLst>
              <p:tags r:id="rId22"/>
            </p:custDataLst>
          </p:nvPr>
        </p:nvSpPr>
        <p:spPr bwMode="gray">
          <a:xfrm>
            <a:off x="9934575" y="2940051"/>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F1DC7F6B-CF46-4243-B0AC-BB5FE47AD368}" type="datetime'''''''''''''''''3''''.''''''''''1'''''''''''''''''''''''''''">
              <a:rPr lang="en-US" altLang="en-US" sz="600" smtClean="0"/>
              <a:pPr algn="ctr">
                <a:spcBef>
                  <a:spcPct val="0"/>
                </a:spcBef>
                <a:spcAft>
                  <a:spcPct val="0"/>
                </a:spcAft>
              </a:pPr>
              <a:t>3.1</a:t>
            </a:fld>
            <a:endParaRPr lang="en-US" sz="600" dirty="0"/>
          </a:p>
        </p:txBody>
      </p:sp>
      <p:sp>
        <p:nvSpPr>
          <p:cNvPr id="305" name="Text Placeholder 3">
            <a:extLst>
              <a:ext uri="{FF2B5EF4-FFF2-40B4-BE49-F238E27FC236}">
                <a16:creationId xmlns:a16="http://schemas.microsoft.com/office/drawing/2014/main" id="{F5AB6BD3-37A8-46EB-93E9-32DE5991B618}"/>
              </a:ext>
            </a:extLst>
          </p:cNvPr>
          <p:cNvSpPr>
            <a:spLocks noGrp="1"/>
          </p:cNvSpPr>
          <p:nvPr>
            <p:custDataLst>
              <p:tags r:id="rId23"/>
            </p:custDataLst>
          </p:nvPr>
        </p:nvSpPr>
        <p:spPr bwMode="gray">
          <a:xfrm>
            <a:off x="10482263" y="3051176"/>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807BFBFC-F643-423D-A412-7BB0CA519116}" type="datetime'''''''2''''.''''''''''''''''''''''''''''''9'''''''''''''''''">
              <a:rPr lang="en-US" altLang="en-US" sz="600" smtClean="0"/>
              <a:pPr algn="ctr">
                <a:spcBef>
                  <a:spcPct val="0"/>
                </a:spcBef>
                <a:spcAft>
                  <a:spcPct val="0"/>
                </a:spcAft>
              </a:pPr>
              <a:t>2.9</a:t>
            </a:fld>
            <a:endParaRPr lang="en-US" sz="600" dirty="0"/>
          </a:p>
        </p:txBody>
      </p:sp>
      <p:sp>
        <p:nvSpPr>
          <p:cNvPr id="304" name="Text Placeholder 3">
            <a:extLst>
              <a:ext uri="{FF2B5EF4-FFF2-40B4-BE49-F238E27FC236}">
                <a16:creationId xmlns:a16="http://schemas.microsoft.com/office/drawing/2014/main" id="{297CCF74-1E5E-4F9C-B9A9-98B46DE88F2F}"/>
              </a:ext>
            </a:extLst>
          </p:cNvPr>
          <p:cNvSpPr>
            <a:spLocks noGrp="1"/>
          </p:cNvSpPr>
          <p:nvPr>
            <p:custDataLst>
              <p:tags r:id="rId24"/>
            </p:custDataLst>
          </p:nvPr>
        </p:nvSpPr>
        <p:spPr bwMode="gray">
          <a:xfrm>
            <a:off x="10207625" y="2984501"/>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1AEDC821-26EE-4442-831D-C7D84332F00C}" type="datetime'''''''''''3.''''''''''''''''''''''''''''''''''''0'">
              <a:rPr lang="en-US" altLang="en-US" sz="600" smtClean="0"/>
              <a:pPr algn="ctr">
                <a:spcBef>
                  <a:spcPct val="0"/>
                </a:spcBef>
                <a:spcAft>
                  <a:spcPct val="0"/>
                </a:spcAft>
              </a:pPr>
              <a:t>3.0</a:t>
            </a:fld>
            <a:endParaRPr lang="en-US" sz="600" dirty="0"/>
          </a:p>
        </p:txBody>
      </p:sp>
      <p:sp>
        <p:nvSpPr>
          <p:cNvPr id="307" name="Text Placeholder 3">
            <a:extLst>
              <a:ext uri="{FF2B5EF4-FFF2-40B4-BE49-F238E27FC236}">
                <a16:creationId xmlns:a16="http://schemas.microsoft.com/office/drawing/2014/main" id="{1F02A86D-9315-42E0-9E94-2D0F671CFA1A}"/>
              </a:ext>
            </a:extLst>
          </p:cNvPr>
          <p:cNvSpPr>
            <a:spLocks noGrp="1"/>
          </p:cNvSpPr>
          <p:nvPr>
            <p:custDataLst>
              <p:tags r:id="rId25"/>
            </p:custDataLst>
          </p:nvPr>
        </p:nvSpPr>
        <p:spPr bwMode="gray">
          <a:xfrm>
            <a:off x="11029950" y="3176589"/>
            <a:ext cx="125413" cy="100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9525" tIns="0" rIns="9525"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68A0E78A-EC14-401F-8E6A-0B38716F6978}" type="datetime'''''''''''''''''''''''''''''''''''''''''''''''2.''''7'">
              <a:rPr lang="en-US" altLang="en-US" sz="600" smtClean="0"/>
              <a:pPr algn="ctr">
                <a:spcBef>
                  <a:spcPct val="0"/>
                </a:spcBef>
                <a:spcAft>
                  <a:spcPct val="0"/>
                </a:spcAft>
              </a:pPr>
              <a:t>2.7</a:t>
            </a:fld>
            <a:endParaRPr lang="en-US" sz="600" dirty="0"/>
          </a:p>
        </p:txBody>
      </p:sp>
      <p:sp>
        <p:nvSpPr>
          <p:cNvPr id="301" name="Rectangle 300">
            <a:extLst>
              <a:ext uri="{FF2B5EF4-FFF2-40B4-BE49-F238E27FC236}">
                <a16:creationId xmlns:a16="http://schemas.microsoft.com/office/drawing/2014/main" id="{95A0B025-92C6-420E-B575-2FF06ED53483}"/>
              </a:ext>
            </a:extLst>
          </p:cNvPr>
          <p:cNvSpPr/>
          <p:nvPr/>
        </p:nvSpPr>
        <p:spPr>
          <a:xfrm>
            <a:off x="4952447" y="1533204"/>
            <a:ext cx="1604963" cy="283690"/>
          </a:xfrm>
          <a:prstGeom prst="rect">
            <a:avLst/>
          </a:prstGeom>
          <a:noFill/>
          <a:extLst>
            <a:ext uri="{909E8E84-426E-40DD-AFC4-6F175D3DCCD1}">
              <a14:hiddenFill xmlns:a14="http://schemas.microsoft.com/office/drawing/2010/main">
                <a:solidFill>
                  <a:srgbClr val="3EAD92"/>
                </a:solidFill>
              </a14:hiddenFill>
            </a:ext>
          </a:extLst>
        </p:spPr>
        <p:txBody>
          <a:bodyPr wrap="square" anchor="ctr">
            <a:noAutofit/>
          </a:bodyPr>
          <a:lstStyle/>
          <a:p>
            <a:pPr algn="r">
              <a:spcBef>
                <a:spcPct val="0"/>
              </a:spcBef>
              <a:spcAft>
                <a:spcPct val="0"/>
              </a:spcAft>
            </a:pPr>
            <a:r>
              <a:rPr lang="en-US" altLang="en-US" sz="1200" b="1" dirty="0">
                <a:solidFill>
                  <a:srgbClr val="3EAD92"/>
                </a:solidFill>
              </a:rPr>
              <a:t>7-day avg. of positive test results, by </a:t>
            </a:r>
            <a:r>
              <a:rPr lang="en-US" altLang="en-US" sz="1200" b="1" dirty="0" smtClean="0">
                <a:solidFill>
                  <a:srgbClr val="3EAD92"/>
                </a:solidFill>
              </a:rPr>
              <a:t>date patient tested (%)</a:t>
            </a:r>
            <a:endParaRPr lang="en-US" altLang="en-US" sz="1200" b="1" dirty="0">
              <a:solidFill>
                <a:srgbClr val="3EAD92"/>
              </a:solidFill>
            </a:endParaRPr>
          </a:p>
        </p:txBody>
      </p:sp>
      <p:sp>
        <p:nvSpPr>
          <p:cNvPr id="310" name="Content Placeholder 2">
            <a:extLst>
              <a:ext uri="{FF2B5EF4-FFF2-40B4-BE49-F238E27FC236}">
                <a16:creationId xmlns:a16="http://schemas.microsoft.com/office/drawing/2014/main" id="{3DB11D36-8ACF-406E-A4DD-94E1166F8C64}"/>
              </a:ext>
            </a:extLst>
          </p:cNvPr>
          <p:cNvSpPr txBox="1">
            <a:spLocks/>
          </p:cNvSpPr>
          <p:nvPr/>
        </p:nvSpPr>
        <p:spPr>
          <a:xfrm>
            <a:off x="2267339" y="554312"/>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WILL BE DRIVEN BY PUBLIC HEALTH DATA</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326" name="Rectangle 325">
            <a:extLst>
              <a:ext uri="{FF2B5EF4-FFF2-40B4-BE49-F238E27FC236}">
                <a16:creationId xmlns:a16="http://schemas.microsoft.com/office/drawing/2014/main" id="{C829D9DF-9557-46B3-98F3-EFAE12B2FD4C}"/>
              </a:ext>
            </a:extLst>
          </p:cNvPr>
          <p:cNvSpPr/>
          <p:nvPr/>
        </p:nvSpPr>
        <p:spPr>
          <a:xfrm>
            <a:off x="5184775" y="2632074"/>
            <a:ext cx="1372635" cy="334963"/>
          </a:xfrm>
          <a:prstGeom prst="rect">
            <a:avLst/>
          </a:prstGeom>
          <a:noFill/>
          <a:extLst>
            <a:ext uri="{909E8E84-426E-40DD-AFC4-6F175D3DCCD1}">
              <a14:hiddenFill xmlns:a14="http://schemas.microsoft.com/office/drawing/2010/main">
                <a:solidFill>
                  <a:srgbClr val="3EAD92"/>
                </a:solidFill>
              </a14:hiddenFill>
            </a:ext>
          </a:extLst>
        </p:spPr>
        <p:txBody>
          <a:bodyPr wrap="square" anchor="ctr">
            <a:noAutofit/>
          </a:bodyPr>
          <a:lstStyle/>
          <a:p>
            <a:pPr algn="r">
              <a:spcBef>
                <a:spcPct val="0"/>
              </a:spcBef>
              <a:spcAft>
                <a:spcPct val="0"/>
              </a:spcAft>
            </a:pPr>
            <a:r>
              <a:rPr lang="en-US" altLang="en-US" sz="1200" b="1" dirty="0"/>
              <a:t>3-day avg. of hospitalizations (000s)</a:t>
            </a:r>
          </a:p>
        </p:txBody>
      </p:sp>
      <p:graphicFrame>
        <p:nvGraphicFramePr>
          <p:cNvPr id="100" name="Chart 99">
            <a:extLst>
              <a:ext uri="{FF2B5EF4-FFF2-40B4-BE49-F238E27FC236}">
                <a16:creationId xmlns:a16="http://schemas.microsoft.com/office/drawing/2014/main" id="{D1FE8FF8-760E-470B-8EDE-FA21B4CA530E}"/>
              </a:ext>
            </a:extLst>
          </p:cNvPr>
          <p:cNvGraphicFramePr/>
          <p:nvPr>
            <p:custDataLst>
              <p:tags r:id="rId26"/>
            </p:custDataLst>
            <p:extLst/>
          </p:nvPr>
        </p:nvGraphicFramePr>
        <p:xfrm>
          <a:off x="6624638" y="3719513"/>
          <a:ext cx="4822825" cy="1039812"/>
        </p:xfrm>
        <a:graphic>
          <a:graphicData uri="http://schemas.openxmlformats.org/drawingml/2006/chart">
            <c:chart xmlns:c="http://schemas.openxmlformats.org/drawingml/2006/chart" xmlns:r="http://schemas.openxmlformats.org/officeDocument/2006/relationships" r:id="rId60"/>
          </a:graphicData>
        </a:graphic>
      </p:graphicFrame>
      <p:cxnSp>
        <p:nvCxnSpPr>
          <p:cNvPr id="4" name="Straight Connector 3">
            <a:extLst>
              <a:ext uri="{FF2B5EF4-FFF2-40B4-BE49-F238E27FC236}">
                <a16:creationId xmlns:a16="http://schemas.microsoft.com/office/drawing/2014/main" id="{856EF99E-5732-4EF8-B501-5C578FE4D591}"/>
              </a:ext>
            </a:extLst>
          </p:cNvPr>
          <p:cNvCxnSpPr/>
          <p:nvPr>
            <p:custDataLst>
              <p:tags r:id="rId27"/>
            </p:custDataLst>
          </p:nvPr>
        </p:nvCxnSpPr>
        <p:spPr bwMode="gray">
          <a:xfrm>
            <a:off x="6942139" y="5892800"/>
            <a:ext cx="42863" cy="0"/>
          </a:xfrm>
          <a:prstGeom prst="line">
            <a:avLst/>
          </a:prstGeom>
          <a:ln w="9525" cap="rnd"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EC6EEE-AF73-49A3-9263-D8FA692315E8}"/>
              </a:ext>
            </a:extLst>
          </p:cNvPr>
          <p:cNvCxnSpPr/>
          <p:nvPr>
            <p:custDataLst>
              <p:tags r:id="rId28"/>
            </p:custDataLst>
          </p:nvPr>
        </p:nvCxnSpPr>
        <p:spPr bwMode="gray">
          <a:xfrm>
            <a:off x="6942138" y="5716588"/>
            <a:ext cx="42862" cy="0"/>
          </a:xfrm>
          <a:prstGeom prst="line">
            <a:avLst/>
          </a:prstGeom>
          <a:ln w="9525" cap="rnd"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EB1F0A5-B8AD-493E-88E8-B0CF7F9E9941}"/>
              </a:ext>
            </a:extLst>
          </p:cNvPr>
          <p:cNvCxnSpPr/>
          <p:nvPr>
            <p:custDataLst>
              <p:tags r:id="rId29"/>
            </p:custDataLst>
          </p:nvPr>
        </p:nvCxnSpPr>
        <p:spPr bwMode="gray">
          <a:xfrm>
            <a:off x="6942139" y="5540375"/>
            <a:ext cx="42863" cy="0"/>
          </a:xfrm>
          <a:prstGeom prst="line">
            <a:avLst/>
          </a:prstGeom>
          <a:ln w="9525" cap="rnd"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300D33-235A-4E96-A388-2ECE6349746C}"/>
              </a:ext>
            </a:extLst>
          </p:cNvPr>
          <p:cNvCxnSpPr/>
          <p:nvPr>
            <p:custDataLst>
              <p:tags r:id="rId30"/>
            </p:custDataLst>
          </p:nvPr>
        </p:nvCxnSpPr>
        <p:spPr bwMode="gray">
          <a:xfrm>
            <a:off x="6942138" y="5365750"/>
            <a:ext cx="42862" cy="0"/>
          </a:xfrm>
          <a:prstGeom prst="line">
            <a:avLst/>
          </a:prstGeom>
          <a:ln w="9525" cap="rnd"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DE09CAF-416C-4267-BD5E-28F834F22096}"/>
              </a:ext>
            </a:extLst>
          </p:cNvPr>
          <p:cNvCxnSpPr/>
          <p:nvPr>
            <p:custDataLst>
              <p:tags r:id="rId31"/>
            </p:custDataLst>
          </p:nvPr>
        </p:nvCxnSpPr>
        <p:spPr bwMode="gray">
          <a:xfrm>
            <a:off x="6942139" y="5189538"/>
            <a:ext cx="42863" cy="0"/>
          </a:xfrm>
          <a:prstGeom prst="line">
            <a:avLst/>
          </a:prstGeom>
          <a:ln w="9525" cap="rnd"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9" name="Chart 118">
            <a:extLst>
              <a:ext uri="{FF2B5EF4-FFF2-40B4-BE49-F238E27FC236}">
                <a16:creationId xmlns:a16="http://schemas.microsoft.com/office/drawing/2014/main" id="{F7D9E10E-B619-48BD-BCEA-38CF863B9CB6}"/>
              </a:ext>
            </a:extLst>
          </p:cNvPr>
          <p:cNvGraphicFramePr/>
          <p:nvPr>
            <p:custDataLst>
              <p:tags r:id="rId32"/>
            </p:custDataLst>
            <p:extLst/>
          </p:nvPr>
        </p:nvGraphicFramePr>
        <p:xfrm>
          <a:off x="6902450" y="5106988"/>
          <a:ext cx="4545013" cy="1008062"/>
        </p:xfrm>
        <a:graphic>
          <a:graphicData uri="http://schemas.openxmlformats.org/drawingml/2006/chart">
            <c:chart xmlns:c="http://schemas.openxmlformats.org/drawingml/2006/chart" xmlns:r="http://schemas.openxmlformats.org/officeDocument/2006/relationships" r:id="rId61"/>
          </a:graphicData>
        </a:graphic>
      </p:graphicFrame>
      <p:sp>
        <p:nvSpPr>
          <p:cNvPr id="220" name="Text Placeholder 3">
            <a:extLst>
              <a:ext uri="{FF2B5EF4-FFF2-40B4-BE49-F238E27FC236}">
                <a16:creationId xmlns:a16="http://schemas.microsoft.com/office/drawing/2014/main" id="{7A534066-F72F-4954-81C1-A062AFB06885}"/>
              </a:ext>
            </a:extLst>
          </p:cNvPr>
          <p:cNvSpPr>
            <a:spLocks noGrp="1"/>
          </p:cNvSpPr>
          <p:nvPr>
            <p:custDataLst>
              <p:tags r:id="rId33"/>
            </p:custDataLst>
          </p:nvPr>
        </p:nvSpPr>
        <p:spPr bwMode="gray">
          <a:xfrm>
            <a:off x="8281988"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63752385-7BE0-4698-906A-030B4C42B596}" type="datetime'''''5''''''''/''''''''''''''''''6'''''''''''''''">
              <a:rPr lang="en-US" altLang="en-US" sz="800" smtClean="0"/>
              <a:pPr/>
              <a:t>5/6</a:t>
            </a:fld>
            <a:endParaRPr lang="en-US" sz="800" dirty="0"/>
          </a:p>
        </p:txBody>
      </p:sp>
      <p:sp>
        <p:nvSpPr>
          <p:cNvPr id="109" name="Text Placeholder 3">
            <a:extLst>
              <a:ext uri="{FF2B5EF4-FFF2-40B4-BE49-F238E27FC236}">
                <a16:creationId xmlns:a16="http://schemas.microsoft.com/office/drawing/2014/main" id="{FA910B4E-FC3F-4395-9103-8B1ECEFDCCEF}"/>
              </a:ext>
            </a:extLst>
          </p:cNvPr>
          <p:cNvSpPr>
            <a:spLocks noGrp="1"/>
          </p:cNvSpPr>
          <p:nvPr>
            <p:custDataLst>
              <p:tags r:id="rId34"/>
            </p:custDataLst>
          </p:nvPr>
        </p:nvSpPr>
        <p:spPr bwMode="gray">
          <a:xfrm>
            <a:off x="7734301"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6F1883C9-871A-4AD9-8B81-EFF4D44E3386}" type="datetime'''''5''''''''''''''''''''''''''''''''''''''''/4'''''">
              <a:rPr lang="en-US" altLang="en-US" sz="800" smtClean="0"/>
              <a:pPr algn="ctr">
                <a:spcBef>
                  <a:spcPct val="0"/>
                </a:spcBef>
                <a:spcAft>
                  <a:spcPct val="0"/>
                </a:spcAft>
              </a:pPr>
              <a:t>5/4</a:t>
            </a:fld>
            <a:endParaRPr lang="en-US" sz="800" dirty="0"/>
          </a:p>
        </p:txBody>
      </p:sp>
      <p:sp>
        <p:nvSpPr>
          <p:cNvPr id="219" name="Text Placeholder 3">
            <a:extLst>
              <a:ext uri="{FF2B5EF4-FFF2-40B4-BE49-F238E27FC236}">
                <a16:creationId xmlns:a16="http://schemas.microsoft.com/office/drawing/2014/main" id="{FF758E45-E53D-4FAD-8F9A-E7AE558D12F9}"/>
              </a:ext>
            </a:extLst>
          </p:cNvPr>
          <p:cNvSpPr>
            <a:spLocks noGrp="1"/>
          </p:cNvSpPr>
          <p:nvPr>
            <p:custDataLst>
              <p:tags r:id="rId35"/>
            </p:custDataLst>
          </p:nvPr>
        </p:nvSpPr>
        <p:spPr bwMode="gray">
          <a:xfrm>
            <a:off x="7461250"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E86A0255-BF4D-4E6D-8305-F94A4529953B}" type="datetime'5''''''''''''''''''''''''''''''''''''''''''''''''''/3'">
              <a:rPr lang="en-US" altLang="en-US" sz="800" smtClean="0"/>
              <a:pPr/>
              <a:t>5/3</a:t>
            </a:fld>
            <a:endParaRPr lang="en-US" sz="800" dirty="0"/>
          </a:p>
        </p:txBody>
      </p:sp>
      <p:sp>
        <p:nvSpPr>
          <p:cNvPr id="221" name="Text Placeholder 3">
            <a:extLst>
              <a:ext uri="{FF2B5EF4-FFF2-40B4-BE49-F238E27FC236}">
                <a16:creationId xmlns:a16="http://schemas.microsoft.com/office/drawing/2014/main" id="{2614F72D-3AF2-42B8-A49E-2B63C36681A6}"/>
              </a:ext>
            </a:extLst>
          </p:cNvPr>
          <p:cNvSpPr>
            <a:spLocks noGrp="1"/>
          </p:cNvSpPr>
          <p:nvPr>
            <p:custDataLst>
              <p:tags r:id="rId36"/>
            </p:custDataLst>
          </p:nvPr>
        </p:nvSpPr>
        <p:spPr bwMode="gray">
          <a:xfrm>
            <a:off x="9104313"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FB0CD30A-01F0-4528-8EB1-9551A088D68D}" type="datetime'5''''''''/''''''''''''9'''''''''''''''''''''''''''">
              <a:rPr lang="en-US" altLang="en-US" sz="800" smtClean="0"/>
              <a:pPr/>
              <a:t>5/9</a:t>
            </a:fld>
            <a:endParaRPr lang="en-US" sz="800" dirty="0"/>
          </a:p>
        </p:txBody>
      </p:sp>
      <p:sp>
        <p:nvSpPr>
          <p:cNvPr id="222" name="Text Placeholder 3">
            <a:extLst>
              <a:ext uri="{FF2B5EF4-FFF2-40B4-BE49-F238E27FC236}">
                <a16:creationId xmlns:a16="http://schemas.microsoft.com/office/drawing/2014/main" id="{F9666B36-93FA-43F8-9F8E-08EBAA275617}"/>
              </a:ext>
            </a:extLst>
          </p:cNvPr>
          <p:cNvSpPr>
            <a:spLocks noGrp="1"/>
          </p:cNvSpPr>
          <p:nvPr>
            <p:custDataLst>
              <p:tags r:id="rId37"/>
            </p:custDataLst>
          </p:nvPr>
        </p:nvSpPr>
        <p:spPr bwMode="gray">
          <a:xfrm>
            <a:off x="9896475"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55384CD8-94B0-4912-AF44-69679B07AAE1}" type="datetime'''''''5''''/''''''''''1''''''''''''''2'''''''''''''''''">
              <a:rPr lang="en-US" altLang="en-US" sz="800" smtClean="0"/>
              <a:pPr/>
              <a:t>5/12</a:t>
            </a:fld>
            <a:endParaRPr lang="en-US" sz="800" dirty="0"/>
          </a:p>
        </p:txBody>
      </p:sp>
      <p:sp>
        <p:nvSpPr>
          <p:cNvPr id="142" name="Text Placeholder 3">
            <a:extLst>
              <a:ext uri="{FF2B5EF4-FFF2-40B4-BE49-F238E27FC236}">
                <a16:creationId xmlns:a16="http://schemas.microsoft.com/office/drawing/2014/main" id="{6D0AF7B4-A7AA-4D3F-BC6B-4B91A3A6FFCE}"/>
              </a:ext>
            </a:extLst>
          </p:cNvPr>
          <p:cNvSpPr>
            <a:spLocks noGrp="1"/>
          </p:cNvSpPr>
          <p:nvPr>
            <p:custDataLst>
              <p:tags r:id="rId38"/>
            </p:custDataLst>
          </p:nvPr>
        </p:nvSpPr>
        <p:spPr bwMode="gray">
          <a:xfrm>
            <a:off x="10717213"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B2680107-B3DB-4EB7-B70F-A250A3B896A0}" type="datetime'''''''''5''''''''''''''''''''/''15'''">
              <a:rPr lang="en-US" altLang="en-US" sz="800" smtClean="0"/>
              <a:pPr/>
              <a:t>5/15</a:t>
            </a:fld>
            <a:endParaRPr lang="en-US" sz="800" dirty="0"/>
          </a:p>
        </p:txBody>
      </p:sp>
      <p:sp>
        <p:nvSpPr>
          <p:cNvPr id="68" name="Text Placeholder 3">
            <a:extLst>
              <a:ext uri="{FF2B5EF4-FFF2-40B4-BE49-F238E27FC236}">
                <a16:creationId xmlns:a16="http://schemas.microsoft.com/office/drawing/2014/main" id="{E5B1F900-1CCA-4D85-8F76-DA497F613068}"/>
              </a:ext>
            </a:extLst>
          </p:cNvPr>
          <p:cNvSpPr>
            <a:spLocks noGrp="1"/>
          </p:cNvSpPr>
          <p:nvPr>
            <p:custDataLst>
              <p:tags r:id="rId39"/>
            </p:custDataLst>
          </p:nvPr>
        </p:nvSpPr>
        <p:spPr bwMode="gray">
          <a:xfrm>
            <a:off x="6646863" y="5805488"/>
            <a:ext cx="2095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D64B9065-2299-443D-A17A-A4AE4223F7C4}" type="datetime'''''''''''''''''''''''1''''''''''0''''''''''''0'''''''">
              <a:rPr lang="en-US" altLang="en-US" sz="1000" smtClean="0"/>
              <a:pPr algn="r">
                <a:spcBef>
                  <a:spcPct val="0"/>
                </a:spcBef>
                <a:spcAft>
                  <a:spcPct val="0"/>
                </a:spcAft>
              </a:pPr>
              <a:t>100</a:t>
            </a:fld>
            <a:endParaRPr lang="en-US" sz="1000" dirty="0"/>
          </a:p>
        </p:txBody>
      </p:sp>
      <p:sp>
        <p:nvSpPr>
          <p:cNvPr id="105" name="Text Placeholder 3">
            <a:extLst>
              <a:ext uri="{FF2B5EF4-FFF2-40B4-BE49-F238E27FC236}">
                <a16:creationId xmlns:a16="http://schemas.microsoft.com/office/drawing/2014/main" id="{EF1E1CE4-02E5-4FCC-927F-65D93C2CFA1D}"/>
              </a:ext>
            </a:extLst>
          </p:cNvPr>
          <p:cNvSpPr>
            <a:spLocks noGrp="1"/>
          </p:cNvSpPr>
          <p:nvPr>
            <p:custDataLst>
              <p:tags r:id="rId40"/>
            </p:custDataLst>
          </p:nvPr>
        </p:nvSpPr>
        <p:spPr bwMode="gray">
          <a:xfrm>
            <a:off x="6913564"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81982294-725A-4610-AD04-976B94D4AA24}" type="datetime'''5''''''/''1'''''''''''''''''''''''''''''''''''''''''">
              <a:rPr lang="en-US" altLang="en-US" sz="800" smtClean="0"/>
              <a:pPr algn="ctr">
                <a:spcBef>
                  <a:spcPct val="0"/>
                </a:spcBef>
                <a:spcAft>
                  <a:spcPct val="0"/>
                </a:spcAft>
              </a:pPr>
              <a:t>5/1</a:t>
            </a:fld>
            <a:endParaRPr lang="en-US" sz="800" dirty="0"/>
          </a:p>
        </p:txBody>
      </p:sp>
      <p:sp>
        <p:nvSpPr>
          <p:cNvPr id="106" name="Text Placeholder 3">
            <a:extLst>
              <a:ext uri="{FF2B5EF4-FFF2-40B4-BE49-F238E27FC236}">
                <a16:creationId xmlns:a16="http://schemas.microsoft.com/office/drawing/2014/main" id="{8EFE2885-F5A0-4E10-BB10-A7638411E73A}"/>
              </a:ext>
            </a:extLst>
          </p:cNvPr>
          <p:cNvSpPr>
            <a:spLocks noGrp="1"/>
          </p:cNvSpPr>
          <p:nvPr>
            <p:custDataLst>
              <p:tags r:id="rId41"/>
            </p:custDataLst>
          </p:nvPr>
        </p:nvSpPr>
        <p:spPr bwMode="gray">
          <a:xfrm>
            <a:off x="6646863" y="5629276"/>
            <a:ext cx="2095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4541B27B-2F11-4CA0-92A3-61F89FBFC9D6}" type="datetime'''''''''''''1''2''''''5'''''''''''">
              <a:rPr lang="en-US" altLang="en-US" sz="1000" smtClean="0"/>
              <a:pPr algn="r">
                <a:spcBef>
                  <a:spcPct val="0"/>
                </a:spcBef>
                <a:spcAft>
                  <a:spcPct val="0"/>
                </a:spcAft>
              </a:pPr>
              <a:t>125</a:t>
            </a:fld>
            <a:endParaRPr lang="en-US" sz="1000" dirty="0"/>
          </a:p>
        </p:txBody>
      </p:sp>
      <p:sp>
        <p:nvSpPr>
          <p:cNvPr id="69" name="Text Placeholder 3">
            <a:extLst>
              <a:ext uri="{FF2B5EF4-FFF2-40B4-BE49-F238E27FC236}">
                <a16:creationId xmlns:a16="http://schemas.microsoft.com/office/drawing/2014/main" id="{96F494A0-5AF7-4666-9554-BC24CA6EF97C}"/>
              </a:ext>
            </a:extLst>
          </p:cNvPr>
          <p:cNvSpPr>
            <a:spLocks noGrp="1"/>
          </p:cNvSpPr>
          <p:nvPr>
            <p:custDataLst>
              <p:tags r:id="rId42"/>
            </p:custDataLst>
          </p:nvPr>
        </p:nvSpPr>
        <p:spPr bwMode="gray">
          <a:xfrm>
            <a:off x="6646863" y="5453063"/>
            <a:ext cx="2095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09751A50-A2F5-4B3E-9BDA-A2FE88FF491F}" type="datetime'''15''''''''''''''''''''''''''''''''''''''''''''''''''''''0'''">
              <a:rPr lang="en-US" altLang="en-US" sz="1000" smtClean="0"/>
              <a:pPr algn="r">
                <a:spcBef>
                  <a:spcPct val="0"/>
                </a:spcBef>
                <a:spcAft>
                  <a:spcPct val="0"/>
                </a:spcAft>
              </a:pPr>
              <a:t>150</a:t>
            </a:fld>
            <a:endParaRPr lang="en-US" sz="1000" dirty="0"/>
          </a:p>
        </p:txBody>
      </p:sp>
      <p:sp>
        <p:nvSpPr>
          <p:cNvPr id="107" name="Text Placeholder 3">
            <a:extLst>
              <a:ext uri="{FF2B5EF4-FFF2-40B4-BE49-F238E27FC236}">
                <a16:creationId xmlns:a16="http://schemas.microsoft.com/office/drawing/2014/main" id="{5535C699-BF40-4702-A6EF-7D9AFBAD3394}"/>
              </a:ext>
            </a:extLst>
          </p:cNvPr>
          <p:cNvSpPr>
            <a:spLocks noGrp="1"/>
          </p:cNvSpPr>
          <p:nvPr>
            <p:custDataLst>
              <p:tags r:id="rId43"/>
            </p:custDataLst>
          </p:nvPr>
        </p:nvSpPr>
        <p:spPr bwMode="gray">
          <a:xfrm>
            <a:off x="6646863" y="5278439"/>
            <a:ext cx="2095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96456096-4296-4E84-BE82-94DDEC6F884C}" type="datetime'''''''1''''''''''''''''''''''7''''''''''''''''''''''''5'''">
              <a:rPr lang="en-US" altLang="en-US" sz="1000" smtClean="0"/>
              <a:pPr algn="r">
                <a:spcBef>
                  <a:spcPct val="0"/>
                </a:spcBef>
                <a:spcAft>
                  <a:spcPct val="0"/>
                </a:spcAft>
              </a:pPr>
              <a:t>175</a:t>
            </a:fld>
            <a:endParaRPr lang="en-US" sz="1000" dirty="0"/>
          </a:p>
        </p:txBody>
      </p:sp>
      <p:sp>
        <p:nvSpPr>
          <p:cNvPr id="110" name="Text Placeholder 3">
            <a:extLst>
              <a:ext uri="{FF2B5EF4-FFF2-40B4-BE49-F238E27FC236}">
                <a16:creationId xmlns:a16="http://schemas.microsoft.com/office/drawing/2014/main" id="{71DB6687-3D3E-4175-8FBD-5D1C9ACEB38E}"/>
              </a:ext>
            </a:extLst>
          </p:cNvPr>
          <p:cNvSpPr>
            <a:spLocks noGrp="1"/>
          </p:cNvSpPr>
          <p:nvPr>
            <p:custDataLst>
              <p:tags r:id="rId44"/>
            </p:custDataLst>
          </p:nvPr>
        </p:nvSpPr>
        <p:spPr bwMode="gray">
          <a:xfrm>
            <a:off x="8008939"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2928ED63-E0E7-4B3C-9B58-2504D98E935D}" type="datetime'''''''''''''''''''''''''''''''''''''5/''''''''''''''''5'''''''">
              <a:rPr lang="en-US" altLang="en-US" sz="800" smtClean="0"/>
              <a:pPr algn="ctr">
                <a:spcBef>
                  <a:spcPct val="0"/>
                </a:spcBef>
                <a:spcAft>
                  <a:spcPct val="0"/>
                </a:spcAft>
              </a:pPr>
              <a:t>5/5</a:t>
            </a:fld>
            <a:endParaRPr lang="en-US" sz="800" dirty="0"/>
          </a:p>
        </p:txBody>
      </p:sp>
      <p:sp>
        <p:nvSpPr>
          <p:cNvPr id="116" name="Text Placeholder 3">
            <a:extLst>
              <a:ext uri="{FF2B5EF4-FFF2-40B4-BE49-F238E27FC236}">
                <a16:creationId xmlns:a16="http://schemas.microsoft.com/office/drawing/2014/main" id="{8CC73E88-9AA1-4D52-95DF-2013ECD6C915}"/>
              </a:ext>
            </a:extLst>
          </p:cNvPr>
          <p:cNvSpPr>
            <a:spLocks noGrp="1"/>
          </p:cNvSpPr>
          <p:nvPr>
            <p:custDataLst>
              <p:tags r:id="rId45"/>
            </p:custDataLst>
          </p:nvPr>
        </p:nvSpPr>
        <p:spPr bwMode="gray">
          <a:xfrm>
            <a:off x="10444164"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2600E12D-1CEE-42D2-B1AE-AD856B6BE608}" type="datetime'''''''5''''/''''''''''''''''1''''''''4'''''''''''''''''''''">
              <a:rPr lang="en-US" altLang="en-US" sz="800" smtClean="0"/>
              <a:pPr algn="ctr">
                <a:spcBef>
                  <a:spcPct val="0"/>
                </a:spcBef>
                <a:spcAft>
                  <a:spcPct val="0"/>
                </a:spcAft>
              </a:pPr>
              <a:t>5/14</a:t>
            </a:fld>
            <a:endParaRPr lang="en-US" sz="800" dirty="0"/>
          </a:p>
        </p:txBody>
      </p:sp>
      <p:sp>
        <p:nvSpPr>
          <p:cNvPr id="114" name="Text Placeholder 3">
            <a:extLst>
              <a:ext uri="{FF2B5EF4-FFF2-40B4-BE49-F238E27FC236}">
                <a16:creationId xmlns:a16="http://schemas.microsoft.com/office/drawing/2014/main" id="{3B0669A9-9C6F-49F0-9952-536961939539}"/>
              </a:ext>
            </a:extLst>
          </p:cNvPr>
          <p:cNvSpPr>
            <a:spLocks noGrp="1"/>
          </p:cNvSpPr>
          <p:nvPr>
            <p:custDataLst>
              <p:tags r:id="rId46"/>
            </p:custDataLst>
          </p:nvPr>
        </p:nvSpPr>
        <p:spPr bwMode="gray">
          <a:xfrm>
            <a:off x="9621839"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4F5F1246-C3F4-4CFF-9C7F-A871603F94C7}" type="datetime'''5''/''1''''''''''''''''''1'''">
              <a:rPr lang="en-US" altLang="en-US" sz="800" smtClean="0"/>
              <a:pPr algn="ctr">
                <a:spcBef>
                  <a:spcPct val="0"/>
                </a:spcBef>
                <a:spcAft>
                  <a:spcPct val="0"/>
                </a:spcAft>
              </a:pPr>
              <a:t>5/11</a:t>
            </a:fld>
            <a:endParaRPr lang="en-US" sz="800" dirty="0"/>
          </a:p>
        </p:txBody>
      </p:sp>
      <p:sp>
        <p:nvSpPr>
          <p:cNvPr id="70" name="Text Placeholder 3">
            <a:extLst>
              <a:ext uri="{FF2B5EF4-FFF2-40B4-BE49-F238E27FC236}">
                <a16:creationId xmlns:a16="http://schemas.microsoft.com/office/drawing/2014/main" id="{E4EC4B5F-A6DD-4784-BD94-E4EEF4C1E6F2}"/>
              </a:ext>
            </a:extLst>
          </p:cNvPr>
          <p:cNvSpPr>
            <a:spLocks noGrp="1"/>
          </p:cNvSpPr>
          <p:nvPr>
            <p:custDataLst>
              <p:tags r:id="rId47"/>
            </p:custDataLst>
          </p:nvPr>
        </p:nvSpPr>
        <p:spPr bwMode="gray">
          <a:xfrm>
            <a:off x="6646863" y="5102225"/>
            <a:ext cx="2095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r">
              <a:spcBef>
                <a:spcPct val="0"/>
              </a:spcBef>
              <a:spcAft>
                <a:spcPct val="0"/>
              </a:spcAft>
            </a:pPr>
            <a:fld id="{2AA14894-D5C6-4B88-B1A0-EC7A76AA20CA}" type="datetime'''''''''''''''''''2''''''''''''''''''''''''''0''''''0'''''''">
              <a:rPr lang="en-US" altLang="en-US" sz="1000" smtClean="0"/>
              <a:pPr algn="r">
                <a:spcBef>
                  <a:spcPct val="0"/>
                </a:spcBef>
                <a:spcAft>
                  <a:spcPct val="0"/>
                </a:spcAft>
              </a:pPr>
              <a:t>200</a:t>
            </a:fld>
            <a:endParaRPr lang="en-US" sz="1000" dirty="0"/>
          </a:p>
        </p:txBody>
      </p:sp>
      <p:sp>
        <p:nvSpPr>
          <p:cNvPr id="118" name="Text Placeholder 3">
            <a:extLst>
              <a:ext uri="{FF2B5EF4-FFF2-40B4-BE49-F238E27FC236}">
                <a16:creationId xmlns:a16="http://schemas.microsoft.com/office/drawing/2014/main" id="{2A5E4248-9FB1-4D0C-9BE6-5C1142C4ED27}"/>
              </a:ext>
            </a:extLst>
          </p:cNvPr>
          <p:cNvSpPr>
            <a:spLocks noGrp="1"/>
          </p:cNvSpPr>
          <p:nvPr>
            <p:custDataLst>
              <p:tags r:id="rId48"/>
            </p:custDataLst>
          </p:nvPr>
        </p:nvSpPr>
        <p:spPr bwMode="gray">
          <a:xfrm>
            <a:off x="11264901"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C4C8AC28-6F6D-4A85-8E49-A8816DDE759B}" type="datetime'''''''''''''''''''''''5''''/''''''''''17'''''">
              <a:rPr lang="en-US" altLang="en-US" sz="800" smtClean="0"/>
              <a:pPr algn="ctr">
                <a:spcBef>
                  <a:spcPct val="0"/>
                </a:spcBef>
                <a:spcAft>
                  <a:spcPct val="0"/>
                </a:spcAft>
              </a:pPr>
              <a:t>5/17</a:t>
            </a:fld>
            <a:endParaRPr lang="en-US" sz="800" dirty="0"/>
          </a:p>
        </p:txBody>
      </p:sp>
      <p:sp>
        <p:nvSpPr>
          <p:cNvPr id="112" name="Text Placeholder 3">
            <a:extLst>
              <a:ext uri="{FF2B5EF4-FFF2-40B4-BE49-F238E27FC236}">
                <a16:creationId xmlns:a16="http://schemas.microsoft.com/office/drawing/2014/main" id="{7160D3C7-1607-4774-BDBD-F74396F1D3C5}"/>
              </a:ext>
            </a:extLst>
          </p:cNvPr>
          <p:cNvSpPr>
            <a:spLocks noGrp="1"/>
          </p:cNvSpPr>
          <p:nvPr>
            <p:custDataLst>
              <p:tags r:id="rId49"/>
            </p:custDataLst>
          </p:nvPr>
        </p:nvSpPr>
        <p:spPr bwMode="gray">
          <a:xfrm>
            <a:off x="8829676"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B102DAA8-0118-4F6D-A727-5DFF639B08D1}" type="datetime'''''5/''''8'''''''''''''''''''''''''''''''">
              <a:rPr lang="en-US" altLang="en-US" sz="800" smtClean="0"/>
              <a:pPr algn="ctr">
                <a:spcBef>
                  <a:spcPct val="0"/>
                </a:spcBef>
                <a:spcAft>
                  <a:spcPct val="0"/>
                </a:spcAft>
              </a:pPr>
              <a:t>5/8</a:t>
            </a:fld>
            <a:endParaRPr lang="en-US" sz="800" dirty="0"/>
          </a:p>
        </p:txBody>
      </p:sp>
      <p:sp>
        <p:nvSpPr>
          <p:cNvPr id="108" name="Text Placeholder 3">
            <a:extLst>
              <a:ext uri="{FF2B5EF4-FFF2-40B4-BE49-F238E27FC236}">
                <a16:creationId xmlns:a16="http://schemas.microsoft.com/office/drawing/2014/main" id="{0DB31BEA-67E7-419E-986F-807E754DEFE3}"/>
              </a:ext>
            </a:extLst>
          </p:cNvPr>
          <p:cNvSpPr>
            <a:spLocks noGrp="1"/>
          </p:cNvSpPr>
          <p:nvPr>
            <p:custDataLst>
              <p:tags r:id="rId50"/>
            </p:custDataLst>
          </p:nvPr>
        </p:nvSpPr>
        <p:spPr bwMode="gray">
          <a:xfrm>
            <a:off x="7186614"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9060A69C-5022-4CC8-BE47-003F9088D9DE}" type="datetime'''''''''5''/''''2'''''''''''''''''''''''''''''''''''''">
              <a:rPr lang="en-US" altLang="en-US" sz="800" smtClean="0"/>
              <a:pPr algn="ctr">
                <a:spcBef>
                  <a:spcPct val="0"/>
                </a:spcBef>
                <a:spcAft>
                  <a:spcPct val="0"/>
                </a:spcAft>
              </a:pPr>
              <a:t>5/2</a:t>
            </a:fld>
            <a:endParaRPr lang="en-US" sz="800" dirty="0"/>
          </a:p>
        </p:txBody>
      </p:sp>
      <p:sp>
        <p:nvSpPr>
          <p:cNvPr id="111" name="Text Placeholder 3">
            <a:extLst>
              <a:ext uri="{FF2B5EF4-FFF2-40B4-BE49-F238E27FC236}">
                <a16:creationId xmlns:a16="http://schemas.microsoft.com/office/drawing/2014/main" id="{D135FA8B-EED4-4865-8CA8-2AE74408A5AE}"/>
              </a:ext>
            </a:extLst>
          </p:cNvPr>
          <p:cNvSpPr>
            <a:spLocks noGrp="1"/>
          </p:cNvSpPr>
          <p:nvPr>
            <p:custDataLst>
              <p:tags r:id="rId51"/>
            </p:custDataLst>
          </p:nvPr>
        </p:nvSpPr>
        <p:spPr bwMode="gray">
          <a:xfrm>
            <a:off x="8556626" y="6091238"/>
            <a:ext cx="14287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A6567B7A-3C3E-4AFA-A0D5-A61745C46013}" type="datetime'''''''''5/''''''''''''''''''''''''''''7'''''">
              <a:rPr lang="en-US" altLang="en-US" sz="800" smtClean="0"/>
              <a:pPr algn="ctr">
                <a:spcBef>
                  <a:spcPct val="0"/>
                </a:spcBef>
                <a:spcAft>
                  <a:spcPct val="0"/>
                </a:spcAft>
              </a:pPr>
              <a:t>5/7</a:t>
            </a:fld>
            <a:endParaRPr lang="en-US" sz="800" dirty="0"/>
          </a:p>
        </p:txBody>
      </p:sp>
      <p:sp>
        <p:nvSpPr>
          <p:cNvPr id="113" name="Text Placeholder 3">
            <a:extLst>
              <a:ext uri="{FF2B5EF4-FFF2-40B4-BE49-F238E27FC236}">
                <a16:creationId xmlns:a16="http://schemas.microsoft.com/office/drawing/2014/main" id="{19E8016A-6F90-4948-9E05-B0E85BF1CE6A}"/>
              </a:ext>
            </a:extLst>
          </p:cNvPr>
          <p:cNvSpPr>
            <a:spLocks noGrp="1"/>
          </p:cNvSpPr>
          <p:nvPr>
            <p:custDataLst>
              <p:tags r:id="rId52"/>
            </p:custDataLst>
          </p:nvPr>
        </p:nvSpPr>
        <p:spPr bwMode="gray">
          <a:xfrm>
            <a:off x="9348789"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3E7DA52A-50EF-4100-8A28-5FD01E847534}" type="datetime'''5''''''/''''''1''''''''''''''''''''''''''''''0'''''">
              <a:rPr lang="en-US" altLang="en-US" sz="800" smtClean="0"/>
              <a:pPr algn="ctr">
                <a:spcBef>
                  <a:spcPct val="0"/>
                </a:spcBef>
                <a:spcAft>
                  <a:spcPct val="0"/>
                </a:spcAft>
              </a:pPr>
              <a:t>5/10</a:t>
            </a:fld>
            <a:endParaRPr lang="en-US" sz="800" dirty="0"/>
          </a:p>
        </p:txBody>
      </p:sp>
      <p:sp>
        <p:nvSpPr>
          <p:cNvPr id="115" name="Text Placeholder 3">
            <a:extLst>
              <a:ext uri="{FF2B5EF4-FFF2-40B4-BE49-F238E27FC236}">
                <a16:creationId xmlns:a16="http://schemas.microsoft.com/office/drawing/2014/main" id="{2E5E598A-F18E-4958-93B1-FE76A794D9B9}"/>
              </a:ext>
            </a:extLst>
          </p:cNvPr>
          <p:cNvSpPr>
            <a:spLocks noGrp="1"/>
          </p:cNvSpPr>
          <p:nvPr>
            <p:custDataLst>
              <p:tags r:id="rId53"/>
            </p:custDataLst>
          </p:nvPr>
        </p:nvSpPr>
        <p:spPr bwMode="gray">
          <a:xfrm>
            <a:off x="10169526"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09C01E6F-C7B0-4786-9D94-59DD7A86461C}" type="datetime'''''''''''''''''''5''''''/''''''''''1''3'''''''''''''''''''">
              <a:rPr lang="en-US" altLang="en-US" sz="800" smtClean="0"/>
              <a:pPr algn="ctr">
                <a:spcBef>
                  <a:spcPct val="0"/>
                </a:spcBef>
                <a:spcAft>
                  <a:spcPct val="0"/>
                </a:spcAft>
              </a:pPr>
              <a:t>5/13</a:t>
            </a:fld>
            <a:endParaRPr lang="en-US" sz="800" dirty="0"/>
          </a:p>
        </p:txBody>
      </p:sp>
      <p:sp>
        <p:nvSpPr>
          <p:cNvPr id="117" name="Text Placeholder 3">
            <a:extLst>
              <a:ext uri="{FF2B5EF4-FFF2-40B4-BE49-F238E27FC236}">
                <a16:creationId xmlns:a16="http://schemas.microsoft.com/office/drawing/2014/main" id="{59830954-44EA-4F42-B0D5-0E1853687976}"/>
              </a:ext>
            </a:extLst>
          </p:cNvPr>
          <p:cNvSpPr>
            <a:spLocks noGrp="1"/>
          </p:cNvSpPr>
          <p:nvPr>
            <p:custDataLst>
              <p:tags r:id="rId54"/>
            </p:custDataLst>
          </p:nvPr>
        </p:nvSpPr>
        <p:spPr bwMode="gray">
          <a:xfrm>
            <a:off x="10991851" y="6091238"/>
            <a:ext cx="200025" cy="133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algn="ctr">
              <a:spcBef>
                <a:spcPct val="0"/>
              </a:spcBef>
              <a:spcAft>
                <a:spcPct val="0"/>
              </a:spcAft>
            </a:pPr>
            <a:fld id="{9C9853B3-A737-499B-A2D7-8725119BF3AF}" type="datetime'''''''''''''''''''''''''''''''''''''''5/''''1''''''''''''6'">
              <a:rPr lang="en-US" altLang="en-US" sz="800" smtClean="0"/>
              <a:pPr algn="ctr">
                <a:spcBef>
                  <a:spcPct val="0"/>
                </a:spcBef>
                <a:spcAft>
                  <a:spcPct val="0"/>
                </a:spcAft>
              </a:pPr>
              <a:t>5/16</a:t>
            </a:fld>
            <a:endParaRPr lang="en-US" sz="800" dirty="0"/>
          </a:p>
        </p:txBody>
      </p:sp>
      <p:sp>
        <p:nvSpPr>
          <p:cNvPr id="430" name="Rectangle 429">
            <a:extLst>
              <a:ext uri="{FF2B5EF4-FFF2-40B4-BE49-F238E27FC236}">
                <a16:creationId xmlns:a16="http://schemas.microsoft.com/office/drawing/2014/main" id="{33DC508C-FE0E-44F2-BCA2-8606B48232B5}"/>
              </a:ext>
            </a:extLst>
          </p:cNvPr>
          <p:cNvSpPr/>
          <p:nvPr/>
        </p:nvSpPr>
        <p:spPr>
          <a:xfrm>
            <a:off x="5263116" y="3797746"/>
            <a:ext cx="1294294" cy="334963"/>
          </a:xfrm>
          <a:prstGeom prst="rect">
            <a:avLst/>
          </a:prstGeom>
          <a:noFill/>
          <a:extLst>
            <a:ext uri="{909E8E84-426E-40DD-AFC4-6F175D3DCCD1}">
              <a14:hiddenFill xmlns:a14="http://schemas.microsoft.com/office/drawing/2010/main">
                <a:solidFill>
                  <a:srgbClr val="3EAD92"/>
                </a:solidFill>
              </a14:hiddenFill>
            </a:ext>
          </a:extLst>
        </p:spPr>
        <p:txBody>
          <a:bodyPr wrap="square" anchor="ctr">
            <a:noAutofit/>
          </a:bodyPr>
          <a:lstStyle/>
          <a:p>
            <a:pPr algn="r">
              <a:spcBef>
                <a:spcPct val="0"/>
              </a:spcBef>
              <a:spcAft>
                <a:spcPct val="0"/>
              </a:spcAft>
            </a:pPr>
            <a:r>
              <a:rPr lang="en-US" altLang="en-US" sz="1200" b="1" dirty="0">
                <a:solidFill>
                  <a:schemeClr val="tx2"/>
                </a:solidFill>
              </a:rPr>
              <a:t># hospitals using ICU  surge </a:t>
            </a:r>
          </a:p>
          <a:p>
            <a:pPr algn="r">
              <a:spcBef>
                <a:spcPct val="0"/>
              </a:spcBef>
              <a:spcAft>
                <a:spcPct val="0"/>
              </a:spcAft>
            </a:pPr>
            <a:r>
              <a:rPr lang="en-US" altLang="en-US" sz="1200" b="1" dirty="0">
                <a:solidFill>
                  <a:schemeClr val="tx2"/>
                </a:solidFill>
              </a:rPr>
              <a:t>capacity</a:t>
            </a:r>
          </a:p>
        </p:txBody>
      </p:sp>
      <p:sp>
        <p:nvSpPr>
          <p:cNvPr id="431" name="Rectangle 430">
            <a:extLst>
              <a:ext uri="{FF2B5EF4-FFF2-40B4-BE49-F238E27FC236}">
                <a16:creationId xmlns:a16="http://schemas.microsoft.com/office/drawing/2014/main" id="{30EF1F1B-FB9C-45BD-8D6F-E1F355859B3D}"/>
              </a:ext>
            </a:extLst>
          </p:cNvPr>
          <p:cNvSpPr/>
          <p:nvPr/>
        </p:nvSpPr>
        <p:spPr>
          <a:xfrm>
            <a:off x="5263116" y="5276849"/>
            <a:ext cx="1294294" cy="334963"/>
          </a:xfrm>
          <a:prstGeom prst="rect">
            <a:avLst/>
          </a:prstGeom>
          <a:noFill/>
          <a:extLst>
            <a:ext uri="{909E8E84-426E-40DD-AFC4-6F175D3DCCD1}">
              <a14:hiddenFill xmlns:a14="http://schemas.microsoft.com/office/drawing/2010/main">
                <a:solidFill>
                  <a:srgbClr val="3EAD92"/>
                </a:solidFill>
              </a14:hiddenFill>
            </a:ext>
          </a:extLst>
        </p:spPr>
        <p:txBody>
          <a:bodyPr wrap="square" anchor="ctr">
            <a:noAutofit/>
          </a:bodyPr>
          <a:lstStyle/>
          <a:p>
            <a:pPr algn="r">
              <a:spcBef>
                <a:spcPct val="0"/>
              </a:spcBef>
              <a:spcAft>
                <a:spcPct val="0"/>
              </a:spcAft>
            </a:pPr>
            <a:r>
              <a:rPr lang="en-US" altLang="en-US" sz="1200" b="1" dirty="0">
                <a:solidFill>
                  <a:srgbClr val="575757"/>
                </a:solidFill>
              </a:rPr>
              <a:t>3 day average of deaths by date of death (#)</a:t>
            </a:r>
          </a:p>
        </p:txBody>
      </p:sp>
      <p:sp>
        <p:nvSpPr>
          <p:cNvPr id="432" name="TextBox 431">
            <a:extLst>
              <a:ext uri="{FF2B5EF4-FFF2-40B4-BE49-F238E27FC236}">
                <a16:creationId xmlns:a16="http://schemas.microsoft.com/office/drawing/2014/main" id="{BE33394F-4102-4D37-810E-7F4ED403AE0C}"/>
              </a:ext>
            </a:extLst>
          </p:cNvPr>
          <p:cNvSpPr txBox="1"/>
          <p:nvPr/>
        </p:nvSpPr>
        <p:spPr>
          <a:xfrm>
            <a:off x="11082338" y="924405"/>
            <a:ext cx="992516" cy="2205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tx1"/>
                </a:solidFill>
              </a:rPr>
              <a:t>% decrease </a:t>
            </a:r>
            <a:r>
              <a:rPr lang="en-US" sz="1200" dirty="0">
                <a:solidFill>
                  <a:schemeClr val="tx1"/>
                </a:solidFill>
              </a:rPr>
              <a:t>from 4/15</a:t>
            </a:r>
          </a:p>
        </p:txBody>
      </p:sp>
      <p:sp>
        <p:nvSpPr>
          <p:cNvPr id="32" name="Oval 31">
            <a:extLst>
              <a:ext uri="{FF2B5EF4-FFF2-40B4-BE49-F238E27FC236}">
                <a16:creationId xmlns:a16="http://schemas.microsoft.com/office/drawing/2014/main" id="{2DD144E3-4C2F-479E-85F8-1447432C6CDE}"/>
              </a:ext>
            </a:extLst>
          </p:cNvPr>
          <p:cNvSpPr/>
          <p:nvPr/>
        </p:nvSpPr>
        <p:spPr>
          <a:xfrm>
            <a:off x="11375000" y="1357373"/>
            <a:ext cx="495433" cy="310220"/>
          </a:xfrm>
          <a:prstGeom prst="ellipse">
            <a:avLst/>
          </a:prstGeom>
          <a:solidFill>
            <a:schemeClr val="accent6"/>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400" dirty="0">
                <a:solidFill>
                  <a:srgbClr val="FFFFFF"/>
                </a:solidFill>
              </a:rPr>
              <a:t>63</a:t>
            </a:r>
          </a:p>
        </p:txBody>
      </p:sp>
      <p:sp>
        <p:nvSpPr>
          <p:cNvPr id="442" name="Oval 441">
            <a:extLst>
              <a:ext uri="{FF2B5EF4-FFF2-40B4-BE49-F238E27FC236}">
                <a16:creationId xmlns:a16="http://schemas.microsoft.com/office/drawing/2014/main" id="{379E28B4-1F6D-42F4-9A11-7979886BCAD6}"/>
              </a:ext>
            </a:extLst>
          </p:cNvPr>
          <p:cNvSpPr/>
          <p:nvPr/>
        </p:nvSpPr>
        <p:spPr>
          <a:xfrm>
            <a:off x="11375000" y="2490456"/>
            <a:ext cx="495433" cy="310220"/>
          </a:xfrm>
          <a:prstGeom prst="ellipse">
            <a:avLst/>
          </a:prstGeom>
          <a:solidFill>
            <a:schemeClr val="tx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400" dirty="0">
                <a:solidFill>
                  <a:srgbClr val="FFFFFF"/>
                </a:solidFill>
              </a:rPr>
              <a:t>25</a:t>
            </a:r>
          </a:p>
        </p:txBody>
      </p:sp>
      <p:sp>
        <p:nvSpPr>
          <p:cNvPr id="443" name="Oval 442">
            <a:extLst>
              <a:ext uri="{FF2B5EF4-FFF2-40B4-BE49-F238E27FC236}">
                <a16:creationId xmlns:a16="http://schemas.microsoft.com/office/drawing/2014/main" id="{67E58752-ECBF-4897-9F5D-3A67410FC892}"/>
              </a:ext>
            </a:extLst>
          </p:cNvPr>
          <p:cNvSpPr/>
          <p:nvPr/>
        </p:nvSpPr>
        <p:spPr>
          <a:xfrm>
            <a:off x="11375000" y="3780366"/>
            <a:ext cx="495433" cy="310220"/>
          </a:xfrm>
          <a:prstGeom prst="ellipse">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400" dirty="0">
                <a:solidFill>
                  <a:srgbClr val="FFFFFF"/>
                </a:solidFill>
              </a:rPr>
              <a:t>14</a:t>
            </a:r>
          </a:p>
        </p:txBody>
      </p:sp>
      <p:sp>
        <p:nvSpPr>
          <p:cNvPr id="444" name="Oval 443">
            <a:extLst>
              <a:ext uri="{FF2B5EF4-FFF2-40B4-BE49-F238E27FC236}">
                <a16:creationId xmlns:a16="http://schemas.microsoft.com/office/drawing/2014/main" id="{17D0E7CB-B1F8-45E2-ADD5-666E13954692}"/>
              </a:ext>
            </a:extLst>
          </p:cNvPr>
          <p:cNvSpPr/>
          <p:nvPr/>
        </p:nvSpPr>
        <p:spPr>
          <a:xfrm>
            <a:off x="11375000" y="5051715"/>
            <a:ext cx="495433" cy="310220"/>
          </a:xfrm>
          <a:prstGeom prst="ellipse">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69E"/>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400" dirty="0">
                <a:solidFill>
                  <a:srgbClr val="FFFFFF"/>
                </a:solidFill>
              </a:rPr>
              <a:t>35</a:t>
            </a:r>
          </a:p>
        </p:txBody>
      </p:sp>
      <p:sp>
        <p:nvSpPr>
          <p:cNvPr id="446" name="ee4pFootnotes">
            <a:extLst>
              <a:ext uri="{FF2B5EF4-FFF2-40B4-BE49-F238E27FC236}">
                <a16:creationId xmlns:a16="http://schemas.microsoft.com/office/drawing/2014/main" id="{1A93C539-7471-40A4-ADD3-2E32FDDD1E9E}"/>
              </a:ext>
            </a:extLst>
          </p:cNvPr>
          <p:cNvSpPr>
            <a:spLocks noChangeArrowheads="1"/>
          </p:cNvSpPr>
          <p:nvPr/>
        </p:nvSpPr>
        <p:spPr bwMode="auto">
          <a:xfrm>
            <a:off x="2211999" y="6209193"/>
            <a:ext cx="2828313"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Trebuchet MS" panose="020B0603020202020204" pitchFamily="34" charset="0"/>
                <a:cs typeface="Arial" pitchFamily="34" charset="0"/>
              </a:rPr>
              <a:t>Source: MA COVID Command Center, May 2020</a:t>
            </a:r>
          </a:p>
        </p:txBody>
      </p:sp>
      <p:sp>
        <p:nvSpPr>
          <p:cNvPr id="57" name="Content Placeholder 2">
            <a:extLst>
              <a:ext uri="{FF2B5EF4-FFF2-40B4-BE49-F238E27FC236}">
                <a16:creationId xmlns:a16="http://schemas.microsoft.com/office/drawing/2014/main" id="{C45C98E6-AB5D-4202-9576-8EB3D14F1616}"/>
              </a:ext>
            </a:extLst>
          </p:cNvPr>
          <p:cNvSpPr txBox="1">
            <a:spLocks/>
          </p:cNvSpPr>
          <p:nvPr/>
        </p:nvSpPr>
        <p:spPr>
          <a:xfrm>
            <a:off x="2146705" y="1347738"/>
            <a:ext cx="2893607" cy="4519661"/>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171450" lvl="0" indent="-171450">
              <a:spcBef>
                <a:spcPts val="1200"/>
              </a:spcBef>
              <a:spcAft>
                <a:spcPts val="600"/>
              </a:spcAft>
              <a:buFont typeface="Arial" panose="020B0604020202020204" pitchFamily="34" charset="0"/>
              <a:buChar char="•"/>
              <a:defRPr/>
            </a:pPr>
            <a:r>
              <a:rPr lang="en-US" sz="1400" dirty="0">
                <a:solidFill>
                  <a:srgbClr val="000000">
                    <a:lumMod val="100000"/>
                  </a:srgbClr>
                </a:solidFill>
                <a:cs typeface="Arial" panose="020B0604020202020204" pitchFamily="34" charset="0"/>
              </a:rPr>
              <a:t>Key public health metrics will determine if and when it is appropriate to proceed through reopening </a:t>
            </a:r>
            <a:r>
              <a:rPr lang="en-US" sz="1400" dirty="0" smtClean="0">
                <a:solidFill>
                  <a:srgbClr val="000000">
                    <a:lumMod val="100000"/>
                  </a:srgbClr>
                </a:solidFill>
                <a:cs typeface="Arial" panose="020B0604020202020204" pitchFamily="34" charset="0"/>
              </a:rPr>
              <a:t>phases</a:t>
            </a:r>
            <a:endParaRPr lang="en-US" sz="1400" dirty="0">
              <a:solidFill>
                <a:srgbClr val="000000">
                  <a:lumMod val="100000"/>
                </a:srgbClr>
              </a:solidFill>
              <a:cs typeface="Arial" panose="020B0604020202020204" pitchFamily="34" charset="0"/>
            </a:endParaRPr>
          </a:p>
          <a:p>
            <a:pPr marL="171450" lvl="0" indent="-171450">
              <a:spcBef>
                <a:spcPts val="1200"/>
              </a:spcBef>
              <a:spcAft>
                <a:spcPts val="600"/>
              </a:spcAft>
              <a:buFont typeface="Arial" panose="020B0604020202020204" pitchFamily="34" charset="0"/>
              <a:buChar char="•"/>
              <a:defRPr/>
            </a:pPr>
            <a:r>
              <a:rPr lang="en-US" sz="1400" dirty="0">
                <a:solidFill>
                  <a:srgbClr val="000000">
                    <a:lumMod val="100000"/>
                  </a:srgbClr>
                </a:solidFill>
                <a:cs typeface="Arial" panose="020B0604020202020204" pitchFamily="34" charset="0"/>
              </a:rPr>
              <a:t>Public health data trends indicating significant increases in viral transmission could result in returning to prior phases or closing sectors of the </a:t>
            </a:r>
            <a:r>
              <a:rPr lang="en-US" sz="1400" dirty="0" smtClean="0">
                <a:solidFill>
                  <a:srgbClr val="000000">
                    <a:lumMod val="100000"/>
                  </a:srgbClr>
                </a:solidFill>
                <a:cs typeface="Arial" panose="020B0604020202020204" pitchFamily="34" charset="0"/>
              </a:rPr>
              <a:t>economy</a:t>
            </a:r>
            <a:endParaRPr lang="en-US" sz="1400" dirty="0">
              <a:solidFill>
                <a:srgbClr val="000000">
                  <a:lumMod val="100000"/>
                </a:srgbClr>
              </a:solidFill>
              <a:cs typeface="Arial" panose="020B0604020202020204" pitchFamily="34" charset="0"/>
            </a:endParaRPr>
          </a:p>
          <a:p>
            <a:pPr marL="171450" marR="0" lvl="0" indent="-171450" algn="l" defTabSz="914400" rtl="0" eaLnBrk="1" fontAlgn="auto" latinLnBrk="0" hangingPunct="1">
              <a:lnSpc>
                <a:spcPct val="110000"/>
              </a:lnSpc>
              <a:spcBef>
                <a:spcPts val="120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endParaRPr>
          </a:p>
          <a:p>
            <a:pPr marL="171450" marR="0" lvl="0" indent="-171450" algn="l" defTabSz="914400" rtl="0" eaLnBrk="1" fontAlgn="auto" latinLnBrk="0" hangingPunct="1">
              <a:lnSpc>
                <a:spcPct val="110000"/>
              </a:lnSpc>
              <a:spcBef>
                <a:spcPts val="120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100000"/>
                </a:srgbClr>
              </a:solidFill>
              <a:effectLst/>
              <a:uLnTx/>
              <a:uFillTx/>
              <a:latin typeface="Arial"/>
              <a:ea typeface="+mn-ea"/>
              <a:cs typeface="Arial" panose="020B0604020202020204" pitchFamily="34" charset="0"/>
              <a:sym typeface="+mn-lt"/>
            </a:endParaRPr>
          </a:p>
        </p:txBody>
      </p:sp>
      <p:sp>
        <p:nvSpPr>
          <p:cNvPr id="71" name="Text Placeholder 6">
            <a:extLst>
              <a:ext uri="{FF2B5EF4-FFF2-40B4-BE49-F238E27FC236}">
                <a16:creationId xmlns:a16="http://schemas.microsoft.com/office/drawing/2014/main" id="{E0B3BF7D-6D5E-45BC-B53B-94AD56D05565}"/>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extLst>
      <p:ext uri="{BB962C8B-B14F-4D97-AF65-F5344CB8AC3E}">
        <p14:creationId xmlns:p14="http://schemas.microsoft.com/office/powerpoint/2010/main" val="213002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8"/>
          <a:stretch>
            <a:fillRect/>
          </a:stretch>
        </p:blipFill>
        <p:spPr>
          <a:xfrm>
            <a:off x="4470400" y="946596"/>
            <a:ext cx="7374484" cy="5499109"/>
          </a:xfrm>
          <a:prstGeom prst="rect">
            <a:avLst/>
          </a:prstGeom>
        </p:spPr>
      </p:pic>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7566" name="think-cell Slide" r:id="rId9" imgW="286" imgH="286" progId="TCLayout.ActiveDocument.1">
                  <p:embed/>
                </p:oleObj>
              </mc:Choice>
              <mc:Fallback>
                <p:oleObj name="think-cell Slide" r:id="rId9" imgW="286" imgH="286" progId="TCLayout.ActiveDocument.1">
                  <p:embed/>
                  <p:pic>
                    <p:nvPicPr>
                      <p:cNvPr id="5" name="Objec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3" name="TextBox 2">
            <a:extLst>
              <a:ext uri="{FF2B5EF4-FFF2-40B4-BE49-F238E27FC236}">
                <a16:creationId xmlns:a16="http://schemas.microsoft.com/office/drawing/2014/main" id="{4C63D7C6-2B7B-44C0-906A-ED34BD550818}"/>
              </a:ext>
            </a:extLst>
          </p:cNvPr>
          <p:cNvSpPr txBox="1"/>
          <p:nvPr/>
        </p:nvSpPr>
        <p:spPr>
          <a:xfrm>
            <a:off x="2325422" y="757610"/>
            <a:ext cx="8969356" cy="15391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600" b="1" i="1" dirty="0">
              <a:solidFill>
                <a:schemeClr val="tx1"/>
              </a:solidFill>
            </a:endParaRPr>
          </a:p>
        </p:txBody>
      </p:sp>
      <p:sp>
        <p:nvSpPr>
          <p:cNvPr id="6" name="TextBox 5">
            <a:extLst>
              <a:ext uri="{FF2B5EF4-FFF2-40B4-BE49-F238E27FC236}">
                <a16:creationId xmlns:a16="http://schemas.microsoft.com/office/drawing/2014/main" id="{A1E56534-8091-4AAD-B3B8-CF2C7EE658CB}"/>
              </a:ext>
            </a:extLst>
          </p:cNvPr>
          <p:cNvSpPr txBox="1"/>
          <p:nvPr/>
        </p:nvSpPr>
        <p:spPr>
          <a:xfrm>
            <a:off x="1936931" y="1150326"/>
            <a:ext cx="2544415" cy="51640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400" b="1" i="1" dirty="0">
                <a:solidFill>
                  <a:schemeClr val="tx1"/>
                </a:solidFill>
              </a:rPr>
              <a:t>Test</a:t>
            </a:r>
            <a:r>
              <a:rPr lang="en-US" sz="1400" dirty="0">
                <a:solidFill>
                  <a:schemeClr val="tx1"/>
                </a:solidFill>
              </a:rPr>
              <a:t>: Increase testing capacity and number of people tested so people with COVID-19 are aware of their diagnosis and can self-isolate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b="1" i="1" dirty="0">
                <a:solidFill>
                  <a:schemeClr val="tx1"/>
                </a:solidFill>
              </a:rPr>
              <a:t>Trace</a:t>
            </a:r>
            <a:r>
              <a:rPr lang="en-US" sz="1400" dirty="0">
                <a:solidFill>
                  <a:schemeClr val="tx1"/>
                </a:solidFill>
              </a:rPr>
              <a:t>: Trace all contacts of people with COVID-19 to ensure safe quarantine and testing for those who need </a:t>
            </a:r>
            <a:r>
              <a:rPr lang="en-US" sz="1400" dirty="0" smtClean="0">
                <a:solidFill>
                  <a:schemeClr val="tx1"/>
                </a:solidFill>
              </a:rPr>
              <a:t>it</a:t>
            </a:r>
            <a:endParaRPr lang="en-US" sz="1400" dirty="0">
              <a:solidFill>
                <a:schemeClr val="tx1"/>
              </a:solidFill>
            </a:endParaRPr>
          </a:p>
          <a:p>
            <a:endParaRPr lang="en-US" sz="1400" b="1" i="1" dirty="0">
              <a:solidFill>
                <a:schemeClr val="tx1"/>
              </a:solidFill>
            </a:endParaRPr>
          </a:p>
          <a:p>
            <a:pPr marL="285750" indent="-285750">
              <a:buFont typeface="Arial" panose="020B0604020202020204" pitchFamily="34" charset="0"/>
              <a:buChar char="•"/>
            </a:pPr>
            <a:r>
              <a:rPr lang="en-US" sz="1400" b="1" i="1" dirty="0">
                <a:solidFill>
                  <a:schemeClr val="tx1"/>
                </a:solidFill>
              </a:rPr>
              <a:t>Isolate: </a:t>
            </a:r>
            <a:r>
              <a:rPr lang="en-US" sz="1400" dirty="0">
                <a:solidFill>
                  <a:schemeClr val="tx1"/>
                </a:solidFill>
              </a:rPr>
              <a:t>Minimize transmission by isolating and quarantining individuals with COVID-19 and their close contacts </a:t>
            </a:r>
          </a:p>
          <a:p>
            <a:endParaRPr lang="en-US" sz="1400" dirty="0">
              <a:solidFill>
                <a:schemeClr val="tx1"/>
              </a:solidFill>
            </a:endParaRPr>
          </a:p>
          <a:p>
            <a:pPr marL="285750" indent="-285750">
              <a:buFont typeface="Arial" panose="020B0604020202020204" pitchFamily="34" charset="0"/>
              <a:buChar char="•"/>
            </a:pPr>
            <a:r>
              <a:rPr lang="en-US" sz="1400" b="1" i="1" dirty="0">
                <a:solidFill>
                  <a:schemeClr val="tx1"/>
                </a:solidFill>
              </a:rPr>
              <a:t>Support</a:t>
            </a:r>
            <a:r>
              <a:rPr lang="en-US" sz="1400" dirty="0">
                <a:solidFill>
                  <a:schemeClr val="tx1"/>
                </a:solidFill>
              </a:rPr>
              <a:t>: Provide support so individuals can safely isolate and quarantine </a:t>
            </a:r>
            <a:endParaRPr lang="en-US" sz="1400" b="1" i="1" dirty="0">
              <a:solidFill>
                <a:schemeClr val="tx1"/>
              </a:solidFill>
            </a:endParaRPr>
          </a:p>
          <a:p>
            <a:pPr algn="ctr"/>
            <a:endParaRPr lang="en-US" sz="1400" dirty="0">
              <a:solidFill>
                <a:srgbClr val="575757"/>
              </a:solidFill>
            </a:endParaRPr>
          </a:p>
        </p:txBody>
      </p:sp>
      <p:sp>
        <p:nvSpPr>
          <p:cNvPr id="13" name="Text Placeholder 6">
            <a:extLst>
              <a:ext uri="{FF2B5EF4-FFF2-40B4-BE49-F238E27FC236}">
                <a16:creationId xmlns:a16="http://schemas.microsoft.com/office/drawing/2014/main" id="{6B830095-B08C-4007-A52B-4E351E4FF469}"/>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
        <p:nvSpPr>
          <p:cNvPr id="11" name="Content Placeholder 2">
            <a:extLst>
              <a:ext uri="{FF2B5EF4-FFF2-40B4-BE49-F238E27FC236}">
                <a16:creationId xmlns:a16="http://schemas.microsoft.com/office/drawing/2014/main" id="{FA2BAE83-AC64-44E5-B341-C1551E35327B}"/>
              </a:ext>
            </a:extLst>
          </p:cNvPr>
          <p:cNvSpPr txBox="1">
            <a:spLocks/>
          </p:cNvSpPr>
          <p:nvPr/>
        </p:nvSpPr>
        <p:spPr>
          <a:xfrm>
            <a:off x="2267339" y="554312"/>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lvl="0">
              <a:buNone/>
              <a:defRPr/>
            </a:pPr>
            <a:r>
              <a:rPr lang="en-US" sz="1800" b="1" dirty="0">
                <a:solidFill>
                  <a:srgbClr val="00269E"/>
                </a:solidFill>
                <a:cs typeface="Arial" panose="020B0604020202020204" pitchFamily="34" charset="0"/>
              </a:rPr>
              <a:t>MASSACHUSETTS TESTING &amp; TRACING STRATEGY </a:t>
            </a:r>
            <a:endParaRPr lang="en-US" sz="700" b="1" dirty="0">
              <a:solidFill>
                <a:srgbClr val="00269E"/>
              </a:solidFill>
              <a:cs typeface="Arial" panose="020B0604020202020204" pitchFamily="34" charset="0"/>
            </a:endParaRPr>
          </a:p>
        </p:txBody>
      </p:sp>
    </p:spTree>
    <p:custDataLst>
      <p:tags r:id="rId2"/>
    </p:custDataLst>
    <p:extLst>
      <p:ext uri="{BB962C8B-B14F-4D97-AF65-F5344CB8AC3E}">
        <p14:creationId xmlns:p14="http://schemas.microsoft.com/office/powerpoint/2010/main" val="300401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648"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graphicFrame>
        <p:nvGraphicFramePr>
          <p:cNvPr id="10" name="Table 9">
            <a:extLst>
              <a:ext uri="{FF2B5EF4-FFF2-40B4-BE49-F238E27FC236}">
                <a16:creationId xmlns:a16="http://schemas.microsoft.com/office/drawing/2014/main" id="{B6483968-946E-461C-9F72-03DD402BFB70}"/>
              </a:ext>
            </a:extLst>
          </p:cNvPr>
          <p:cNvGraphicFramePr>
            <a:graphicFrameLocks noGrp="1"/>
          </p:cNvGraphicFramePr>
          <p:nvPr>
            <p:extLst>
              <p:ext uri="{D42A27DB-BD31-4B8C-83A1-F6EECF244321}">
                <p14:modId xmlns:p14="http://schemas.microsoft.com/office/powerpoint/2010/main" val="1590323455"/>
              </p:ext>
            </p:extLst>
          </p:nvPr>
        </p:nvGraphicFramePr>
        <p:xfrm>
          <a:off x="2357795" y="2575252"/>
          <a:ext cx="7223761" cy="3515046"/>
        </p:xfrm>
        <a:graphic>
          <a:graphicData uri="http://schemas.openxmlformats.org/drawingml/2006/table">
            <a:tbl>
              <a:tblPr firstRow="1" bandRow="1">
                <a:tableStyleId>{5C22544A-7EE6-4342-B048-85BDC9FD1C3A}</a:tableStyleId>
              </a:tblPr>
              <a:tblGrid>
                <a:gridCol w="654214">
                  <a:extLst>
                    <a:ext uri="{9D8B030D-6E8A-4147-A177-3AD203B41FA5}">
                      <a16:colId xmlns:a16="http://schemas.microsoft.com/office/drawing/2014/main" val="1056360978"/>
                    </a:ext>
                  </a:extLst>
                </a:gridCol>
                <a:gridCol w="5072405">
                  <a:extLst>
                    <a:ext uri="{9D8B030D-6E8A-4147-A177-3AD203B41FA5}">
                      <a16:colId xmlns:a16="http://schemas.microsoft.com/office/drawing/2014/main" val="377102449"/>
                    </a:ext>
                  </a:extLst>
                </a:gridCol>
                <a:gridCol w="1497142">
                  <a:extLst>
                    <a:ext uri="{9D8B030D-6E8A-4147-A177-3AD203B41FA5}">
                      <a16:colId xmlns:a16="http://schemas.microsoft.com/office/drawing/2014/main" val="2717113371"/>
                    </a:ext>
                  </a:extLst>
                </a:gridCol>
              </a:tblGrid>
              <a:tr h="3300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69E"/>
                          </a:solidFill>
                        </a:rPr>
                        <a:t>Indicator</a:t>
                      </a:r>
                      <a:r>
                        <a:rPr lang="en-US" sz="1800" baseline="0" dirty="0">
                          <a:solidFill>
                            <a:srgbClr val="00269E"/>
                          </a:solidFill>
                        </a:rPr>
                        <a:t> </a:t>
                      </a:r>
                      <a:endParaRPr lang="en-US" sz="1800" dirty="0">
                        <a:solidFill>
                          <a:srgbClr val="00269E"/>
                        </a:solidFill>
                      </a:endParaRP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400" dirty="0">
                        <a:solidFill>
                          <a:srgbClr val="00269E"/>
                        </a:solidFill>
                      </a:endParaRPr>
                    </a:p>
                  </a:txBody>
                  <a:tcPr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rgbClr val="00269E"/>
                          </a:solidFill>
                        </a:rPr>
                        <a:t>Status</a:t>
                      </a:r>
                    </a:p>
                  </a:txBody>
                  <a:tcPr marL="0" marR="0" anchor="b">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9683440"/>
                  </a:ext>
                </a:extLst>
              </a:tr>
              <a:tr h="524881">
                <a:tc>
                  <a:txBody>
                    <a:bodyPr/>
                    <a:lstStyle/>
                    <a:p>
                      <a:endParaRPr lang="en-US" sz="1200" dirty="0">
                        <a:solidFill>
                          <a:srgbClr val="000000"/>
                        </a:solidFill>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1600" dirty="0">
                          <a:solidFill>
                            <a:srgbClr val="000000"/>
                          </a:solidFill>
                        </a:rPr>
                        <a:t>COVID-19 positive test rate</a:t>
                      </a:r>
                    </a:p>
                  </a:txBody>
                  <a:tcPr marL="0" marR="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endParaRPr lang="en-US" sz="1400" kern="1200" spc="0" baseline="0" dirty="0">
                        <a:solidFill>
                          <a:srgbClr val="000000"/>
                        </a:solidFill>
                        <a:latin typeface="+mn-lt"/>
                        <a:ea typeface="+mn-ea"/>
                        <a:cs typeface="+mn-cs"/>
                      </a:endParaRPr>
                    </a:p>
                  </a:txBody>
                  <a:tcPr marL="41148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5200545"/>
                  </a:ext>
                </a:extLst>
              </a:tr>
              <a:tr h="524881">
                <a:tc>
                  <a:txBody>
                    <a:bodyPr/>
                    <a:lstStyle/>
                    <a:p>
                      <a:endParaRPr lang="en-US" sz="1200" dirty="0">
                        <a:solidFill>
                          <a:srgbClr val="000000"/>
                        </a:solidFill>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a:r>
                        <a:rPr lang="en-US" sz="1600" dirty="0">
                          <a:solidFill>
                            <a:srgbClr val="000000"/>
                          </a:solidFill>
                        </a:rPr>
                        <a:t>Number of individuals who died </a:t>
                      </a:r>
                      <a:r>
                        <a:rPr lang="en-US" sz="1600" baseline="0" dirty="0">
                          <a:solidFill>
                            <a:srgbClr val="000000"/>
                          </a:solidFill>
                        </a:rPr>
                        <a:t>from </a:t>
                      </a:r>
                      <a:r>
                        <a:rPr lang="en-US" sz="1600" dirty="0">
                          <a:solidFill>
                            <a:srgbClr val="000000"/>
                          </a:solidFill>
                        </a:rPr>
                        <a:t>COVID-19</a:t>
                      </a:r>
                    </a:p>
                  </a:txBody>
                  <a:tcPr marL="0" marR="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endParaRPr lang="en-US" sz="1400" kern="1200" spc="0" baseline="0" dirty="0">
                        <a:solidFill>
                          <a:srgbClr val="000000"/>
                        </a:solidFill>
                        <a:latin typeface="+mn-lt"/>
                        <a:ea typeface="+mn-ea"/>
                        <a:cs typeface="+mn-cs"/>
                      </a:endParaRPr>
                    </a:p>
                  </a:txBody>
                  <a:tcPr marL="411480" marR="0" marT="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475521"/>
                  </a:ext>
                </a:extLst>
              </a:tr>
              <a:tr h="524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baseline="0" dirty="0">
                        <a:solidFill>
                          <a:srgbClr val="000000"/>
                        </a:solidFill>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rPr>
                        <a:t>Number of patients with COVID-19 in hospitals </a:t>
                      </a:r>
                    </a:p>
                  </a:txBody>
                  <a:tcPr marL="0" marR="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endParaRPr lang="en-US" sz="1400" kern="1200" spc="0" baseline="0" dirty="0">
                        <a:solidFill>
                          <a:srgbClr val="000000"/>
                        </a:solidFill>
                        <a:latin typeface="+mn-lt"/>
                        <a:ea typeface="+mn-ea"/>
                        <a:cs typeface="+mn-cs"/>
                      </a:endParaRPr>
                    </a:p>
                  </a:txBody>
                  <a:tcPr marL="411480" marR="0" marT="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157535"/>
                  </a:ext>
                </a:extLst>
              </a:tr>
              <a:tr h="524881">
                <a:tc>
                  <a:txBody>
                    <a:bodyPr/>
                    <a:lstStyle/>
                    <a:p>
                      <a:endParaRPr lang="en-US" sz="1200" dirty="0">
                        <a:solidFill>
                          <a:srgbClr val="000000"/>
                        </a:solidFill>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000000"/>
                          </a:solidFill>
                        </a:rPr>
                        <a:t>Healthcare system readiness</a:t>
                      </a:r>
                    </a:p>
                  </a:txBody>
                  <a:tcPr marL="0" marR="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endParaRPr lang="en-US" sz="1400" kern="1200" spc="0" baseline="0" dirty="0">
                        <a:solidFill>
                          <a:srgbClr val="000000"/>
                        </a:solidFill>
                        <a:latin typeface="+mn-lt"/>
                        <a:ea typeface="+mn-ea"/>
                        <a:cs typeface="+mn-cs"/>
                      </a:endParaRPr>
                    </a:p>
                  </a:txBody>
                  <a:tcPr marL="411480" marR="0" marT="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680762"/>
                  </a:ext>
                </a:extLst>
              </a:tr>
              <a:tr h="524881">
                <a:tc>
                  <a:txBody>
                    <a:bodyPr/>
                    <a:lstStyle/>
                    <a:p>
                      <a:endParaRPr lang="en-US" sz="1200" dirty="0">
                        <a:solidFill>
                          <a:srgbClr val="000000"/>
                        </a:solidFill>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000000"/>
                          </a:solidFill>
                        </a:rPr>
                        <a:t>Testing capacity</a:t>
                      </a:r>
                    </a:p>
                  </a:txBody>
                  <a:tcPr marL="0" marR="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endParaRPr lang="en-US" sz="1400" kern="1200" spc="0" baseline="0" dirty="0">
                        <a:solidFill>
                          <a:srgbClr val="000000"/>
                        </a:solidFill>
                        <a:latin typeface="+mn-lt"/>
                        <a:ea typeface="+mn-ea"/>
                        <a:cs typeface="+mn-cs"/>
                      </a:endParaRPr>
                    </a:p>
                  </a:txBody>
                  <a:tcPr marL="411480" marR="0" marT="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021779"/>
                  </a:ext>
                </a:extLst>
              </a:tr>
              <a:tr h="524881">
                <a:tc>
                  <a:txBody>
                    <a:bodyPr/>
                    <a:lstStyle/>
                    <a:p>
                      <a:endParaRPr lang="en-US" sz="1200" dirty="0">
                        <a:solidFill>
                          <a:srgbClr val="000000"/>
                        </a:solidFill>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rgbClr val="000000"/>
                          </a:solidFill>
                        </a:rPr>
                        <a:t>Contact tracing capabilities</a:t>
                      </a:r>
                    </a:p>
                  </a:txBody>
                  <a:tcPr marL="0" marR="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endParaRPr lang="en-US" sz="1400" kern="1200" spc="0" baseline="0" dirty="0">
                        <a:solidFill>
                          <a:srgbClr val="000000"/>
                        </a:solidFill>
                        <a:latin typeface="+mn-lt"/>
                        <a:ea typeface="+mn-ea"/>
                        <a:cs typeface="+mn-cs"/>
                      </a:endParaRPr>
                    </a:p>
                  </a:txBody>
                  <a:tcPr marL="411480" marR="0" marT="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947267"/>
                  </a:ext>
                </a:extLst>
              </a:tr>
            </a:tbl>
          </a:graphicData>
        </a:graphic>
      </p:graphicFrame>
      <p:sp>
        <p:nvSpPr>
          <p:cNvPr id="13" name="Oval 20">
            <a:extLst>
              <a:ext uri="{FF2B5EF4-FFF2-40B4-BE49-F238E27FC236}">
                <a16:creationId xmlns:a16="http://schemas.microsoft.com/office/drawing/2014/main" id="{1F99C4A3-F8A7-4434-88C4-BFF959823A0D}"/>
              </a:ext>
            </a:extLst>
          </p:cNvPr>
          <p:cNvSpPr>
            <a:spLocks noChangeAspect="1" noChangeArrowheads="1"/>
          </p:cNvSpPr>
          <p:nvPr/>
        </p:nvSpPr>
        <p:spPr bwMode="auto">
          <a:xfrm>
            <a:off x="2496818" y="3056392"/>
            <a:ext cx="322893" cy="322893"/>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rPr>
              <a:t>1</a:t>
            </a:r>
          </a:p>
        </p:txBody>
      </p:sp>
      <p:sp>
        <p:nvSpPr>
          <p:cNvPr id="14" name="Oval 20">
            <a:extLst>
              <a:ext uri="{FF2B5EF4-FFF2-40B4-BE49-F238E27FC236}">
                <a16:creationId xmlns:a16="http://schemas.microsoft.com/office/drawing/2014/main" id="{B04440CB-B9FD-499C-934D-DE652F2BACBF}"/>
              </a:ext>
            </a:extLst>
          </p:cNvPr>
          <p:cNvSpPr>
            <a:spLocks noChangeAspect="1" noChangeArrowheads="1"/>
          </p:cNvSpPr>
          <p:nvPr/>
        </p:nvSpPr>
        <p:spPr bwMode="auto">
          <a:xfrm>
            <a:off x="2496818" y="3609000"/>
            <a:ext cx="322893" cy="322893"/>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rPr>
              <a:t>2</a:t>
            </a:r>
          </a:p>
        </p:txBody>
      </p:sp>
      <p:sp>
        <p:nvSpPr>
          <p:cNvPr id="15" name="Oval 20">
            <a:extLst>
              <a:ext uri="{FF2B5EF4-FFF2-40B4-BE49-F238E27FC236}">
                <a16:creationId xmlns:a16="http://schemas.microsoft.com/office/drawing/2014/main" id="{653A18F6-6C5D-4DE6-BF99-C83436DA36F7}"/>
              </a:ext>
            </a:extLst>
          </p:cNvPr>
          <p:cNvSpPr>
            <a:spLocks noChangeAspect="1" noChangeArrowheads="1"/>
          </p:cNvSpPr>
          <p:nvPr/>
        </p:nvSpPr>
        <p:spPr bwMode="auto">
          <a:xfrm>
            <a:off x="2496818" y="4148137"/>
            <a:ext cx="322893" cy="322893"/>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rPr>
              <a:t>3</a:t>
            </a:r>
          </a:p>
        </p:txBody>
      </p:sp>
      <p:sp>
        <p:nvSpPr>
          <p:cNvPr id="16" name="Oval 20">
            <a:extLst>
              <a:ext uri="{FF2B5EF4-FFF2-40B4-BE49-F238E27FC236}">
                <a16:creationId xmlns:a16="http://schemas.microsoft.com/office/drawing/2014/main" id="{4A975CE1-D9D7-44D0-B44D-5C167E784AD8}"/>
              </a:ext>
            </a:extLst>
          </p:cNvPr>
          <p:cNvSpPr>
            <a:spLocks noChangeAspect="1" noChangeArrowheads="1"/>
          </p:cNvSpPr>
          <p:nvPr/>
        </p:nvSpPr>
        <p:spPr bwMode="auto">
          <a:xfrm>
            <a:off x="2496818" y="4661574"/>
            <a:ext cx="322893" cy="322893"/>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rPr>
              <a:t>4</a:t>
            </a:r>
          </a:p>
        </p:txBody>
      </p:sp>
      <p:sp>
        <p:nvSpPr>
          <p:cNvPr id="39" name="Oval 20">
            <a:extLst>
              <a:ext uri="{FF2B5EF4-FFF2-40B4-BE49-F238E27FC236}">
                <a16:creationId xmlns:a16="http://schemas.microsoft.com/office/drawing/2014/main" id="{2301D793-C0B2-477B-9782-68600BC21415}"/>
              </a:ext>
            </a:extLst>
          </p:cNvPr>
          <p:cNvSpPr>
            <a:spLocks noChangeAspect="1" noChangeArrowheads="1"/>
          </p:cNvSpPr>
          <p:nvPr/>
        </p:nvSpPr>
        <p:spPr bwMode="auto">
          <a:xfrm>
            <a:off x="8675037" y="3056392"/>
            <a:ext cx="322893" cy="322893"/>
          </a:xfrm>
          <a:prstGeom prst="ellipse">
            <a:avLst/>
          </a:prstGeom>
          <a:solidFill>
            <a:srgbClr val="5BBB2B"/>
          </a:solidFill>
          <a:ln>
            <a:solidFill>
              <a:srgbClr val="37373A"/>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40" name="Oval 20">
            <a:extLst>
              <a:ext uri="{FF2B5EF4-FFF2-40B4-BE49-F238E27FC236}">
                <a16:creationId xmlns:a16="http://schemas.microsoft.com/office/drawing/2014/main" id="{7FCD6785-122F-4E1A-A1CE-52E70602F207}"/>
              </a:ext>
            </a:extLst>
          </p:cNvPr>
          <p:cNvSpPr>
            <a:spLocks noChangeAspect="1" noChangeArrowheads="1"/>
          </p:cNvSpPr>
          <p:nvPr/>
        </p:nvSpPr>
        <p:spPr bwMode="auto">
          <a:xfrm>
            <a:off x="8675037" y="3583318"/>
            <a:ext cx="322893" cy="322893"/>
          </a:xfrm>
          <a:prstGeom prst="ellipse">
            <a:avLst/>
          </a:prstGeom>
          <a:solidFill>
            <a:srgbClr val="FFC000"/>
          </a:solidFill>
          <a:ln>
            <a:solidFill>
              <a:srgbClr val="37373A"/>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41" name="Oval 20">
            <a:extLst>
              <a:ext uri="{FF2B5EF4-FFF2-40B4-BE49-F238E27FC236}">
                <a16:creationId xmlns:a16="http://schemas.microsoft.com/office/drawing/2014/main" id="{A468340E-94CF-4DE2-A476-D00CA5A6EC9F}"/>
              </a:ext>
            </a:extLst>
          </p:cNvPr>
          <p:cNvSpPr>
            <a:spLocks noChangeAspect="1" noChangeArrowheads="1"/>
          </p:cNvSpPr>
          <p:nvPr/>
        </p:nvSpPr>
        <p:spPr bwMode="auto">
          <a:xfrm>
            <a:off x="8675037" y="4110244"/>
            <a:ext cx="322893" cy="322893"/>
          </a:xfrm>
          <a:prstGeom prst="ellipse">
            <a:avLst/>
          </a:prstGeom>
          <a:solidFill>
            <a:srgbClr val="FFC000"/>
          </a:solidFill>
          <a:ln>
            <a:solidFill>
              <a:srgbClr val="37373A"/>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42" name="Oval 20">
            <a:extLst>
              <a:ext uri="{FF2B5EF4-FFF2-40B4-BE49-F238E27FC236}">
                <a16:creationId xmlns:a16="http://schemas.microsoft.com/office/drawing/2014/main" id="{E7567F48-4F4F-4389-B5B0-DD98171EFC31}"/>
              </a:ext>
            </a:extLst>
          </p:cNvPr>
          <p:cNvSpPr>
            <a:spLocks noChangeAspect="1" noChangeArrowheads="1"/>
          </p:cNvSpPr>
          <p:nvPr/>
        </p:nvSpPr>
        <p:spPr bwMode="auto">
          <a:xfrm>
            <a:off x="8675037" y="4637170"/>
            <a:ext cx="322893" cy="322893"/>
          </a:xfrm>
          <a:prstGeom prst="ellipse">
            <a:avLst/>
          </a:prstGeom>
          <a:solidFill>
            <a:srgbClr val="FFC000"/>
          </a:solidFill>
          <a:ln>
            <a:solidFill>
              <a:srgbClr val="37373A"/>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43" name="Oval 20">
            <a:extLst>
              <a:ext uri="{FF2B5EF4-FFF2-40B4-BE49-F238E27FC236}">
                <a16:creationId xmlns:a16="http://schemas.microsoft.com/office/drawing/2014/main" id="{B9DA2E57-22F4-48FA-8D4F-291AE227655B}"/>
              </a:ext>
            </a:extLst>
          </p:cNvPr>
          <p:cNvSpPr>
            <a:spLocks noChangeAspect="1" noChangeArrowheads="1"/>
          </p:cNvSpPr>
          <p:nvPr/>
        </p:nvSpPr>
        <p:spPr bwMode="auto">
          <a:xfrm>
            <a:off x="8675037" y="5164096"/>
            <a:ext cx="322893" cy="322893"/>
          </a:xfrm>
          <a:prstGeom prst="ellipse">
            <a:avLst/>
          </a:prstGeom>
          <a:solidFill>
            <a:srgbClr val="5BBB2B"/>
          </a:solidFill>
          <a:ln>
            <a:solidFill>
              <a:srgbClr val="37373A"/>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44" name="Oval 20">
            <a:extLst>
              <a:ext uri="{FF2B5EF4-FFF2-40B4-BE49-F238E27FC236}">
                <a16:creationId xmlns:a16="http://schemas.microsoft.com/office/drawing/2014/main" id="{7E5F3642-1E35-4845-A1A2-D99CDF8B44A7}"/>
              </a:ext>
            </a:extLst>
          </p:cNvPr>
          <p:cNvSpPr>
            <a:spLocks noChangeAspect="1" noChangeArrowheads="1"/>
          </p:cNvSpPr>
          <p:nvPr/>
        </p:nvSpPr>
        <p:spPr bwMode="auto">
          <a:xfrm>
            <a:off x="8675037" y="5691024"/>
            <a:ext cx="322893" cy="322893"/>
          </a:xfrm>
          <a:prstGeom prst="ellipse">
            <a:avLst/>
          </a:prstGeom>
          <a:solidFill>
            <a:srgbClr val="FFC000"/>
          </a:solidFill>
          <a:ln>
            <a:solidFill>
              <a:srgbClr val="37373A"/>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id="{B538F599-1435-4B86-9680-E2B59347982F}"/>
              </a:ext>
            </a:extLst>
          </p:cNvPr>
          <p:cNvSpPr/>
          <p:nvPr/>
        </p:nvSpPr>
        <p:spPr>
          <a:xfrm>
            <a:off x="9800070" y="4671937"/>
            <a:ext cx="1760561" cy="1418361"/>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00269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7614227B-48F4-430C-B3E5-A5BFEEE2FB1E}"/>
              </a:ext>
            </a:extLst>
          </p:cNvPr>
          <p:cNvSpPr/>
          <p:nvPr/>
        </p:nvSpPr>
        <p:spPr>
          <a:xfrm>
            <a:off x="10176521" y="4515827"/>
            <a:ext cx="1007659" cy="318600"/>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Arial"/>
                <a:ea typeface="+mn-ea"/>
                <a:cs typeface="+mn-cs"/>
              </a:rPr>
              <a:t>Legend</a:t>
            </a:r>
          </a:p>
        </p:txBody>
      </p:sp>
      <p:sp>
        <p:nvSpPr>
          <p:cNvPr id="33" name="Oval 20">
            <a:extLst>
              <a:ext uri="{FF2B5EF4-FFF2-40B4-BE49-F238E27FC236}">
                <a16:creationId xmlns:a16="http://schemas.microsoft.com/office/drawing/2014/main" id="{1409B8CD-91D3-4169-B241-7C7205DE7B7B}"/>
              </a:ext>
            </a:extLst>
          </p:cNvPr>
          <p:cNvSpPr>
            <a:spLocks noChangeAspect="1" noChangeArrowheads="1"/>
          </p:cNvSpPr>
          <p:nvPr/>
        </p:nvSpPr>
        <p:spPr bwMode="auto">
          <a:xfrm>
            <a:off x="9973587" y="5707660"/>
            <a:ext cx="274320" cy="274320"/>
          </a:xfrm>
          <a:prstGeom prst="ellipse">
            <a:avLst/>
          </a:prstGeom>
          <a:solidFill>
            <a:srgbClr val="FF0000"/>
          </a:solidFill>
          <a:ln>
            <a:solidFill>
              <a:schemeClr val="accent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34" name="Oval 20">
            <a:extLst>
              <a:ext uri="{FF2B5EF4-FFF2-40B4-BE49-F238E27FC236}">
                <a16:creationId xmlns:a16="http://schemas.microsoft.com/office/drawing/2014/main" id="{5F10FE38-8F57-41B3-AB51-2EA36E0EF88B}"/>
              </a:ext>
            </a:extLst>
          </p:cNvPr>
          <p:cNvSpPr>
            <a:spLocks noChangeAspect="1" noChangeArrowheads="1"/>
          </p:cNvSpPr>
          <p:nvPr/>
        </p:nvSpPr>
        <p:spPr bwMode="auto">
          <a:xfrm>
            <a:off x="9973587" y="4863900"/>
            <a:ext cx="274320" cy="274320"/>
          </a:xfrm>
          <a:prstGeom prst="ellipse">
            <a:avLst/>
          </a:prstGeom>
          <a:solidFill>
            <a:srgbClr val="5BBB2B"/>
          </a:solidFill>
          <a:ln>
            <a:solidFill>
              <a:schemeClr val="accent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35" name="Oval 20">
            <a:extLst>
              <a:ext uri="{FF2B5EF4-FFF2-40B4-BE49-F238E27FC236}">
                <a16:creationId xmlns:a16="http://schemas.microsoft.com/office/drawing/2014/main" id="{9B3BBBEF-1ECE-41E5-AAD3-CA6CD9570158}"/>
              </a:ext>
            </a:extLst>
          </p:cNvPr>
          <p:cNvSpPr>
            <a:spLocks noChangeAspect="1" noChangeArrowheads="1"/>
          </p:cNvSpPr>
          <p:nvPr/>
        </p:nvSpPr>
        <p:spPr bwMode="auto">
          <a:xfrm>
            <a:off x="9973587" y="5272710"/>
            <a:ext cx="274320" cy="274320"/>
          </a:xfrm>
          <a:prstGeom prst="ellipse">
            <a:avLst/>
          </a:prstGeom>
          <a:solidFill>
            <a:srgbClr val="FFC000"/>
          </a:solidFill>
          <a:ln>
            <a:solidFill>
              <a:schemeClr val="accent1"/>
            </a:solid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endParaRPr>
          </a:p>
        </p:txBody>
      </p:sp>
      <p:sp>
        <p:nvSpPr>
          <p:cNvPr id="36" name="TextBox 35">
            <a:extLst>
              <a:ext uri="{FF2B5EF4-FFF2-40B4-BE49-F238E27FC236}">
                <a16:creationId xmlns:a16="http://schemas.microsoft.com/office/drawing/2014/main" id="{FEA36B32-B4D7-4677-B2EF-022BF810011D}"/>
              </a:ext>
            </a:extLst>
          </p:cNvPr>
          <p:cNvSpPr txBox="1"/>
          <p:nvPr/>
        </p:nvSpPr>
        <p:spPr>
          <a:xfrm>
            <a:off x="10234181" y="5707660"/>
            <a:ext cx="1302224" cy="26296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Arial"/>
                <a:ea typeface="+mn-ea"/>
                <a:cs typeface="+mn-cs"/>
              </a:rPr>
              <a:t>Negative trend</a:t>
            </a:r>
          </a:p>
        </p:txBody>
      </p:sp>
      <p:sp>
        <p:nvSpPr>
          <p:cNvPr id="45" name="TextBox 44">
            <a:extLst>
              <a:ext uri="{FF2B5EF4-FFF2-40B4-BE49-F238E27FC236}">
                <a16:creationId xmlns:a16="http://schemas.microsoft.com/office/drawing/2014/main" id="{6F3FF5CF-D0FD-493F-BB59-5BC3B88D3985}"/>
              </a:ext>
            </a:extLst>
          </p:cNvPr>
          <p:cNvSpPr txBox="1"/>
          <p:nvPr/>
        </p:nvSpPr>
        <p:spPr>
          <a:xfrm>
            <a:off x="10234182" y="5285780"/>
            <a:ext cx="1302224" cy="2612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Arial"/>
                <a:ea typeface="+mn-ea"/>
                <a:cs typeface="+mn-cs"/>
              </a:rPr>
              <a:t>In progress</a:t>
            </a:r>
          </a:p>
        </p:txBody>
      </p:sp>
      <p:sp>
        <p:nvSpPr>
          <p:cNvPr id="46" name="TextBox 45">
            <a:extLst>
              <a:ext uri="{FF2B5EF4-FFF2-40B4-BE49-F238E27FC236}">
                <a16:creationId xmlns:a16="http://schemas.microsoft.com/office/drawing/2014/main" id="{4F534CBE-9F14-4FCD-974B-12AF138CDB10}"/>
              </a:ext>
            </a:extLst>
          </p:cNvPr>
          <p:cNvSpPr txBox="1"/>
          <p:nvPr/>
        </p:nvSpPr>
        <p:spPr>
          <a:xfrm>
            <a:off x="10234182" y="4896839"/>
            <a:ext cx="1302224" cy="2612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7"/>
                </a:solidFill>
                <a:effectLst/>
                <a:uLnTx/>
                <a:uFillTx/>
                <a:latin typeface="Arial"/>
                <a:ea typeface="+mn-ea"/>
                <a:cs typeface="+mn-cs"/>
              </a:rPr>
              <a:t>Positive trend</a:t>
            </a:r>
          </a:p>
        </p:txBody>
      </p:sp>
      <p:sp>
        <p:nvSpPr>
          <p:cNvPr id="64" name="Rectangle 63">
            <a:extLst>
              <a:ext uri="{FF2B5EF4-FFF2-40B4-BE49-F238E27FC236}">
                <a16:creationId xmlns:a16="http://schemas.microsoft.com/office/drawing/2014/main" id="{B538F599-1435-4B86-9680-E2B59347982F}"/>
              </a:ext>
            </a:extLst>
          </p:cNvPr>
          <p:cNvSpPr/>
          <p:nvPr/>
        </p:nvSpPr>
        <p:spPr>
          <a:xfrm>
            <a:off x="9952470" y="4824337"/>
            <a:ext cx="1760561" cy="1418361"/>
          </a:xfrm>
          <a:prstGeom prst="rect">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00269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Content Placeholder 2">
            <a:extLst>
              <a:ext uri="{FF2B5EF4-FFF2-40B4-BE49-F238E27FC236}">
                <a16:creationId xmlns:a16="http://schemas.microsoft.com/office/drawing/2014/main" id="{54F034F1-0C17-463F-B506-3DBBDBC43FEF}"/>
              </a:ext>
            </a:extLst>
          </p:cNvPr>
          <p:cNvSpPr txBox="1">
            <a:spLocks/>
          </p:cNvSpPr>
          <p:nvPr/>
        </p:nvSpPr>
        <p:spPr>
          <a:xfrm>
            <a:off x="2267338" y="123015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rPr>
              <a:t>Dashboard of </a:t>
            </a: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public </a:t>
            </a:r>
            <a:r>
              <a:rPr lang="en-US" sz="1600" b="1" dirty="0">
                <a:solidFill>
                  <a:srgbClr val="00269E">
                    <a:lumMod val="60000"/>
                    <a:lumOff val="40000"/>
                  </a:srgbClr>
                </a:solidFill>
                <a:latin typeface="Arial"/>
                <a:cs typeface="Arial" panose="020B0604020202020204" pitchFamily="34" charset="0"/>
              </a:rPr>
              <a:t>h</a:t>
            </a: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ealth </a:t>
            </a:r>
            <a:r>
              <a:rPr lang="en-US" sz="1600" b="1" dirty="0">
                <a:solidFill>
                  <a:srgbClr val="00269E">
                    <a:lumMod val="60000"/>
                    <a:lumOff val="40000"/>
                  </a:srgbClr>
                </a:solidFill>
                <a:latin typeface="Arial"/>
                <a:cs typeface="Arial" panose="020B0604020202020204" pitchFamily="34" charset="0"/>
              </a:rPr>
              <a:t>i</a:t>
            </a:r>
            <a:r>
              <a:rPr kumimoji="0" lang="en-US" sz="1600" b="1" i="0" u="none" strike="noStrike" kern="1200" cap="none" spc="0" normalizeH="0" baseline="0" noProof="0" dirty="0" smtClean="0">
                <a:ln>
                  <a:noFill/>
                </a:ln>
                <a:solidFill>
                  <a:srgbClr val="00269E">
                    <a:lumMod val="60000"/>
                    <a:lumOff val="40000"/>
                  </a:srgbClr>
                </a:solidFill>
                <a:effectLst/>
                <a:uLnTx/>
                <a:uFillTx/>
                <a:latin typeface="Arial"/>
                <a:ea typeface="+mn-ea"/>
                <a:cs typeface="Arial" panose="020B0604020202020204" pitchFamily="34" charset="0"/>
                <a:sym typeface="+mn-lt"/>
              </a:rPr>
              <a:t>ndicators</a:t>
            </a:r>
            <a:endParaRPr kumimoji="0" lang="en-US" sz="1600" b="1" i="0" u="none" strike="noStrike" kern="1200" cap="none" spc="0" normalizeH="0" baseline="0" noProof="0" dirty="0">
              <a:ln>
                <a:noFill/>
              </a:ln>
              <a:solidFill>
                <a:srgbClr val="00269E">
                  <a:lumMod val="60000"/>
                  <a:lumOff val="40000"/>
                </a:srgbClr>
              </a:solidFill>
              <a:effectLst/>
              <a:uLnTx/>
              <a:uFillTx/>
              <a:latin typeface="Arial"/>
              <a:ea typeface="+mn-ea"/>
              <a:cs typeface="Arial" panose="020B0604020202020204" pitchFamily="34" charset="0"/>
              <a:sym typeface="+mn-lt"/>
            </a:endParaRPr>
          </a:p>
        </p:txBody>
      </p:sp>
      <p:sp>
        <p:nvSpPr>
          <p:cNvPr id="48" name="Content Placeholder 2">
            <a:extLst>
              <a:ext uri="{FF2B5EF4-FFF2-40B4-BE49-F238E27FC236}">
                <a16:creationId xmlns:a16="http://schemas.microsoft.com/office/drawing/2014/main" id="{9E128DB8-9E66-4177-833D-ED84404C99F9}"/>
              </a:ext>
            </a:extLst>
          </p:cNvPr>
          <p:cNvSpPr txBox="1">
            <a:spLocks/>
          </p:cNvSpPr>
          <p:nvPr/>
        </p:nvSpPr>
        <p:spPr>
          <a:xfrm>
            <a:off x="2321583" y="1638903"/>
            <a:ext cx="9097347" cy="1007532"/>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171450" marR="0" lvl="0" indent="-1714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Starting on May 18, the COVID-19 Command Center will give updates on six key public health indicators</a:t>
            </a:r>
          </a:p>
          <a:p>
            <a:pPr marL="171450" marR="0" lvl="0" indent="-1714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Before and during reopening, these metrics must continue to show progress</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sym typeface="+mn-lt"/>
              </a:rPr>
              <a:t>Below is the status as of </a:t>
            </a:r>
            <a:r>
              <a:rPr kumimoji="0" lang="en-US" sz="1200" b="1" i="0" u="none" strike="noStrike" kern="1200" cap="none" spc="0" normalizeH="0" baseline="0" noProof="0" dirty="0">
                <a:ln>
                  <a:noFill/>
                </a:ln>
                <a:solidFill>
                  <a:srgbClr val="000000"/>
                </a:solidFill>
                <a:effectLst/>
                <a:uLnTx/>
                <a:uFillTx/>
                <a:latin typeface="Arial"/>
                <a:ea typeface="+mn-ea"/>
                <a:cs typeface="+mn-cs"/>
                <a:sym typeface="+mn-lt"/>
              </a:rPr>
              <a:t>May 18, </a:t>
            </a:r>
            <a:r>
              <a:rPr kumimoji="0" lang="en-US" sz="1200" b="1" i="0" u="none" strike="noStrike" kern="1200" cap="none" spc="0" normalizeH="0" baseline="0" noProof="0" dirty="0" smtClean="0">
                <a:ln>
                  <a:noFill/>
                </a:ln>
                <a:solidFill>
                  <a:srgbClr val="000000"/>
                </a:solidFill>
                <a:effectLst/>
                <a:uLnTx/>
                <a:uFillTx/>
                <a:latin typeface="Arial"/>
                <a:ea typeface="+mn-ea"/>
                <a:cs typeface="+mn-cs"/>
                <a:sym typeface="+mn-lt"/>
              </a:rPr>
              <a:t>2020:</a:t>
            </a:r>
            <a:endParaRPr kumimoji="0" lang="en-US"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mn-lt"/>
            </a:endParaRPr>
          </a:p>
          <a:p>
            <a:pPr marL="64800" marR="0" lvl="1" indent="0" algn="l" defTabSz="914400" rtl="0" eaLnBrk="1" fontAlgn="auto" latinLnBrk="0" hangingPunct="1">
              <a:lnSpc>
                <a:spcPct val="100000"/>
              </a:lnSpc>
              <a:spcBef>
                <a:spcPts val="0"/>
              </a:spcBef>
              <a:spcAft>
                <a:spcPts val="600"/>
              </a:spcAft>
              <a:buClr>
                <a:srgbClr val="00269E">
                  <a:lumMod val="100000"/>
                </a:srgbClr>
              </a:buClr>
              <a:buSzPct val="100000"/>
              <a:buFont typeface="Arial" panose="020B0604020202020204" pitchFamily="34" charset="0"/>
              <a:buNone/>
              <a:tabLst/>
              <a:defRPr/>
            </a:pPr>
            <a:endParaRPr kumimoji="0" lang="en-US" sz="12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sym typeface="+mn-lt"/>
            </a:endParaRPr>
          </a:p>
        </p:txBody>
      </p:sp>
      <p:sp>
        <p:nvSpPr>
          <p:cNvPr id="49" name="Oval 20">
            <a:extLst>
              <a:ext uri="{FF2B5EF4-FFF2-40B4-BE49-F238E27FC236}">
                <a16:creationId xmlns:a16="http://schemas.microsoft.com/office/drawing/2014/main" id="{965826CC-1C47-4315-A250-7FB6A3793131}"/>
              </a:ext>
            </a:extLst>
          </p:cNvPr>
          <p:cNvSpPr>
            <a:spLocks noChangeAspect="1" noChangeArrowheads="1"/>
          </p:cNvSpPr>
          <p:nvPr/>
        </p:nvSpPr>
        <p:spPr bwMode="auto">
          <a:xfrm>
            <a:off x="2496818" y="5175011"/>
            <a:ext cx="322893" cy="322893"/>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rPr>
              <a:t>5</a:t>
            </a:r>
          </a:p>
        </p:txBody>
      </p:sp>
      <p:sp>
        <p:nvSpPr>
          <p:cNvPr id="52" name="Oval 20">
            <a:extLst>
              <a:ext uri="{FF2B5EF4-FFF2-40B4-BE49-F238E27FC236}">
                <a16:creationId xmlns:a16="http://schemas.microsoft.com/office/drawing/2014/main" id="{AF186B65-10A0-4777-BC9C-90BB63106B52}"/>
              </a:ext>
            </a:extLst>
          </p:cNvPr>
          <p:cNvSpPr>
            <a:spLocks noChangeAspect="1" noChangeArrowheads="1"/>
          </p:cNvSpPr>
          <p:nvPr/>
        </p:nvSpPr>
        <p:spPr bwMode="auto">
          <a:xfrm>
            <a:off x="2496818" y="5691024"/>
            <a:ext cx="322893" cy="322893"/>
          </a:xfrm>
          <a:prstGeom prst="ellipse">
            <a:avLst/>
          </a:prstGeom>
          <a:solidFill>
            <a:srgbClr val="00269E">
              <a:lumMod val="100000"/>
            </a:srgbClr>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mn-cs"/>
              </a:rPr>
              <a:t>6</a:t>
            </a:r>
          </a:p>
        </p:txBody>
      </p:sp>
      <p:sp>
        <p:nvSpPr>
          <p:cNvPr id="55" name="Content Placeholder 2">
            <a:extLst>
              <a:ext uri="{FF2B5EF4-FFF2-40B4-BE49-F238E27FC236}">
                <a16:creationId xmlns:a16="http://schemas.microsoft.com/office/drawing/2014/main" id="{9355F79D-9AEF-40C0-8E1C-0993826CEEC7}"/>
              </a:ext>
            </a:extLst>
          </p:cNvPr>
          <p:cNvSpPr txBox="1">
            <a:spLocks/>
          </p:cNvSpPr>
          <p:nvPr/>
        </p:nvSpPr>
        <p:spPr>
          <a:xfrm>
            <a:off x="2267339" y="822609"/>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00269E"/>
                </a:solidFill>
                <a:effectLst/>
                <a:uLnTx/>
                <a:uFillTx/>
                <a:latin typeface="Arial"/>
                <a:ea typeface="+mn-ea"/>
                <a:cs typeface="Arial" panose="020B0604020202020204" pitchFamily="34" charset="0"/>
                <a:sym typeface="+mn-lt"/>
              </a:rPr>
              <a:t>REOPENING </a:t>
            </a:r>
            <a:r>
              <a:rPr lang="en-US" sz="1800" b="1" dirty="0">
                <a:solidFill>
                  <a:srgbClr val="00269E"/>
                </a:solidFill>
                <a:latin typeface="Arial"/>
                <a:cs typeface="Arial" panose="020B0604020202020204" pitchFamily="34" charset="0"/>
              </a:rPr>
              <a:t>WILL</a:t>
            </a: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 BE DRIVEN BY PUBLIC HEALTH DATA</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38" name="Text Placeholder 6">
            <a:extLst>
              <a:ext uri="{FF2B5EF4-FFF2-40B4-BE49-F238E27FC236}">
                <a16:creationId xmlns:a16="http://schemas.microsoft.com/office/drawing/2014/main" id="{9DF6C16D-F552-4D83-A438-20BC5178C01C}"/>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794681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2672"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ntent Placeholder 2">
            <a:extLst>
              <a:ext uri="{FF2B5EF4-FFF2-40B4-BE49-F238E27FC236}">
                <a16:creationId xmlns:a16="http://schemas.microsoft.com/office/drawing/2014/main" id="{BB2494B1-4810-47BC-99BE-EC1DB7069CD0}"/>
              </a:ext>
            </a:extLst>
          </p:cNvPr>
          <p:cNvSpPr txBox="1">
            <a:spLocks/>
          </p:cNvSpPr>
          <p:nvPr/>
        </p:nvSpPr>
        <p:spPr>
          <a:xfrm>
            <a:off x="2267339" y="1317085"/>
            <a:ext cx="9097347" cy="4963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As we reopen the </a:t>
            </a:r>
            <a:r>
              <a:rPr kumimoji="0" lang="en-US" sz="1400" b="0" i="0" u="none" strike="noStrike" kern="1200" cap="none" spc="0" normalizeH="0" baseline="0" noProof="0" dirty="0" smtClean="0">
                <a:ln>
                  <a:noFill/>
                </a:ln>
                <a:solidFill>
                  <a:srgbClr val="000000"/>
                </a:solidFill>
                <a:effectLst/>
                <a:uLnTx/>
                <a:uFillTx/>
                <a:latin typeface="Arial"/>
                <a:ea typeface="+mn-ea"/>
                <a:cs typeface="Arial" panose="020B0604020202020204" pitchFamily="34" charset="0"/>
                <a:sym typeface="+mn-lt"/>
              </a:rPr>
              <a:t>Massachusetts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rPr>
              <a:t>economy, the Baker-Polito administration will provide guidance that each </a:t>
            </a:r>
            <a:r>
              <a:rPr kumimoji="0" lang="en-US" sz="1400" b="0" i="0" u="none" strike="noStrike" kern="1200" cap="none" spc="0" normalizeH="0" baseline="0" noProof="0" dirty="0">
                <a:ln>
                  <a:noFill/>
                </a:ln>
                <a:solidFill>
                  <a:srgbClr val="000000"/>
                </a:solidFill>
                <a:effectLst/>
                <a:uLnTx/>
                <a:uFillTx/>
                <a:latin typeface="Arial"/>
                <a:ea typeface="+mn-ea"/>
                <a:cs typeface="+mn-cs"/>
                <a:sym typeface="+mn-lt"/>
              </a:rPr>
              <a:t>sector, industry, and business must follow:</a:t>
            </a: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mn-lt"/>
            </a:endParaRPr>
          </a:p>
        </p:txBody>
      </p:sp>
      <p:sp>
        <p:nvSpPr>
          <p:cNvPr id="13" name="Content Placeholder 2">
            <a:extLst>
              <a:ext uri="{FF2B5EF4-FFF2-40B4-BE49-F238E27FC236}">
                <a16:creationId xmlns:a16="http://schemas.microsoft.com/office/drawing/2014/main" id="{C142AF42-A188-458F-9CA8-7207495D0C9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AND FIGHTING COVID-19</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grpSp>
        <p:nvGrpSpPr>
          <p:cNvPr id="10" name="Group 9">
            <a:extLst>
              <a:ext uri="{FF2B5EF4-FFF2-40B4-BE49-F238E27FC236}">
                <a16:creationId xmlns:a16="http://schemas.microsoft.com/office/drawing/2014/main" id="{E1DA11D0-DB02-43A4-B3FE-66B10E681336}"/>
              </a:ext>
            </a:extLst>
          </p:cNvPr>
          <p:cNvGrpSpPr/>
          <p:nvPr/>
        </p:nvGrpSpPr>
        <p:grpSpPr>
          <a:xfrm>
            <a:off x="7014937" y="2192853"/>
            <a:ext cx="883326" cy="591710"/>
            <a:chOff x="2264069" y="3927124"/>
            <a:chExt cx="1104158" cy="739638"/>
          </a:xfrm>
        </p:grpSpPr>
        <p:grpSp>
          <p:nvGrpSpPr>
            <p:cNvPr id="38" name="Group 37">
              <a:extLst>
                <a:ext uri="{FF2B5EF4-FFF2-40B4-BE49-F238E27FC236}">
                  <a16:creationId xmlns:a16="http://schemas.microsoft.com/office/drawing/2014/main" id="{4BAF8FD6-2BE8-4B71-8A9B-B5141C5F3381}"/>
                </a:ext>
              </a:extLst>
            </p:cNvPr>
            <p:cNvGrpSpPr>
              <a:grpSpLocks noChangeAspect="1"/>
            </p:cNvGrpSpPr>
            <p:nvPr/>
          </p:nvGrpSpPr>
          <p:grpSpPr>
            <a:xfrm>
              <a:off x="2694236" y="3930911"/>
              <a:ext cx="673991" cy="735851"/>
              <a:chOff x="5273675" y="2606675"/>
              <a:chExt cx="1644650" cy="1644650"/>
            </a:xfrm>
          </p:grpSpPr>
          <p:sp>
            <p:nvSpPr>
              <p:cNvPr id="44" name="AutoShape 3">
                <a:extLst>
                  <a:ext uri="{FF2B5EF4-FFF2-40B4-BE49-F238E27FC236}">
                    <a16:creationId xmlns:a16="http://schemas.microsoft.com/office/drawing/2014/main" id="{E7BA5AAB-6AC2-4190-935D-AA33EDB4CBB9}"/>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B46887FA-F590-4065-B4DC-65BE790E2B4C}"/>
                  </a:ext>
                </a:extLst>
              </p:cNvPr>
              <p:cNvGrpSpPr/>
              <p:nvPr/>
            </p:nvGrpSpPr>
            <p:grpSpPr>
              <a:xfrm>
                <a:off x="5618163" y="2747963"/>
                <a:ext cx="955675" cy="1333500"/>
                <a:chOff x="5618163" y="2747963"/>
                <a:chExt cx="955675" cy="1333500"/>
              </a:xfrm>
            </p:grpSpPr>
            <p:sp>
              <p:nvSpPr>
                <p:cNvPr id="46" name="Freeform 30">
                  <a:extLst>
                    <a:ext uri="{FF2B5EF4-FFF2-40B4-BE49-F238E27FC236}">
                      <a16:creationId xmlns:a16="http://schemas.microsoft.com/office/drawing/2014/main" id="{60244C83-5ED3-4FAC-AD49-7AF4878CE9D2}"/>
                    </a:ext>
                  </a:extLst>
                </p:cNvPr>
                <p:cNvSpPr>
                  <a:spLocks/>
                </p:cNvSpPr>
                <p:nvPr/>
              </p:nvSpPr>
              <p:spPr bwMode="auto">
                <a:xfrm>
                  <a:off x="5618163" y="2747963"/>
                  <a:ext cx="955675" cy="1333500"/>
                </a:xfrm>
                <a:custGeom>
                  <a:avLst/>
                  <a:gdLst>
                    <a:gd name="connsiteX0" fmla="*/ 75711 w 955675"/>
                    <a:gd name="connsiteY0" fmla="*/ 1209675 h 1333500"/>
                    <a:gd name="connsiteX1" fmla="*/ 879964 w 955675"/>
                    <a:gd name="connsiteY1" fmla="*/ 1209675 h 1333500"/>
                    <a:gd name="connsiteX2" fmla="*/ 894963 w 955675"/>
                    <a:gd name="connsiteY2" fmla="*/ 1224620 h 1333500"/>
                    <a:gd name="connsiteX3" fmla="*/ 894963 w 955675"/>
                    <a:gd name="connsiteY3" fmla="*/ 1245257 h 1333500"/>
                    <a:gd name="connsiteX4" fmla="*/ 939962 w 955675"/>
                    <a:gd name="connsiteY4" fmla="*/ 1245257 h 1333500"/>
                    <a:gd name="connsiteX5" fmla="*/ 955675 w 955675"/>
                    <a:gd name="connsiteY5" fmla="*/ 1260913 h 1333500"/>
                    <a:gd name="connsiteX6" fmla="*/ 955675 w 955675"/>
                    <a:gd name="connsiteY6" fmla="*/ 1318556 h 1333500"/>
                    <a:gd name="connsiteX7" fmla="*/ 939962 w 955675"/>
                    <a:gd name="connsiteY7" fmla="*/ 1333500 h 1333500"/>
                    <a:gd name="connsiteX8" fmla="*/ 15713 w 955675"/>
                    <a:gd name="connsiteY8" fmla="*/ 1333500 h 1333500"/>
                    <a:gd name="connsiteX9" fmla="*/ 0 w 955675"/>
                    <a:gd name="connsiteY9" fmla="*/ 1318556 h 1333500"/>
                    <a:gd name="connsiteX10" fmla="*/ 0 w 955675"/>
                    <a:gd name="connsiteY10" fmla="*/ 1260913 h 1333500"/>
                    <a:gd name="connsiteX11" fmla="*/ 15713 w 955675"/>
                    <a:gd name="connsiteY11" fmla="*/ 1245257 h 1333500"/>
                    <a:gd name="connsiteX12" fmla="*/ 60712 w 955675"/>
                    <a:gd name="connsiteY12" fmla="*/ 1245257 h 1333500"/>
                    <a:gd name="connsiteX13" fmla="*/ 60712 w 955675"/>
                    <a:gd name="connsiteY13" fmla="*/ 1224620 h 1333500"/>
                    <a:gd name="connsiteX14" fmla="*/ 75711 w 955675"/>
                    <a:gd name="connsiteY14" fmla="*/ 1209675 h 1333500"/>
                    <a:gd name="connsiteX15" fmla="*/ 563562 w 955675"/>
                    <a:gd name="connsiteY15" fmla="*/ 147637 h 1333500"/>
                    <a:gd name="connsiteX16" fmla="*/ 573087 w 955675"/>
                    <a:gd name="connsiteY16" fmla="*/ 174625 h 1333500"/>
                    <a:gd name="connsiteX17" fmla="*/ 601662 w 955675"/>
                    <a:gd name="connsiteY17" fmla="*/ 174625 h 1333500"/>
                    <a:gd name="connsiteX18" fmla="*/ 577850 w 955675"/>
                    <a:gd name="connsiteY18" fmla="*/ 192087 h 1333500"/>
                    <a:gd name="connsiteX19" fmla="*/ 587375 w 955675"/>
                    <a:gd name="connsiteY19" fmla="*/ 217487 h 1333500"/>
                    <a:gd name="connsiteX20" fmla="*/ 563562 w 955675"/>
                    <a:gd name="connsiteY20" fmla="*/ 201612 h 1333500"/>
                    <a:gd name="connsiteX21" fmla="*/ 541337 w 955675"/>
                    <a:gd name="connsiteY21" fmla="*/ 217487 h 1333500"/>
                    <a:gd name="connsiteX22" fmla="*/ 550862 w 955675"/>
                    <a:gd name="connsiteY22" fmla="*/ 192087 h 1333500"/>
                    <a:gd name="connsiteX23" fmla="*/ 528637 w 955675"/>
                    <a:gd name="connsiteY23" fmla="*/ 174625 h 1333500"/>
                    <a:gd name="connsiteX24" fmla="*/ 555625 w 955675"/>
                    <a:gd name="connsiteY24" fmla="*/ 174625 h 1333500"/>
                    <a:gd name="connsiteX25" fmla="*/ 392113 w 955675"/>
                    <a:gd name="connsiteY25" fmla="*/ 147637 h 1333500"/>
                    <a:gd name="connsiteX26" fmla="*/ 400050 w 955675"/>
                    <a:gd name="connsiteY26" fmla="*/ 174625 h 1333500"/>
                    <a:gd name="connsiteX27" fmla="*/ 428625 w 955675"/>
                    <a:gd name="connsiteY27" fmla="*/ 174625 h 1333500"/>
                    <a:gd name="connsiteX28" fmla="*/ 404813 w 955675"/>
                    <a:gd name="connsiteY28" fmla="*/ 192087 h 1333500"/>
                    <a:gd name="connsiteX29" fmla="*/ 414338 w 955675"/>
                    <a:gd name="connsiteY29" fmla="*/ 217487 h 1333500"/>
                    <a:gd name="connsiteX30" fmla="*/ 392113 w 955675"/>
                    <a:gd name="connsiteY30" fmla="*/ 201612 h 1333500"/>
                    <a:gd name="connsiteX31" fmla="*/ 368300 w 955675"/>
                    <a:gd name="connsiteY31" fmla="*/ 217487 h 1333500"/>
                    <a:gd name="connsiteX32" fmla="*/ 377825 w 955675"/>
                    <a:gd name="connsiteY32" fmla="*/ 192087 h 1333500"/>
                    <a:gd name="connsiteX33" fmla="*/ 354012 w 955675"/>
                    <a:gd name="connsiteY33" fmla="*/ 174625 h 1333500"/>
                    <a:gd name="connsiteX34" fmla="*/ 382587 w 955675"/>
                    <a:gd name="connsiteY34" fmla="*/ 174625 h 1333500"/>
                    <a:gd name="connsiteX35" fmla="*/ 477838 w 955675"/>
                    <a:gd name="connsiteY35" fmla="*/ 130175 h 1333500"/>
                    <a:gd name="connsiteX36" fmla="*/ 488950 w 955675"/>
                    <a:gd name="connsiteY36" fmla="*/ 163513 h 1333500"/>
                    <a:gd name="connsiteX37" fmla="*/ 523875 w 955675"/>
                    <a:gd name="connsiteY37" fmla="*/ 163513 h 1333500"/>
                    <a:gd name="connsiteX38" fmla="*/ 495300 w 955675"/>
                    <a:gd name="connsiteY38" fmla="*/ 185738 h 1333500"/>
                    <a:gd name="connsiteX39" fmla="*/ 506413 w 955675"/>
                    <a:gd name="connsiteY39" fmla="*/ 217488 h 1333500"/>
                    <a:gd name="connsiteX40" fmla="*/ 477838 w 955675"/>
                    <a:gd name="connsiteY40" fmla="*/ 198438 h 1333500"/>
                    <a:gd name="connsiteX41" fmla="*/ 449263 w 955675"/>
                    <a:gd name="connsiteY41" fmla="*/ 217488 h 1333500"/>
                    <a:gd name="connsiteX42" fmla="*/ 460375 w 955675"/>
                    <a:gd name="connsiteY42" fmla="*/ 185738 h 1333500"/>
                    <a:gd name="connsiteX43" fmla="*/ 431800 w 955675"/>
                    <a:gd name="connsiteY43" fmla="*/ 163513 h 1333500"/>
                    <a:gd name="connsiteX44" fmla="*/ 466725 w 955675"/>
                    <a:gd name="connsiteY44" fmla="*/ 163513 h 1333500"/>
                    <a:gd name="connsiteX45" fmla="*/ 177800 w 955675"/>
                    <a:gd name="connsiteY45" fmla="*/ 31750 h 1333500"/>
                    <a:gd name="connsiteX46" fmla="*/ 165100 w 955675"/>
                    <a:gd name="connsiteY46" fmla="*/ 50800 h 1333500"/>
                    <a:gd name="connsiteX47" fmla="*/ 790575 w 955675"/>
                    <a:gd name="connsiteY47" fmla="*/ 50800 h 1333500"/>
                    <a:gd name="connsiteX48" fmla="*/ 777875 w 955675"/>
                    <a:gd name="connsiteY48" fmla="*/ 31750 h 1333500"/>
                    <a:gd name="connsiteX49" fmla="*/ 170000 w 955675"/>
                    <a:gd name="connsiteY49" fmla="*/ 0 h 1333500"/>
                    <a:gd name="connsiteX50" fmla="*/ 785675 w 955675"/>
                    <a:gd name="connsiteY50" fmla="*/ 0 h 1333500"/>
                    <a:gd name="connsiteX51" fmla="*/ 798502 w 955675"/>
                    <a:gd name="connsiteY51" fmla="*/ 6425 h 1333500"/>
                    <a:gd name="connsiteX52" fmla="*/ 828430 w 955675"/>
                    <a:gd name="connsiteY52" fmla="*/ 50687 h 1333500"/>
                    <a:gd name="connsiteX53" fmla="*/ 873323 w 955675"/>
                    <a:gd name="connsiteY53" fmla="*/ 50687 h 1333500"/>
                    <a:gd name="connsiteX54" fmla="*/ 889000 w 955675"/>
                    <a:gd name="connsiteY54" fmla="*/ 66392 h 1333500"/>
                    <a:gd name="connsiteX55" fmla="*/ 889000 w 955675"/>
                    <a:gd name="connsiteY55" fmla="*/ 111368 h 1333500"/>
                    <a:gd name="connsiteX56" fmla="*/ 873323 w 955675"/>
                    <a:gd name="connsiteY56" fmla="*/ 127073 h 1333500"/>
                    <a:gd name="connsiteX57" fmla="*/ 865485 w 955675"/>
                    <a:gd name="connsiteY57" fmla="*/ 127073 h 1333500"/>
                    <a:gd name="connsiteX58" fmla="*/ 865485 w 955675"/>
                    <a:gd name="connsiteY58" fmla="*/ 1177925 h 1333500"/>
                    <a:gd name="connsiteX59" fmla="*/ 834131 w 955675"/>
                    <a:gd name="connsiteY59" fmla="*/ 1177925 h 1333500"/>
                    <a:gd name="connsiteX60" fmla="*/ 834131 w 955675"/>
                    <a:gd name="connsiteY60" fmla="*/ 111368 h 1333500"/>
                    <a:gd name="connsiteX61" fmla="*/ 849808 w 955675"/>
                    <a:gd name="connsiteY61" fmla="*/ 95662 h 1333500"/>
                    <a:gd name="connsiteX62" fmla="*/ 857646 w 955675"/>
                    <a:gd name="connsiteY62" fmla="*/ 95662 h 1333500"/>
                    <a:gd name="connsiteX63" fmla="*/ 857646 w 955675"/>
                    <a:gd name="connsiteY63" fmla="*/ 82098 h 1333500"/>
                    <a:gd name="connsiteX64" fmla="*/ 98029 w 955675"/>
                    <a:gd name="connsiteY64" fmla="*/ 82098 h 1333500"/>
                    <a:gd name="connsiteX65" fmla="*/ 98029 w 955675"/>
                    <a:gd name="connsiteY65" fmla="*/ 95662 h 1333500"/>
                    <a:gd name="connsiteX66" fmla="*/ 105868 w 955675"/>
                    <a:gd name="connsiteY66" fmla="*/ 95662 h 1333500"/>
                    <a:gd name="connsiteX67" fmla="*/ 121544 w 955675"/>
                    <a:gd name="connsiteY67" fmla="*/ 111368 h 1333500"/>
                    <a:gd name="connsiteX68" fmla="*/ 121544 w 955675"/>
                    <a:gd name="connsiteY68" fmla="*/ 1177925 h 1333500"/>
                    <a:gd name="connsiteX69" fmla="*/ 90191 w 955675"/>
                    <a:gd name="connsiteY69" fmla="*/ 1177925 h 1333500"/>
                    <a:gd name="connsiteX70" fmla="*/ 90191 w 955675"/>
                    <a:gd name="connsiteY70" fmla="*/ 127073 h 1333500"/>
                    <a:gd name="connsiteX71" fmla="*/ 82352 w 955675"/>
                    <a:gd name="connsiteY71" fmla="*/ 127073 h 1333500"/>
                    <a:gd name="connsiteX72" fmla="*/ 66675 w 955675"/>
                    <a:gd name="connsiteY72" fmla="*/ 111368 h 1333500"/>
                    <a:gd name="connsiteX73" fmla="*/ 66675 w 955675"/>
                    <a:gd name="connsiteY73" fmla="*/ 66392 h 1333500"/>
                    <a:gd name="connsiteX74" fmla="*/ 82352 w 955675"/>
                    <a:gd name="connsiteY74" fmla="*/ 50687 h 1333500"/>
                    <a:gd name="connsiteX75" fmla="*/ 127245 w 955675"/>
                    <a:gd name="connsiteY75" fmla="*/ 50687 h 1333500"/>
                    <a:gd name="connsiteX76" fmla="*/ 157174 w 955675"/>
                    <a:gd name="connsiteY76" fmla="*/ 6425 h 1333500"/>
                    <a:gd name="connsiteX77" fmla="*/ 170000 w 955675"/>
                    <a:gd name="connsiteY77"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55675" h="1333500">
                      <a:moveTo>
                        <a:pt x="75711" y="1209675"/>
                      </a:moveTo>
                      <a:cubicBezTo>
                        <a:pt x="75711" y="1209675"/>
                        <a:pt x="75711" y="1209675"/>
                        <a:pt x="879964" y="1209675"/>
                      </a:cubicBezTo>
                      <a:cubicBezTo>
                        <a:pt x="887821" y="1209675"/>
                        <a:pt x="894963" y="1216080"/>
                        <a:pt x="894963" y="1224620"/>
                      </a:cubicBezTo>
                      <a:cubicBezTo>
                        <a:pt x="894963" y="1224620"/>
                        <a:pt x="894963" y="1224620"/>
                        <a:pt x="894963" y="1245257"/>
                      </a:cubicBezTo>
                      <a:cubicBezTo>
                        <a:pt x="894963" y="1245257"/>
                        <a:pt x="894963" y="1245257"/>
                        <a:pt x="939962" y="1245257"/>
                      </a:cubicBezTo>
                      <a:cubicBezTo>
                        <a:pt x="948533" y="1245257"/>
                        <a:pt x="955675" y="1252373"/>
                        <a:pt x="955675" y="1260913"/>
                      </a:cubicBezTo>
                      <a:cubicBezTo>
                        <a:pt x="955675" y="1260913"/>
                        <a:pt x="955675" y="1260913"/>
                        <a:pt x="955675" y="1318556"/>
                      </a:cubicBezTo>
                      <a:cubicBezTo>
                        <a:pt x="955675" y="1327095"/>
                        <a:pt x="948533" y="1333500"/>
                        <a:pt x="939962" y="1333500"/>
                      </a:cubicBezTo>
                      <a:cubicBezTo>
                        <a:pt x="939962" y="1333500"/>
                        <a:pt x="939962" y="1333500"/>
                        <a:pt x="15713" y="1333500"/>
                      </a:cubicBezTo>
                      <a:cubicBezTo>
                        <a:pt x="7142" y="1333500"/>
                        <a:pt x="0" y="1327095"/>
                        <a:pt x="0" y="1318556"/>
                      </a:cubicBezTo>
                      <a:cubicBezTo>
                        <a:pt x="0" y="1318556"/>
                        <a:pt x="0" y="1318556"/>
                        <a:pt x="0" y="1260913"/>
                      </a:cubicBezTo>
                      <a:cubicBezTo>
                        <a:pt x="0" y="1252373"/>
                        <a:pt x="7142" y="1245257"/>
                        <a:pt x="15713" y="1245257"/>
                      </a:cubicBezTo>
                      <a:cubicBezTo>
                        <a:pt x="15713" y="1245257"/>
                        <a:pt x="15713" y="1245257"/>
                        <a:pt x="60712" y="1245257"/>
                      </a:cubicBezTo>
                      <a:cubicBezTo>
                        <a:pt x="60712" y="1245257"/>
                        <a:pt x="60712" y="1245257"/>
                        <a:pt x="60712" y="1224620"/>
                      </a:cubicBezTo>
                      <a:cubicBezTo>
                        <a:pt x="60712" y="1216080"/>
                        <a:pt x="67854" y="1209675"/>
                        <a:pt x="75711" y="1209675"/>
                      </a:cubicBezTo>
                      <a:close/>
                      <a:moveTo>
                        <a:pt x="563562" y="147637"/>
                      </a:moveTo>
                      <a:lnTo>
                        <a:pt x="573087" y="174625"/>
                      </a:lnTo>
                      <a:lnTo>
                        <a:pt x="601662" y="174625"/>
                      </a:lnTo>
                      <a:lnTo>
                        <a:pt x="577850" y="192087"/>
                      </a:lnTo>
                      <a:lnTo>
                        <a:pt x="587375" y="217487"/>
                      </a:lnTo>
                      <a:lnTo>
                        <a:pt x="563562" y="201612"/>
                      </a:lnTo>
                      <a:lnTo>
                        <a:pt x="541337" y="217487"/>
                      </a:lnTo>
                      <a:lnTo>
                        <a:pt x="550862" y="192087"/>
                      </a:lnTo>
                      <a:lnTo>
                        <a:pt x="528637" y="174625"/>
                      </a:lnTo>
                      <a:lnTo>
                        <a:pt x="555625" y="174625"/>
                      </a:lnTo>
                      <a:close/>
                      <a:moveTo>
                        <a:pt x="392113" y="147637"/>
                      </a:moveTo>
                      <a:lnTo>
                        <a:pt x="400050" y="174625"/>
                      </a:lnTo>
                      <a:lnTo>
                        <a:pt x="428625" y="174625"/>
                      </a:lnTo>
                      <a:lnTo>
                        <a:pt x="404813" y="192087"/>
                      </a:lnTo>
                      <a:lnTo>
                        <a:pt x="414338" y="217487"/>
                      </a:lnTo>
                      <a:lnTo>
                        <a:pt x="392113" y="201612"/>
                      </a:lnTo>
                      <a:lnTo>
                        <a:pt x="368300" y="217487"/>
                      </a:lnTo>
                      <a:lnTo>
                        <a:pt x="377825" y="192087"/>
                      </a:lnTo>
                      <a:lnTo>
                        <a:pt x="354012" y="174625"/>
                      </a:lnTo>
                      <a:lnTo>
                        <a:pt x="382587" y="174625"/>
                      </a:lnTo>
                      <a:close/>
                      <a:moveTo>
                        <a:pt x="477838" y="130175"/>
                      </a:moveTo>
                      <a:lnTo>
                        <a:pt x="488950" y="163513"/>
                      </a:lnTo>
                      <a:lnTo>
                        <a:pt x="523875" y="163513"/>
                      </a:lnTo>
                      <a:lnTo>
                        <a:pt x="495300" y="185738"/>
                      </a:lnTo>
                      <a:lnTo>
                        <a:pt x="506413" y="217488"/>
                      </a:lnTo>
                      <a:lnTo>
                        <a:pt x="477838" y="198438"/>
                      </a:lnTo>
                      <a:lnTo>
                        <a:pt x="449263" y="217488"/>
                      </a:lnTo>
                      <a:lnTo>
                        <a:pt x="460375" y="185738"/>
                      </a:lnTo>
                      <a:lnTo>
                        <a:pt x="431800" y="163513"/>
                      </a:lnTo>
                      <a:lnTo>
                        <a:pt x="466725" y="163513"/>
                      </a:lnTo>
                      <a:close/>
                      <a:moveTo>
                        <a:pt x="177800" y="31750"/>
                      </a:moveTo>
                      <a:lnTo>
                        <a:pt x="165100" y="50800"/>
                      </a:lnTo>
                      <a:lnTo>
                        <a:pt x="790575" y="50800"/>
                      </a:lnTo>
                      <a:lnTo>
                        <a:pt x="777875" y="31750"/>
                      </a:lnTo>
                      <a:close/>
                      <a:moveTo>
                        <a:pt x="170000" y="0"/>
                      </a:moveTo>
                      <a:cubicBezTo>
                        <a:pt x="170000" y="0"/>
                        <a:pt x="170000" y="0"/>
                        <a:pt x="785675" y="0"/>
                      </a:cubicBezTo>
                      <a:cubicBezTo>
                        <a:pt x="790663" y="0"/>
                        <a:pt x="795651" y="2142"/>
                        <a:pt x="798502" y="6425"/>
                      </a:cubicBezTo>
                      <a:cubicBezTo>
                        <a:pt x="798502" y="6425"/>
                        <a:pt x="798502" y="6425"/>
                        <a:pt x="828430" y="50687"/>
                      </a:cubicBezTo>
                      <a:cubicBezTo>
                        <a:pt x="828430" y="50687"/>
                        <a:pt x="828430" y="50687"/>
                        <a:pt x="873323" y="50687"/>
                      </a:cubicBezTo>
                      <a:cubicBezTo>
                        <a:pt x="881874" y="50687"/>
                        <a:pt x="889000" y="57826"/>
                        <a:pt x="889000" y="66392"/>
                      </a:cubicBezTo>
                      <a:cubicBezTo>
                        <a:pt x="889000" y="66392"/>
                        <a:pt x="889000" y="66392"/>
                        <a:pt x="889000" y="111368"/>
                      </a:cubicBezTo>
                      <a:cubicBezTo>
                        <a:pt x="889000" y="119934"/>
                        <a:pt x="881874" y="127073"/>
                        <a:pt x="873323" y="127073"/>
                      </a:cubicBezTo>
                      <a:cubicBezTo>
                        <a:pt x="873323" y="127073"/>
                        <a:pt x="873323" y="127073"/>
                        <a:pt x="865485" y="127073"/>
                      </a:cubicBezTo>
                      <a:cubicBezTo>
                        <a:pt x="865485" y="127073"/>
                        <a:pt x="865485" y="127073"/>
                        <a:pt x="865485" y="1177925"/>
                      </a:cubicBezTo>
                      <a:cubicBezTo>
                        <a:pt x="865485" y="1177925"/>
                        <a:pt x="865485" y="1177925"/>
                        <a:pt x="834131" y="1177925"/>
                      </a:cubicBezTo>
                      <a:cubicBezTo>
                        <a:pt x="834131" y="1177925"/>
                        <a:pt x="834131" y="1177925"/>
                        <a:pt x="834131" y="111368"/>
                      </a:cubicBezTo>
                      <a:cubicBezTo>
                        <a:pt x="834131" y="102801"/>
                        <a:pt x="841257" y="95662"/>
                        <a:pt x="849808" y="95662"/>
                      </a:cubicBezTo>
                      <a:cubicBezTo>
                        <a:pt x="849808" y="95662"/>
                        <a:pt x="849808" y="95662"/>
                        <a:pt x="857646" y="95662"/>
                      </a:cubicBezTo>
                      <a:cubicBezTo>
                        <a:pt x="857646" y="95662"/>
                        <a:pt x="857646" y="95662"/>
                        <a:pt x="857646" y="82098"/>
                      </a:cubicBezTo>
                      <a:cubicBezTo>
                        <a:pt x="857646" y="82098"/>
                        <a:pt x="857646" y="82098"/>
                        <a:pt x="98029" y="82098"/>
                      </a:cubicBezTo>
                      <a:cubicBezTo>
                        <a:pt x="98029" y="82098"/>
                        <a:pt x="98029" y="82098"/>
                        <a:pt x="98029" y="95662"/>
                      </a:cubicBezTo>
                      <a:cubicBezTo>
                        <a:pt x="98029" y="95662"/>
                        <a:pt x="98029" y="95662"/>
                        <a:pt x="105868" y="95662"/>
                      </a:cubicBezTo>
                      <a:cubicBezTo>
                        <a:pt x="114419" y="95662"/>
                        <a:pt x="121544" y="102801"/>
                        <a:pt x="121544" y="111368"/>
                      </a:cubicBezTo>
                      <a:cubicBezTo>
                        <a:pt x="121544" y="111368"/>
                        <a:pt x="121544" y="111368"/>
                        <a:pt x="121544" y="1177925"/>
                      </a:cubicBezTo>
                      <a:cubicBezTo>
                        <a:pt x="121544" y="1177925"/>
                        <a:pt x="121544" y="1177925"/>
                        <a:pt x="90191" y="1177925"/>
                      </a:cubicBezTo>
                      <a:cubicBezTo>
                        <a:pt x="90191" y="1177925"/>
                        <a:pt x="90191" y="1177925"/>
                        <a:pt x="90191" y="127073"/>
                      </a:cubicBezTo>
                      <a:cubicBezTo>
                        <a:pt x="90191" y="127073"/>
                        <a:pt x="90191" y="127073"/>
                        <a:pt x="82352" y="127073"/>
                      </a:cubicBezTo>
                      <a:cubicBezTo>
                        <a:pt x="73801" y="127073"/>
                        <a:pt x="66675" y="119934"/>
                        <a:pt x="66675" y="111368"/>
                      </a:cubicBezTo>
                      <a:cubicBezTo>
                        <a:pt x="66675" y="111368"/>
                        <a:pt x="66675" y="111368"/>
                        <a:pt x="66675" y="66392"/>
                      </a:cubicBezTo>
                      <a:cubicBezTo>
                        <a:pt x="66675" y="57826"/>
                        <a:pt x="73801" y="50687"/>
                        <a:pt x="82352" y="50687"/>
                      </a:cubicBezTo>
                      <a:cubicBezTo>
                        <a:pt x="82352" y="50687"/>
                        <a:pt x="82352" y="50687"/>
                        <a:pt x="127245" y="50687"/>
                      </a:cubicBezTo>
                      <a:cubicBezTo>
                        <a:pt x="127245" y="50687"/>
                        <a:pt x="127245" y="50687"/>
                        <a:pt x="157174" y="6425"/>
                      </a:cubicBezTo>
                      <a:cubicBezTo>
                        <a:pt x="160024" y="2142"/>
                        <a:pt x="165012" y="0"/>
                        <a:pt x="170000" y="0"/>
                      </a:cubicBezTo>
                      <a:close/>
                    </a:path>
                  </a:pathLst>
                </a:custGeom>
                <a:solidFill>
                  <a:srgbClr val="001042">
                    <a:lumMod val="100000"/>
                  </a:srgbClr>
                </a:solidFill>
                <a:ln>
                  <a:noFill/>
                </a:ln>
              </p:spPr>
              <p:txBody>
                <a:bodyPr vert="horz" wrap="square" lIns="43891" tIns="21946" rIns="43891" bIns="2194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29">
                  <a:extLst>
                    <a:ext uri="{FF2B5EF4-FFF2-40B4-BE49-F238E27FC236}">
                      <a16:creationId xmlns:a16="http://schemas.microsoft.com/office/drawing/2014/main" id="{D7CA4622-120F-4EEE-A6AF-2B2E217D941A}"/>
                    </a:ext>
                  </a:extLst>
                </p:cNvPr>
                <p:cNvSpPr>
                  <a:spLocks/>
                </p:cNvSpPr>
                <p:nvPr/>
              </p:nvSpPr>
              <p:spPr bwMode="auto">
                <a:xfrm>
                  <a:off x="5841999" y="3005138"/>
                  <a:ext cx="508000" cy="922338"/>
                </a:xfrm>
                <a:custGeom>
                  <a:avLst/>
                  <a:gdLst>
                    <a:gd name="connsiteX0" fmla="*/ 264611 w 508000"/>
                    <a:gd name="connsiteY0" fmla="*/ 730250 h 922338"/>
                    <a:gd name="connsiteX1" fmla="*/ 388186 w 508000"/>
                    <a:gd name="connsiteY1" fmla="*/ 730250 h 922338"/>
                    <a:gd name="connsiteX2" fmla="*/ 395288 w 508000"/>
                    <a:gd name="connsiteY2" fmla="*/ 737391 h 922338"/>
                    <a:gd name="connsiteX3" fmla="*/ 395288 w 508000"/>
                    <a:gd name="connsiteY3" fmla="*/ 915197 h 922338"/>
                    <a:gd name="connsiteX4" fmla="*/ 388186 w 508000"/>
                    <a:gd name="connsiteY4" fmla="*/ 922338 h 922338"/>
                    <a:gd name="connsiteX5" fmla="*/ 264611 w 508000"/>
                    <a:gd name="connsiteY5" fmla="*/ 922338 h 922338"/>
                    <a:gd name="connsiteX6" fmla="*/ 260350 w 508000"/>
                    <a:gd name="connsiteY6" fmla="*/ 920910 h 922338"/>
                    <a:gd name="connsiteX7" fmla="*/ 260350 w 508000"/>
                    <a:gd name="connsiteY7" fmla="*/ 731678 h 922338"/>
                    <a:gd name="connsiteX8" fmla="*/ 264611 w 508000"/>
                    <a:gd name="connsiteY8" fmla="*/ 730250 h 922338"/>
                    <a:gd name="connsiteX9" fmla="*/ 119815 w 508000"/>
                    <a:gd name="connsiteY9" fmla="*/ 730250 h 922338"/>
                    <a:gd name="connsiteX10" fmla="*/ 243390 w 508000"/>
                    <a:gd name="connsiteY10" fmla="*/ 730250 h 922338"/>
                    <a:gd name="connsiteX11" fmla="*/ 247651 w 508000"/>
                    <a:gd name="connsiteY11" fmla="*/ 731678 h 922338"/>
                    <a:gd name="connsiteX12" fmla="*/ 247651 w 508000"/>
                    <a:gd name="connsiteY12" fmla="*/ 920910 h 922338"/>
                    <a:gd name="connsiteX13" fmla="*/ 243390 w 508000"/>
                    <a:gd name="connsiteY13" fmla="*/ 922338 h 922338"/>
                    <a:gd name="connsiteX14" fmla="*/ 119815 w 508000"/>
                    <a:gd name="connsiteY14" fmla="*/ 922338 h 922338"/>
                    <a:gd name="connsiteX15" fmla="*/ 112713 w 508000"/>
                    <a:gd name="connsiteY15" fmla="*/ 915197 h 922338"/>
                    <a:gd name="connsiteX16" fmla="*/ 112713 w 508000"/>
                    <a:gd name="connsiteY16" fmla="*/ 737391 h 922338"/>
                    <a:gd name="connsiteX17" fmla="*/ 119815 w 508000"/>
                    <a:gd name="connsiteY17" fmla="*/ 730250 h 922338"/>
                    <a:gd name="connsiteX18" fmla="*/ 94282 w 508000"/>
                    <a:gd name="connsiteY18" fmla="*/ 701675 h 922338"/>
                    <a:gd name="connsiteX19" fmla="*/ 413719 w 508000"/>
                    <a:gd name="connsiteY19" fmla="*/ 701675 h 922338"/>
                    <a:gd name="connsiteX20" fmla="*/ 422275 w 508000"/>
                    <a:gd name="connsiteY20" fmla="*/ 710407 h 922338"/>
                    <a:gd name="connsiteX21" fmla="*/ 413719 w 508000"/>
                    <a:gd name="connsiteY21" fmla="*/ 719138 h 922338"/>
                    <a:gd name="connsiteX22" fmla="*/ 94282 w 508000"/>
                    <a:gd name="connsiteY22" fmla="*/ 719138 h 922338"/>
                    <a:gd name="connsiteX23" fmla="*/ 85725 w 508000"/>
                    <a:gd name="connsiteY23" fmla="*/ 710407 h 922338"/>
                    <a:gd name="connsiteX24" fmla="*/ 94282 w 508000"/>
                    <a:gd name="connsiteY24" fmla="*/ 701675 h 922338"/>
                    <a:gd name="connsiteX25" fmla="*/ 378586 w 508000"/>
                    <a:gd name="connsiteY25" fmla="*/ 455612 h 922338"/>
                    <a:gd name="connsiteX26" fmla="*/ 500890 w 508000"/>
                    <a:gd name="connsiteY26" fmla="*/ 455612 h 922338"/>
                    <a:gd name="connsiteX27" fmla="*/ 508000 w 508000"/>
                    <a:gd name="connsiteY27" fmla="*/ 462747 h 922338"/>
                    <a:gd name="connsiteX28" fmla="*/ 508000 w 508000"/>
                    <a:gd name="connsiteY28" fmla="*/ 638977 h 922338"/>
                    <a:gd name="connsiteX29" fmla="*/ 500890 w 508000"/>
                    <a:gd name="connsiteY29" fmla="*/ 646112 h 922338"/>
                    <a:gd name="connsiteX30" fmla="*/ 378586 w 508000"/>
                    <a:gd name="connsiteY30" fmla="*/ 646112 h 922338"/>
                    <a:gd name="connsiteX31" fmla="*/ 371475 w 508000"/>
                    <a:gd name="connsiteY31" fmla="*/ 638977 h 922338"/>
                    <a:gd name="connsiteX32" fmla="*/ 371475 w 508000"/>
                    <a:gd name="connsiteY32" fmla="*/ 462747 h 922338"/>
                    <a:gd name="connsiteX33" fmla="*/ 378586 w 508000"/>
                    <a:gd name="connsiteY33" fmla="*/ 455612 h 922338"/>
                    <a:gd name="connsiteX34" fmla="*/ 192849 w 508000"/>
                    <a:gd name="connsiteY34" fmla="*/ 455612 h 922338"/>
                    <a:gd name="connsiteX35" fmla="*/ 315153 w 508000"/>
                    <a:gd name="connsiteY35" fmla="*/ 455612 h 922338"/>
                    <a:gd name="connsiteX36" fmla="*/ 322263 w 508000"/>
                    <a:gd name="connsiteY36" fmla="*/ 462747 h 922338"/>
                    <a:gd name="connsiteX37" fmla="*/ 322263 w 508000"/>
                    <a:gd name="connsiteY37" fmla="*/ 638977 h 922338"/>
                    <a:gd name="connsiteX38" fmla="*/ 315153 w 508000"/>
                    <a:gd name="connsiteY38" fmla="*/ 646112 h 922338"/>
                    <a:gd name="connsiteX39" fmla="*/ 192849 w 508000"/>
                    <a:gd name="connsiteY39" fmla="*/ 646112 h 922338"/>
                    <a:gd name="connsiteX40" fmla="*/ 185738 w 508000"/>
                    <a:gd name="connsiteY40" fmla="*/ 638977 h 922338"/>
                    <a:gd name="connsiteX41" fmla="*/ 185738 w 508000"/>
                    <a:gd name="connsiteY41" fmla="*/ 462747 h 922338"/>
                    <a:gd name="connsiteX42" fmla="*/ 192849 w 508000"/>
                    <a:gd name="connsiteY42" fmla="*/ 455612 h 922338"/>
                    <a:gd name="connsiteX43" fmla="*/ 7111 w 508000"/>
                    <a:gd name="connsiteY43" fmla="*/ 455612 h 922338"/>
                    <a:gd name="connsiteX44" fmla="*/ 129415 w 508000"/>
                    <a:gd name="connsiteY44" fmla="*/ 455612 h 922338"/>
                    <a:gd name="connsiteX45" fmla="*/ 136525 w 508000"/>
                    <a:gd name="connsiteY45" fmla="*/ 462747 h 922338"/>
                    <a:gd name="connsiteX46" fmla="*/ 136525 w 508000"/>
                    <a:gd name="connsiteY46" fmla="*/ 638977 h 922338"/>
                    <a:gd name="connsiteX47" fmla="*/ 129415 w 508000"/>
                    <a:gd name="connsiteY47" fmla="*/ 646112 h 922338"/>
                    <a:gd name="connsiteX48" fmla="*/ 7111 w 508000"/>
                    <a:gd name="connsiteY48" fmla="*/ 646112 h 922338"/>
                    <a:gd name="connsiteX49" fmla="*/ 0 w 508000"/>
                    <a:gd name="connsiteY49" fmla="*/ 638977 h 922338"/>
                    <a:gd name="connsiteX50" fmla="*/ 0 w 508000"/>
                    <a:gd name="connsiteY50" fmla="*/ 462747 h 922338"/>
                    <a:gd name="connsiteX51" fmla="*/ 7111 w 508000"/>
                    <a:gd name="connsiteY51" fmla="*/ 455612 h 922338"/>
                    <a:gd name="connsiteX52" fmla="*/ 378586 w 508000"/>
                    <a:gd name="connsiteY52" fmla="*/ 228600 h 922338"/>
                    <a:gd name="connsiteX53" fmla="*/ 500890 w 508000"/>
                    <a:gd name="connsiteY53" fmla="*/ 228600 h 922338"/>
                    <a:gd name="connsiteX54" fmla="*/ 508000 w 508000"/>
                    <a:gd name="connsiteY54" fmla="*/ 235735 h 922338"/>
                    <a:gd name="connsiteX55" fmla="*/ 508000 w 508000"/>
                    <a:gd name="connsiteY55" fmla="*/ 411965 h 922338"/>
                    <a:gd name="connsiteX56" fmla="*/ 500890 w 508000"/>
                    <a:gd name="connsiteY56" fmla="*/ 419100 h 922338"/>
                    <a:gd name="connsiteX57" fmla="*/ 378586 w 508000"/>
                    <a:gd name="connsiteY57" fmla="*/ 419100 h 922338"/>
                    <a:gd name="connsiteX58" fmla="*/ 371475 w 508000"/>
                    <a:gd name="connsiteY58" fmla="*/ 411965 h 922338"/>
                    <a:gd name="connsiteX59" fmla="*/ 371475 w 508000"/>
                    <a:gd name="connsiteY59" fmla="*/ 235735 h 922338"/>
                    <a:gd name="connsiteX60" fmla="*/ 378586 w 508000"/>
                    <a:gd name="connsiteY60" fmla="*/ 228600 h 922338"/>
                    <a:gd name="connsiteX61" fmla="*/ 192849 w 508000"/>
                    <a:gd name="connsiteY61" fmla="*/ 228600 h 922338"/>
                    <a:gd name="connsiteX62" fmla="*/ 315153 w 508000"/>
                    <a:gd name="connsiteY62" fmla="*/ 228600 h 922338"/>
                    <a:gd name="connsiteX63" fmla="*/ 322263 w 508000"/>
                    <a:gd name="connsiteY63" fmla="*/ 235735 h 922338"/>
                    <a:gd name="connsiteX64" fmla="*/ 322263 w 508000"/>
                    <a:gd name="connsiteY64" fmla="*/ 411965 h 922338"/>
                    <a:gd name="connsiteX65" fmla="*/ 315153 w 508000"/>
                    <a:gd name="connsiteY65" fmla="*/ 419100 h 922338"/>
                    <a:gd name="connsiteX66" fmla="*/ 192849 w 508000"/>
                    <a:gd name="connsiteY66" fmla="*/ 419100 h 922338"/>
                    <a:gd name="connsiteX67" fmla="*/ 185738 w 508000"/>
                    <a:gd name="connsiteY67" fmla="*/ 411965 h 922338"/>
                    <a:gd name="connsiteX68" fmla="*/ 185738 w 508000"/>
                    <a:gd name="connsiteY68" fmla="*/ 235735 h 922338"/>
                    <a:gd name="connsiteX69" fmla="*/ 192849 w 508000"/>
                    <a:gd name="connsiteY69" fmla="*/ 228600 h 922338"/>
                    <a:gd name="connsiteX70" fmla="*/ 7111 w 508000"/>
                    <a:gd name="connsiteY70" fmla="*/ 228600 h 922338"/>
                    <a:gd name="connsiteX71" fmla="*/ 129415 w 508000"/>
                    <a:gd name="connsiteY71" fmla="*/ 228600 h 922338"/>
                    <a:gd name="connsiteX72" fmla="*/ 136525 w 508000"/>
                    <a:gd name="connsiteY72" fmla="*/ 235735 h 922338"/>
                    <a:gd name="connsiteX73" fmla="*/ 136525 w 508000"/>
                    <a:gd name="connsiteY73" fmla="*/ 411965 h 922338"/>
                    <a:gd name="connsiteX74" fmla="*/ 129415 w 508000"/>
                    <a:gd name="connsiteY74" fmla="*/ 419100 h 922338"/>
                    <a:gd name="connsiteX75" fmla="*/ 7111 w 508000"/>
                    <a:gd name="connsiteY75" fmla="*/ 419100 h 922338"/>
                    <a:gd name="connsiteX76" fmla="*/ 0 w 508000"/>
                    <a:gd name="connsiteY76" fmla="*/ 411965 h 922338"/>
                    <a:gd name="connsiteX77" fmla="*/ 0 w 508000"/>
                    <a:gd name="connsiteY77" fmla="*/ 235735 h 922338"/>
                    <a:gd name="connsiteX78" fmla="*/ 7111 w 508000"/>
                    <a:gd name="connsiteY78" fmla="*/ 228600 h 922338"/>
                    <a:gd name="connsiteX79" fmla="*/ 378586 w 508000"/>
                    <a:gd name="connsiteY79" fmla="*/ 0 h 922338"/>
                    <a:gd name="connsiteX80" fmla="*/ 500890 w 508000"/>
                    <a:gd name="connsiteY80" fmla="*/ 0 h 922338"/>
                    <a:gd name="connsiteX81" fmla="*/ 508000 w 508000"/>
                    <a:gd name="connsiteY81" fmla="*/ 7135 h 922338"/>
                    <a:gd name="connsiteX82" fmla="*/ 508000 w 508000"/>
                    <a:gd name="connsiteY82" fmla="*/ 183365 h 922338"/>
                    <a:gd name="connsiteX83" fmla="*/ 500890 w 508000"/>
                    <a:gd name="connsiteY83" fmla="*/ 190500 h 922338"/>
                    <a:gd name="connsiteX84" fmla="*/ 378586 w 508000"/>
                    <a:gd name="connsiteY84" fmla="*/ 190500 h 922338"/>
                    <a:gd name="connsiteX85" fmla="*/ 371475 w 508000"/>
                    <a:gd name="connsiteY85" fmla="*/ 183365 h 922338"/>
                    <a:gd name="connsiteX86" fmla="*/ 371475 w 508000"/>
                    <a:gd name="connsiteY86" fmla="*/ 7135 h 922338"/>
                    <a:gd name="connsiteX87" fmla="*/ 378586 w 508000"/>
                    <a:gd name="connsiteY87" fmla="*/ 0 h 922338"/>
                    <a:gd name="connsiteX88" fmla="*/ 192849 w 508000"/>
                    <a:gd name="connsiteY88" fmla="*/ 0 h 922338"/>
                    <a:gd name="connsiteX89" fmla="*/ 315153 w 508000"/>
                    <a:gd name="connsiteY89" fmla="*/ 0 h 922338"/>
                    <a:gd name="connsiteX90" fmla="*/ 322263 w 508000"/>
                    <a:gd name="connsiteY90" fmla="*/ 7135 h 922338"/>
                    <a:gd name="connsiteX91" fmla="*/ 322263 w 508000"/>
                    <a:gd name="connsiteY91" fmla="*/ 183365 h 922338"/>
                    <a:gd name="connsiteX92" fmla="*/ 315153 w 508000"/>
                    <a:gd name="connsiteY92" fmla="*/ 190500 h 922338"/>
                    <a:gd name="connsiteX93" fmla="*/ 192849 w 508000"/>
                    <a:gd name="connsiteY93" fmla="*/ 190500 h 922338"/>
                    <a:gd name="connsiteX94" fmla="*/ 185738 w 508000"/>
                    <a:gd name="connsiteY94" fmla="*/ 183365 h 922338"/>
                    <a:gd name="connsiteX95" fmla="*/ 185738 w 508000"/>
                    <a:gd name="connsiteY95" fmla="*/ 7135 h 922338"/>
                    <a:gd name="connsiteX96" fmla="*/ 192849 w 508000"/>
                    <a:gd name="connsiteY96" fmla="*/ 0 h 922338"/>
                    <a:gd name="connsiteX97" fmla="*/ 7111 w 508000"/>
                    <a:gd name="connsiteY97" fmla="*/ 0 h 922338"/>
                    <a:gd name="connsiteX98" fmla="*/ 129415 w 508000"/>
                    <a:gd name="connsiteY98" fmla="*/ 0 h 922338"/>
                    <a:gd name="connsiteX99" fmla="*/ 136525 w 508000"/>
                    <a:gd name="connsiteY99" fmla="*/ 7135 h 922338"/>
                    <a:gd name="connsiteX100" fmla="*/ 136525 w 508000"/>
                    <a:gd name="connsiteY100" fmla="*/ 183365 h 922338"/>
                    <a:gd name="connsiteX101" fmla="*/ 129415 w 508000"/>
                    <a:gd name="connsiteY101" fmla="*/ 190500 h 922338"/>
                    <a:gd name="connsiteX102" fmla="*/ 7111 w 508000"/>
                    <a:gd name="connsiteY102" fmla="*/ 190500 h 922338"/>
                    <a:gd name="connsiteX103" fmla="*/ 0 w 508000"/>
                    <a:gd name="connsiteY103" fmla="*/ 183365 h 922338"/>
                    <a:gd name="connsiteX104" fmla="*/ 0 w 508000"/>
                    <a:gd name="connsiteY104" fmla="*/ 7135 h 922338"/>
                    <a:gd name="connsiteX105" fmla="*/ 7111 w 508000"/>
                    <a:gd name="connsiteY105" fmla="*/ 0 h 92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08000" h="922338">
                      <a:moveTo>
                        <a:pt x="264611" y="730250"/>
                      </a:moveTo>
                      <a:cubicBezTo>
                        <a:pt x="264611" y="730250"/>
                        <a:pt x="264611" y="730250"/>
                        <a:pt x="388186" y="730250"/>
                      </a:cubicBezTo>
                      <a:cubicBezTo>
                        <a:pt x="392447" y="730250"/>
                        <a:pt x="395288" y="733821"/>
                        <a:pt x="395288" y="737391"/>
                      </a:cubicBezTo>
                      <a:cubicBezTo>
                        <a:pt x="395288" y="737391"/>
                        <a:pt x="395288" y="737391"/>
                        <a:pt x="395288" y="915197"/>
                      </a:cubicBezTo>
                      <a:cubicBezTo>
                        <a:pt x="395288" y="919482"/>
                        <a:pt x="392447" y="922338"/>
                        <a:pt x="388186" y="922338"/>
                      </a:cubicBezTo>
                      <a:cubicBezTo>
                        <a:pt x="388186" y="922338"/>
                        <a:pt x="388186" y="922338"/>
                        <a:pt x="264611" y="922338"/>
                      </a:cubicBezTo>
                      <a:cubicBezTo>
                        <a:pt x="263191" y="922338"/>
                        <a:pt x="261771" y="921624"/>
                        <a:pt x="260350" y="920910"/>
                      </a:cubicBezTo>
                      <a:cubicBezTo>
                        <a:pt x="260350" y="920910"/>
                        <a:pt x="260350" y="920910"/>
                        <a:pt x="260350" y="731678"/>
                      </a:cubicBezTo>
                      <a:cubicBezTo>
                        <a:pt x="261771" y="730964"/>
                        <a:pt x="263191" y="730250"/>
                        <a:pt x="264611" y="730250"/>
                      </a:cubicBezTo>
                      <a:close/>
                      <a:moveTo>
                        <a:pt x="119815" y="730250"/>
                      </a:moveTo>
                      <a:lnTo>
                        <a:pt x="243390" y="730250"/>
                      </a:lnTo>
                      <a:cubicBezTo>
                        <a:pt x="244810" y="730250"/>
                        <a:pt x="246231" y="730964"/>
                        <a:pt x="247651" y="731678"/>
                      </a:cubicBezTo>
                      <a:cubicBezTo>
                        <a:pt x="247651" y="731678"/>
                        <a:pt x="247651" y="731678"/>
                        <a:pt x="247651" y="920910"/>
                      </a:cubicBezTo>
                      <a:cubicBezTo>
                        <a:pt x="246231" y="921624"/>
                        <a:pt x="244810" y="922338"/>
                        <a:pt x="243390" y="922338"/>
                      </a:cubicBezTo>
                      <a:cubicBezTo>
                        <a:pt x="243390" y="922338"/>
                        <a:pt x="243390" y="922338"/>
                        <a:pt x="119815" y="922338"/>
                      </a:cubicBezTo>
                      <a:cubicBezTo>
                        <a:pt x="115554" y="922338"/>
                        <a:pt x="112713" y="919482"/>
                        <a:pt x="112713" y="915197"/>
                      </a:cubicBezTo>
                      <a:cubicBezTo>
                        <a:pt x="112713" y="915197"/>
                        <a:pt x="112713" y="915197"/>
                        <a:pt x="112713" y="737391"/>
                      </a:cubicBezTo>
                      <a:cubicBezTo>
                        <a:pt x="112713" y="733821"/>
                        <a:pt x="115554" y="730250"/>
                        <a:pt x="119815" y="730250"/>
                      </a:cubicBezTo>
                      <a:close/>
                      <a:moveTo>
                        <a:pt x="94282" y="701675"/>
                      </a:moveTo>
                      <a:cubicBezTo>
                        <a:pt x="94282" y="701675"/>
                        <a:pt x="94282" y="701675"/>
                        <a:pt x="413719" y="701675"/>
                      </a:cubicBezTo>
                      <a:cubicBezTo>
                        <a:pt x="418710" y="701675"/>
                        <a:pt x="422275" y="706041"/>
                        <a:pt x="422275" y="710407"/>
                      </a:cubicBezTo>
                      <a:cubicBezTo>
                        <a:pt x="422275" y="715500"/>
                        <a:pt x="418710" y="719138"/>
                        <a:pt x="413719" y="719138"/>
                      </a:cubicBezTo>
                      <a:cubicBezTo>
                        <a:pt x="413719" y="719138"/>
                        <a:pt x="413719" y="719138"/>
                        <a:pt x="94282" y="719138"/>
                      </a:cubicBezTo>
                      <a:cubicBezTo>
                        <a:pt x="89290" y="719138"/>
                        <a:pt x="85725" y="715500"/>
                        <a:pt x="85725" y="710407"/>
                      </a:cubicBezTo>
                      <a:cubicBezTo>
                        <a:pt x="85725" y="706041"/>
                        <a:pt x="89290" y="701675"/>
                        <a:pt x="94282" y="701675"/>
                      </a:cubicBezTo>
                      <a:close/>
                      <a:moveTo>
                        <a:pt x="378586" y="455612"/>
                      </a:moveTo>
                      <a:cubicBezTo>
                        <a:pt x="378586" y="455612"/>
                        <a:pt x="378586" y="455612"/>
                        <a:pt x="500890" y="455612"/>
                      </a:cubicBezTo>
                      <a:cubicBezTo>
                        <a:pt x="504445" y="455612"/>
                        <a:pt x="508000" y="459180"/>
                        <a:pt x="508000" y="462747"/>
                      </a:cubicBezTo>
                      <a:cubicBezTo>
                        <a:pt x="508000" y="462747"/>
                        <a:pt x="508000" y="462747"/>
                        <a:pt x="508000" y="638977"/>
                      </a:cubicBezTo>
                      <a:cubicBezTo>
                        <a:pt x="508000" y="643258"/>
                        <a:pt x="504445" y="646112"/>
                        <a:pt x="500890" y="646112"/>
                      </a:cubicBezTo>
                      <a:cubicBezTo>
                        <a:pt x="500890" y="646112"/>
                        <a:pt x="500890" y="646112"/>
                        <a:pt x="378586" y="646112"/>
                      </a:cubicBezTo>
                      <a:cubicBezTo>
                        <a:pt x="375031" y="646112"/>
                        <a:pt x="371475" y="643258"/>
                        <a:pt x="371475" y="638977"/>
                      </a:cubicBezTo>
                      <a:cubicBezTo>
                        <a:pt x="371475" y="638977"/>
                        <a:pt x="371475" y="638977"/>
                        <a:pt x="371475" y="462747"/>
                      </a:cubicBezTo>
                      <a:cubicBezTo>
                        <a:pt x="371475" y="459180"/>
                        <a:pt x="375031" y="455612"/>
                        <a:pt x="378586" y="455612"/>
                      </a:cubicBezTo>
                      <a:close/>
                      <a:moveTo>
                        <a:pt x="192849" y="455612"/>
                      </a:moveTo>
                      <a:cubicBezTo>
                        <a:pt x="192849" y="455612"/>
                        <a:pt x="192849" y="455612"/>
                        <a:pt x="315153" y="455612"/>
                      </a:cubicBezTo>
                      <a:cubicBezTo>
                        <a:pt x="318708" y="455612"/>
                        <a:pt x="322263" y="459180"/>
                        <a:pt x="322263" y="462747"/>
                      </a:cubicBezTo>
                      <a:cubicBezTo>
                        <a:pt x="322263" y="462747"/>
                        <a:pt x="322263" y="462747"/>
                        <a:pt x="322263" y="638977"/>
                      </a:cubicBezTo>
                      <a:cubicBezTo>
                        <a:pt x="322263" y="643258"/>
                        <a:pt x="318708" y="646112"/>
                        <a:pt x="315153" y="646112"/>
                      </a:cubicBezTo>
                      <a:cubicBezTo>
                        <a:pt x="315153" y="646112"/>
                        <a:pt x="315153" y="646112"/>
                        <a:pt x="192849" y="646112"/>
                      </a:cubicBezTo>
                      <a:cubicBezTo>
                        <a:pt x="189294" y="646112"/>
                        <a:pt x="185738" y="643258"/>
                        <a:pt x="185738" y="638977"/>
                      </a:cubicBezTo>
                      <a:cubicBezTo>
                        <a:pt x="185738" y="638977"/>
                        <a:pt x="185738" y="638977"/>
                        <a:pt x="185738" y="462747"/>
                      </a:cubicBezTo>
                      <a:cubicBezTo>
                        <a:pt x="185738" y="459180"/>
                        <a:pt x="189294" y="455612"/>
                        <a:pt x="192849" y="455612"/>
                      </a:cubicBezTo>
                      <a:close/>
                      <a:moveTo>
                        <a:pt x="7111" y="455612"/>
                      </a:moveTo>
                      <a:cubicBezTo>
                        <a:pt x="7111" y="455612"/>
                        <a:pt x="7111" y="455612"/>
                        <a:pt x="129415" y="455612"/>
                      </a:cubicBezTo>
                      <a:cubicBezTo>
                        <a:pt x="132970" y="455612"/>
                        <a:pt x="136525" y="459180"/>
                        <a:pt x="136525" y="462747"/>
                      </a:cubicBezTo>
                      <a:cubicBezTo>
                        <a:pt x="136525" y="462747"/>
                        <a:pt x="136525" y="462747"/>
                        <a:pt x="136525" y="638977"/>
                      </a:cubicBezTo>
                      <a:cubicBezTo>
                        <a:pt x="136525" y="643258"/>
                        <a:pt x="132970" y="646112"/>
                        <a:pt x="129415" y="646112"/>
                      </a:cubicBezTo>
                      <a:cubicBezTo>
                        <a:pt x="129415" y="646112"/>
                        <a:pt x="129415" y="646112"/>
                        <a:pt x="7111" y="646112"/>
                      </a:cubicBezTo>
                      <a:cubicBezTo>
                        <a:pt x="3556" y="646112"/>
                        <a:pt x="0" y="643258"/>
                        <a:pt x="0" y="638977"/>
                      </a:cubicBezTo>
                      <a:cubicBezTo>
                        <a:pt x="0" y="638977"/>
                        <a:pt x="0" y="638977"/>
                        <a:pt x="0" y="462747"/>
                      </a:cubicBezTo>
                      <a:cubicBezTo>
                        <a:pt x="0" y="459180"/>
                        <a:pt x="3556" y="455612"/>
                        <a:pt x="7111" y="455612"/>
                      </a:cubicBezTo>
                      <a:close/>
                      <a:moveTo>
                        <a:pt x="378586" y="228600"/>
                      </a:moveTo>
                      <a:cubicBezTo>
                        <a:pt x="378586" y="228600"/>
                        <a:pt x="378586" y="228600"/>
                        <a:pt x="500890" y="228600"/>
                      </a:cubicBezTo>
                      <a:cubicBezTo>
                        <a:pt x="504445" y="228600"/>
                        <a:pt x="508000" y="232168"/>
                        <a:pt x="508000" y="235735"/>
                      </a:cubicBezTo>
                      <a:cubicBezTo>
                        <a:pt x="508000" y="235735"/>
                        <a:pt x="508000" y="235735"/>
                        <a:pt x="508000" y="411965"/>
                      </a:cubicBezTo>
                      <a:cubicBezTo>
                        <a:pt x="508000" y="415533"/>
                        <a:pt x="504445" y="419100"/>
                        <a:pt x="500890" y="419100"/>
                      </a:cubicBezTo>
                      <a:cubicBezTo>
                        <a:pt x="500890" y="419100"/>
                        <a:pt x="500890" y="419100"/>
                        <a:pt x="378586" y="419100"/>
                      </a:cubicBezTo>
                      <a:cubicBezTo>
                        <a:pt x="375031" y="419100"/>
                        <a:pt x="371475" y="415533"/>
                        <a:pt x="371475" y="411965"/>
                      </a:cubicBezTo>
                      <a:cubicBezTo>
                        <a:pt x="371475" y="411965"/>
                        <a:pt x="371475" y="411965"/>
                        <a:pt x="371475" y="235735"/>
                      </a:cubicBezTo>
                      <a:cubicBezTo>
                        <a:pt x="371475" y="232168"/>
                        <a:pt x="375031" y="228600"/>
                        <a:pt x="378586" y="228600"/>
                      </a:cubicBezTo>
                      <a:close/>
                      <a:moveTo>
                        <a:pt x="192849" y="228600"/>
                      </a:moveTo>
                      <a:cubicBezTo>
                        <a:pt x="192849" y="228600"/>
                        <a:pt x="192849" y="228600"/>
                        <a:pt x="315153" y="228600"/>
                      </a:cubicBezTo>
                      <a:cubicBezTo>
                        <a:pt x="318708" y="228600"/>
                        <a:pt x="322263" y="232168"/>
                        <a:pt x="322263" y="235735"/>
                      </a:cubicBezTo>
                      <a:cubicBezTo>
                        <a:pt x="322263" y="235735"/>
                        <a:pt x="322263" y="235735"/>
                        <a:pt x="322263" y="411965"/>
                      </a:cubicBezTo>
                      <a:cubicBezTo>
                        <a:pt x="322263" y="415533"/>
                        <a:pt x="318708" y="419100"/>
                        <a:pt x="315153" y="419100"/>
                      </a:cubicBezTo>
                      <a:cubicBezTo>
                        <a:pt x="315153" y="419100"/>
                        <a:pt x="315153" y="419100"/>
                        <a:pt x="192849" y="419100"/>
                      </a:cubicBezTo>
                      <a:cubicBezTo>
                        <a:pt x="189294" y="419100"/>
                        <a:pt x="185738" y="415533"/>
                        <a:pt x="185738" y="411965"/>
                      </a:cubicBezTo>
                      <a:cubicBezTo>
                        <a:pt x="185738" y="411965"/>
                        <a:pt x="185738" y="411965"/>
                        <a:pt x="185738" y="235735"/>
                      </a:cubicBezTo>
                      <a:cubicBezTo>
                        <a:pt x="185738" y="232168"/>
                        <a:pt x="189294" y="228600"/>
                        <a:pt x="192849" y="228600"/>
                      </a:cubicBezTo>
                      <a:close/>
                      <a:moveTo>
                        <a:pt x="7111" y="228600"/>
                      </a:moveTo>
                      <a:cubicBezTo>
                        <a:pt x="7111" y="228600"/>
                        <a:pt x="7111" y="228600"/>
                        <a:pt x="129415" y="228600"/>
                      </a:cubicBezTo>
                      <a:cubicBezTo>
                        <a:pt x="132970" y="228600"/>
                        <a:pt x="136525" y="232168"/>
                        <a:pt x="136525" y="235735"/>
                      </a:cubicBezTo>
                      <a:cubicBezTo>
                        <a:pt x="136525" y="235735"/>
                        <a:pt x="136525" y="235735"/>
                        <a:pt x="136525" y="411965"/>
                      </a:cubicBezTo>
                      <a:cubicBezTo>
                        <a:pt x="136525" y="415533"/>
                        <a:pt x="132970" y="419100"/>
                        <a:pt x="129415" y="419100"/>
                      </a:cubicBezTo>
                      <a:cubicBezTo>
                        <a:pt x="129415" y="419100"/>
                        <a:pt x="129415" y="419100"/>
                        <a:pt x="7111" y="419100"/>
                      </a:cubicBezTo>
                      <a:cubicBezTo>
                        <a:pt x="3556" y="419100"/>
                        <a:pt x="0" y="415533"/>
                        <a:pt x="0" y="411965"/>
                      </a:cubicBezTo>
                      <a:cubicBezTo>
                        <a:pt x="0" y="411965"/>
                        <a:pt x="0" y="411965"/>
                        <a:pt x="0" y="235735"/>
                      </a:cubicBezTo>
                      <a:cubicBezTo>
                        <a:pt x="0" y="232168"/>
                        <a:pt x="3556" y="228600"/>
                        <a:pt x="7111" y="228600"/>
                      </a:cubicBezTo>
                      <a:close/>
                      <a:moveTo>
                        <a:pt x="378586" y="0"/>
                      </a:moveTo>
                      <a:cubicBezTo>
                        <a:pt x="378586" y="0"/>
                        <a:pt x="378586" y="0"/>
                        <a:pt x="500890" y="0"/>
                      </a:cubicBezTo>
                      <a:cubicBezTo>
                        <a:pt x="504445" y="0"/>
                        <a:pt x="508000" y="3568"/>
                        <a:pt x="508000" y="7135"/>
                      </a:cubicBezTo>
                      <a:cubicBezTo>
                        <a:pt x="508000" y="7135"/>
                        <a:pt x="508000" y="7135"/>
                        <a:pt x="508000" y="183365"/>
                      </a:cubicBezTo>
                      <a:cubicBezTo>
                        <a:pt x="508000" y="186933"/>
                        <a:pt x="504445" y="190500"/>
                        <a:pt x="500890" y="190500"/>
                      </a:cubicBezTo>
                      <a:cubicBezTo>
                        <a:pt x="500890" y="190500"/>
                        <a:pt x="500890" y="190500"/>
                        <a:pt x="378586" y="190500"/>
                      </a:cubicBezTo>
                      <a:cubicBezTo>
                        <a:pt x="375031" y="190500"/>
                        <a:pt x="371475" y="186933"/>
                        <a:pt x="371475" y="183365"/>
                      </a:cubicBezTo>
                      <a:cubicBezTo>
                        <a:pt x="371475" y="183365"/>
                        <a:pt x="371475" y="183365"/>
                        <a:pt x="371475" y="7135"/>
                      </a:cubicBezTo>
                      <a:cubicBezTo>
                        <a:pt x="371475" y="3568"/>
                        <a:pt x="375031" y="0"/>
                        <a:pt x="378586" y="0"/>
                      </a:cubicBezTo>
                      <a:close/>
                      <a:moveTo>
                        <a:pt x="192849" y="0"/>
                      </a:moveTo>
                      <a:cubicBezTo>
                        <a:pt x="192849" y="0"/>
                        <a:pt x="192849" y="0"/>
                        <a:pt x="315153" y="0"/>
                      </a:cubicBezTo>
                      <a:cubicBezTo>
                        <a:pt x="318708" y="0"/>
                        <a:pt x="322263" y="3568"/>
                        <a:pt x="322263" y="7135"/>
                      </a:cubicBezTo>
                      <a:cubicBezTo>
                        <a:pt x="322263" y="7135"/>
                        <a:pt x="322263" y="7135"/>
                        <a:pt x="322263" y="183365"/>
                      </a:cubicBezTo>
                      <a:cubicBezTo>
                        <a:pt x="322263" y="186933"/>
                        <a:pt x="318708" y="190500"/>
                        <a:pt x="315153" y="190500"/>
                      </a:cubicBezTo>
                      <a:cubicBezTo>
                        <a:pt x="315153" y="190500"/>
                        <a:pt x="315153" y="190500"/>
                        <a:pt x="192849" y="190500"/>
                      </a:cubicBezTo>
                      <a:cubicBezTo>
                        <a:pt x="189294" y="190500"/>
                        <a:pt x="185738" y="186933"/>
                        <a:pt x="185738" y="183365"/>
                      </a:cubicBezTo>
                      <a:cubicBezTo>
                        <a:pt x="185738" y="183365"/>
                        <a:pt x="185738" y="183365"/>
                        <a:pt x="185738" y="7135"/>
                      </a:cubicBezTo>
                      <a:cubicBezTo>
                        <a:pt x="185738" y="3568"/>
                        <a:pt x="189294" y="0"/>
                        <a:pt x="192849" y="0"/>
                      </a:cubicBezTo>
                      <a:close/>
                      <a:moveTo>
                        <a:pt x="7111" y="0"/>
                      </a:moveTo>
                      <a:cubicBezTo>
                        <a:pt x="7111" y="0"/>
                        <a:pt x="7111" y="0"/>
                        <a:pt x="129415" y="0"/>
                      </a:cubicBezTo>
                      <a:cubicBezTo>
                        <a:pt x="132970" y="0"/>
                        <a:pt x="136525" y="3568"/>
                        <a:pt x="136525" y="7135"/>
                      </a:cubicBezTo>
                      <a:cubicBezTo>
                        <a:pt x="136525" y="7135"/>
                        <a:pt x="136525" y="7135"/>
                        <a:pt x="136525" y="183365"/>
                      </a:cubicBezTo>
                      <a:cubicBezTo>
                        <a:pt x="136525" y="186933"/>
                        <a:pt x="132970" y="190500"/>
                        <a:pt x="129415" y="190500"/>
                      </a:cubicBezTo>
                      <a:cubicBezTo>
                        <a:pt x="129415" y="190500"/>
                        <a:pt x="129415" y="190500"/>
                        <a:pt x="7111" y="190500"/>
                      </a:cubicBezTo>
                      <a:cubicBezTo>
                        <a:pt x="3556" y="190500"/>
                        <a:pt x="0" y="186933"/>
                        <a:pt x="0" y="183365"/>
                      </a:cubicBezTo>
                      <a:cubicBezTo>
                        <a:pt x="0" y="183365"/>
                        <a:pt x="0" y="183365"/>
                        <a:pt x="0" y="7135"/>
                      </a:cubicBezTo>
                      <a:cubicBezTo>
                        <a:pt x="0" y="3568"/>
                        <a:pt x="3556" y="0"/>
                        <a:pt x="7111" y="0"/>
                      </a:cubicBezTo>
                      <a:close/>
                    </a:path>
                  </a:pathLst>
                </a:custGeom>
                <a:solidFill>
                  <a:srgbClr val="00269E">
                    <a:lumMod val="100000"/>
                  </a:srgbClr>
                </a:solidFill>
                <a:ln>
                  <a:noFill/>
                </a:ln>
              </p:spPr>
              <p:txBody>
                <a:bodyPr vert="horz" wrap="square" lIns="43891" tIns="21946" rIns="43891" bIns="21946"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39" name="Group 38">
              <a:extLst>
                <a:ext uri="{FF2B5EF4-FFF2-40B4-BE49-F238E27FC236}">
                  <a16:creationId xmlns:a16="http://schemas.microsoft.com/office/drawing/2014/main" id="{E24808D6-1B31-4F59-87A1-B52EBF680D7A}"/>
                </a:ext>
              </a:extLst>
            </p:cNvPr>
            <p:cNvGrpSpPr>
              <a:grpSpLocks noChangeAspect="1"/>
            </p:cNvGrpSpPr>
            <p:nvPr/>
          </p:nvGrpSpPr>
          <p:grpSpPr>
            <a:xfrm>
              <a:off x="2264069" y="3927124"/>
              <a:ext cx="673887" cy="736419"/>
              <a:chOff x="5273799" y="2606040"/>
              <a:chExt cx="1644396" cy="1645920"/>
            </a:xfrm>
          </p:grpSpPr>
          <p:sp>
            <p:nvSpPr>
              <p:cNvPr id="40" name="AutoShape 28">
                <a:extLst>
                  <a:ext uri="{FF2B5EF4-FFF2-40B4-BE49-F238E27FC236}">
                    <a16:creationId xmlns:a16="http://schemas.microsoft.com/office/drawing/2014/main" id="{CFC4C75B-B15E-4BD5-BF83-7D838D8307E5}"/>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743ACC36-226F-4515-BB14-E74103D5301A}"/>
                  </a:ext>
                </a:extLst>
              </p:cNvPr>
              <p:cNvGrpSpPr/>
              <p:nvPr/>
            </p:nvGrpSpPr>
            <p:grpSpPr>
              <a:xfrm>
                <a:off x="5537070" y="2899029"/>
                <a:ext cx="1119378" cy="1182243"/>
                <a:chOff x="5537070" y="2899029"/>
                <a:chExt cx="1119378" cy="1182243"/>
              </a:xfrm>
            </p:grpSpPr>
            <p:sp>
              <p:nvSpPr>
                <p:cNvPr id="42" name="Freeform 30">
                  <a:extLst>
                    <a:ext uri="{FF2B5EF4-FFF2-40B4-BE49-F238E27FC236}">
                      <a16:creationId xmlns:a16="http://schemas.microsoft.com/office/drawing/2014/main" id="{10C356EF-15AB-4E17-AB41-A44CED27ECD2}"/>
                    </a:ext>
                  </a:extLst>
                </p:cNvPr>
                <p:cNvSpPr>
                  <a:spLocks noEditPoints="1"/>
                </p:cNvSpPr>
                <p:nvPr/>
              </p:nvSpPr>
              <p:spPr bwMode="auto">
                <a:xfrm>
                  <a:off x="5538594" y="2961894"/>
                  <a:ext cx="1116330" cy="961263"/>
                </a:xfrm>
                <a:custGeom>
                  <a:avLst/>
                  <a:gdLst>
                    <a:gd name="T0" fmla="*/ 752 w 1564"/>
                    <a:gd name="T1" fmla="*/ 1346 h 1346"/>
                    <a:gd name="T2" fmla="*/ 479 w 1564"/>
                    <a:gd name="T3" fmla="*/ 1346 h 1346"/>
                    <a:gd name="T4" fmla="*/ 469 w 1564"/>
                    <a:gd name="T5" fmla="*/ 1336 h 1346"/>
                    <a:gd name="T6" fmla="*/ 469 w 1564"/>
                    <a:gd name="T7" fmla="*/ 856 h 1346"/>
                    <a:gd name="T8" fmla="*/ 479 w 1564"/>
                    <a:gd name="T9" fmla="*/ 846 h 1346"/>
                    <a:gd name="T10" fmla="*/ 752 w 1564"/>
                    <a:gd name="T11" fmla="*/ 846 h 1346"/>
                    <a:gd name="T12" fmla="*/ 762 w 1564"/>
                    <a:gd name="T13" fmla="*/ 856 h 1346"/>
                    <a:gd name="T14" fmla="*/ 762 w 1564"/>
                    <a:gd name="T15" fmla="*/ 1336 h 1346"/>
                    <a:gd name="T16" fmla="*/ 752 w 1564"/>
                    <a:gd name="T17" fmla="*/ 1346 h 1346"/>
                    <a:gd name="T18" fmla="*/ 1095 w 1564"/>
                    <a:gd name="T19" fmla="*/ 1336 h 1346"/>
                    <a:gd name="T20" fmla="*/ 1095 w 1564"/>
                    <a:gd name="T21" fmla="*/ 856 h 1346"/>
                    <a:gd name="T22" fmla="*/ 1085 w 1564"/>
                    <a:gd name="T23" fmla="*/ 846 h 1346"/>
                    <a:gd name="T24" fmla="*/ 812 w 1564"/>
                    <a:gd name="T25" fmla="*/ 846 h 1346"/>
                    <a:gd name="T26" fmla="*/ 802 w 1564"/>
                    <a:gd name="T27" fmla="*/ 856 h 1346"/>
                    <a:gd name="T28" fmla="*/ 802 w 1564"/>
                    <a:gd name="T29" fmla="*/ 1336 h 1346"/>
                    <a:gd name="T30" fmla="*/ 812 w 1564"/>
                    <a:gd name="T31" fmla="*/ 1346 h 1346"/>
                    <a:gd name="T32" fmla="*/ 1085 w 1564"/>
                    <a:gd name="T33" fmla="*/ 1346 h 1346"/>
                    <a:gd name="T34" fmla="*/ 1095 w 1564"/>
                    <a:gd name="T35" fmla="*/ 1336 h 1346"/>
                    <a:gd name="T36" fmla="*/ 1554 w 1564"/>
                    <a:gd name="T37" fmla="*/ 372 h 1346"/>
                    <a:gd name="T38" fmla="*/ 1384 w 1564"/>
                    <a:gd name="T39" fmla="*/ 18 h 1346"/>
                    <a:gd name="T40" fmla="*/ 1360 w 1564"/>
                    <a:gd name="T41" fmla="*/ 0 h 1346"/>
                    <a:gd name="T42" fmla="*/ 205 w 1564"/>
                    <a:gd name="T43" fmla="*/ 0 h 1346"/>
                    <a:gd name="T44" fmla="*/ 180 w 1564"/>
                    <a:gd name="T45" fmla="*/ 20 h 1346"/>
                    <a:gd name="T46" fmla="*/ 10 w 1564"/>
                    <a:gd name="T47" fmla="*/ 370 h 1346"/>
                    <a:gd name="T48" fmla="*/ 34 w 1564"/>
                    <a:gd name="T49" fmla="*/ 408 h 1346"/>
                    <a:gd name="T50" fmla="*/ 1530 w 1564"/>
                    <a:gd name="T51" fmla="*/ 408 h 1346"/>
                    <a:gd name="T52" fmla="*/ 1554 w 1564"/>
                    <a:gd name="T53" fmla="*/ 37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4" h="1346">
                      <a:moveTo>
                        <a:pt x="752" y="1346"/>
                      </a:moveTo>
                      <a:cubicBezTo>
                        <a:pt x="479" y="1346"/>
                        <a:pt x="479" y="1346"/>
                        <a:pt x="479" y="1346"/>
                      </a:cubicBezTo>
                      <a:cubicBezTo>
                        <a:pt x="474" y="1346"/>
                        <a:pt x="469" y="1342"/>
                        <a:pt x="469" y="1336"/>
                      </a:cubicBezTo>
                      <a:cubicBezTo>
                        <a:pt x="469" y="856"/>
                        <a:pt x="469" y="856"/>
                        <a:pt x="469" y="856"/>
                      </a:cubicBezTo>
                      <a:cubicBezTo>
                        <a:pt x="469" y="851"/>
                        <a:pt x="474" y="846"/>
                        <a:pt x="479" y="846"/>
                      </a:cubicBezTo>
                      <a:cubicBezTo>
                        <a:pt x="752" y="846"/>
                        <a:pt x="752" y="846"/>
                        <a:pt x="752" y="846"/>
                      </a:cubicBezTo>
                      <a:cubicBezTo>
                        <a:pt x="758" y="846"/>
                        <a:pt x="762" y="851"/>
                        <a:pt x="762" y="856"/>
                      </a:cubicBezTo>
                      <a:cubicBezTo>
                        <a:pt x="762" y="1336"/>
                        <a:pt x="762" y="1336"/>
                        <a:pt x="762" y="1336"/>
                      </a:cubicBezTo>
                      <a:cubicBezTo>
                        <a:pt x="762" y="1342"/>
                        <a:pt x="758" y="1346"/>
                        <a:pt x="752" y="1346"/>
                      </a:cubicBezTo>
                      <a:close/>
                      <a:moveTo>
                        <a:pt x="1095" y="1336"/>
                      </a:moveTo>
                      <a:cubicBezTo>
                        <a:pt x="1095" y="856"/>
                        <a:pt x="1095" y="856"/>
                        <a:pt x="1095" y="856"/>
                      </a:cubicBezTo>
                      <a:cubicBezTo>
                        <a:pt x="1095" y="851"/>
                        <a:pt x="1090" y="846"/>
                        <a:pt x="1085" y="846"/>
                      </a:cubicBezTo>
                      <a:cubicBezTo>
                        <a:pt x="812" y="846"/>
                        <a:pt x="812" y="846"/>
                        <a:pt x="812" y="846"/>
                      </a:cubicBezTo>
                      <a:cubicBezTo>
                        <a:pt x="806" y="846"/>
                        <a:pt x="802" y="851"/>
                        <a:pt x="802" y="856"/>
                      </a:cubicBezTo>
                      <a:cubicBezTo>
                        <a:pt x="802" y="1336"/>
                        <a:pt x="802" y="1336"/>
                        <a:pt x="802" y="1336"/>
                      </a:cubicBezTo>
                      <a:cubicBezTo>
                        <a:pt x="802" y="1342"/>
                        <a:pt x="806" y="1346"/>
                        <a:pt x="812" y="1346"/>
                      </a:cubicBezTo>
                      <a:cubicBezTo>
                        <a:pt x="1085" y="1346"/>
                        <a:pt x="1085" y="1346"/>
                        <a:pt x="1085" y="1346"/>
                      </a:cubicBezTo>
                      <a:cubicBezTo>
                        <a:pt x="1090" y="1346"/>
                        <a:pt x="1095" y="1342"/>
                        <a:pt x="1095" y="1336"/>
                      </a:cubicBezTo>
                      <a:close/>
                      <a:moveTo>
                        <a:pt x="1554" y="372"/>
                      </a:moveTo>
                      <a:cubicBezTo>
                        <a:pt x="1384" y="18"/>
                        <a:pt x="1384" y="18"/>
                        <a:pt x="1384" y="18"/>
                      </a:cubicBezTo>
                      <a:cubicBezTo>
                        <a:pt x="1379" y="9"/>
                        <a:pt x="1370" y="0"/>
                        <a:pt x="1360" y="0"/>
                      </a:cubicBezTo>
                      <a:cubicBezTo>
                        <a:pt x="205" y="0"/>
                        <a:pt x="205" y="0"/>
                        <a:pt x="205" y="0"/>
                      </a:cubicBezTo>
                      <a:cubicBezTo>
                        <a:pt x="194" y="0"/>
                        <a:pt x="185" y="11"/>
                        <a:pt x="180" y="20"/>
                      </a:cubicBezTo>
                      <a:cubicBezTo>
                        <a:pt x="10" y="370"/>
                        <a:pt x="10" y="370"/>
                        <a:pt x="10" y="370"/>
                      </a:cubicBezTo>
                      <a:cubicBezTo>
                        <a:pt x="0" y="388"/>
                        <a:pt x="14" y="408"/>
                        <a:pt x="34" y="408"/>
                      </a:cubicBezTo>
                      <a:cubicBezTo>
                        <a:pt x="1530" y="408"/>
                        <a:pt x="1530" y="408"/>
                        <a:pt x="1530" y="408"/>
                      </a:cubicBezTo>
                      <a:cubicBezTo>
                        <a:pt x="1551" y="408"/>
                        <a:pt x="1564" y="391"/>
                        <a:pt x="1554" y="372"/>
                      </a:cubicBez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31">
                  <a:extLst>
                    <a:ext uri="{FF2B5EF4-FFF2-40B4-BE49-F238E27FC236}">
                      <a16:creationId xmlns:a16="http://schemas.microsoft.com/office/drawing/2014/main" id="{783F9F3D-836C-4F19-B94F-4054C28A6F7E}"/>
                    </a:ext>
                  </a:extLst>
                </p:cNvPr>
                <p:cNvSpPr>
                  <a:spLocks noEditPoints="1"/>
                </p:cNvSpPr>
                <p:nvPr/>
              </p:nvSpPr>
              <p:spPr bwMode="auto">
                <a:xfrm>
                  <a:off x="5537070" y="2899029"/>
                  <a:ext cx="1119378" cy="1182243"/>
                </a:xfrm>
                <a:custGeom>
                  <a:avLst/>
                  <a:gdLst>
                    <a:gd name="T0" fmla="*/ 1524 w 1568"/>
                    <a:gd name="T1" fmla="*/ 1529 h 1655"/>
                    <a:gd name="T2" fmla="*/ 1459 w 1568"/>
                    <a:gd name="T3" fmla="*/ 1529 h 1655"/>
                    <a:gd name="T4" fmla="*/ 1459 w 1568"/>
                    <a:gd name="T5" fmla="*/ 1500 h 1655"/>
                    <a:gd name="T6" fmla="*/ 1438 w 1568"/>
                    <a:gd name="T7" fmla="*/ 1478 h 1655"/>
                    <a:gd name="T8" fmla="*/ 130 w 1568"/>
                    <a:gd name="T9" fmla="*/ 1478 h 1655"/>
                    <a:gd name="T10" fmla="*/ 109 w 1568"/>
                    <a:gd name="T11" fmla="*/ 1500 h 1655"/>
                    <a:gd name="T12" fmla="*/ 109 w 1568"/>
                    <a:gd name="T13" fmla="*/ 1529 h 1655"/>
                    <a:gd name="T14" fmla="*/ 44 w 1568"/>
                    <a:gd name="T15" fmla="*/ 1529 h 1655"/>
                    <a:gd name="T16" fmla="*/ 23 w 1568"/>
                    <a:gd name="T17" fmla="*/ 1551 h 1655"/>
                    <a:gd name="T18" fmla="*/ 23 w 1568"/>
                    <a:gd name="T19" fmla="*/ 1634 h 1655"/>
                    <a:gd name="T20" fmla="*/ 44 w 1568"/>
                    <a:gd name="T21" fmla="*/ 1655 h 1655"/>
                    <a:gd name="T22" fmla="*/ 1524 w 1568"/>
                    <a:gd name="T23" fmla="*/ 1655 h 1655"/>
                    <a:gd name="T24" fmla="*/ 1545 w 1568"/>
                    <a:gd name="T25" fmla="*/ 1634 h 1655"/>
                    <a:gd name="T26" fmla="*/ 1545 w 1568"/>
                    <a:gd name="T27" fmla="*/ 1551 h 1655"/>
                    <a:gd name="T28" fmla="*/ 1524 w 1568"/>
                    <a:gd name="T29" fmla="*/ 1529 h 1655"/>
                    <a:gd name="T30" fmla="*/ 1568 w 1568"/>
                    <a:gd name="T31" fmla="*/ 562 h 1655"/>
                    <a:gd name="T32" fmla="*/ 1568 w 1568"/>
                    <a:gd name="T33" fmla="*/ 583 h 1655"/>
                    <a:gd name="T34" fmla="*/ 1568 w 1568"/>
                    <a:gd name="T35" fmla="*/ 583 h 1655"/>
                    <a:gd name="T36" fmla="*/ 1394 w 1568"/>
                    <a:gd name="T37" fmla="*/ 778 h 1655"/>
                    <a:gd name="T38" fmla="*/ 1394 w 1568"/>
                    <a:gd name="T39" fmla="*/ 1434 h 1655"/>
                    <a:gd name="T40" fmla="*/ 1350 w 1568"/>
                    <a:gd name="T41" fmla="*/ 1434 h 1655"/>
                    <a:gd name="T42" fmla="*/ 1350 w 1568"/>
                    <a:gd name="T43" fmla="*/ 778 h 1655"/>
                    <a:gd name="T44" fmla="*/ 1176 w 1568"/>
                    <a:gd name="T45" fmla="*/ 588 h 1655"/>
                    <a:gd name="T46" fmla="*/ 980 w 1568"/>
                    <a:gd name="T47" fmla="*/ 779 h 1655"/>
                    <a:gd name="T48" fmla="*/ 784 w 1568"/>
                    <a:gd name="T49" fmla="*/ 588 h 1655"/>
                    <a:gd name="T50" fmla="*/ 588 w 1568"/>
                    <a:gd name="T51" fmla="*/ 779 h 1655"/>
                    <a:gd name="T52" fmla="*/ 392 w 1568"/>
                    <a:gd name="T53" fmla="*/ 588 h 1655"/>
                    <a:gd name="T54" fmla="*/ 218 w 1568"/>
                    <a:gd name="T55" fmla="*/ 778 h 1655"/>
                    <a:gd name="T56" fmla="*/ 218 w 1568"/>
                    <a:gd name="T57" fmla="*/ 1434 h 1655"/>
                    <a:gd name="T58" fmla="*/ 174 w 1568"/>
                    <a:gd name="T59" fmla="*/ 1434 h 1655"/>
                    <a:gd name="T60" fmla="*/ 174 w 1568"/>
                    <a:gd name="T61" fmla="*/ 778 h 1655"/>
                    <a:gd name="T62" fmla="*/ 0 w 1568"/>
                    <a:gd name="T63" fmla="*/ 583 h 1655"/>
                    <a:gd name="T64" fmla="*/ 0 w 1568"/>
                    <a:gd name="T65" fmla="*/ 583 h 1655"/>
                    <a:gd name="T66" fmla="*/ 0 w 1568"/>
                    <a:gd name="T67" fmla="*/ 562 h 1655"/>
                    <a:gd name="T68" fmla="*/ 22 w 1568"/>
                    <a:gd name="T69" fmla="*/ 540 h 1655"/>
                    <a:gd name="T70" fmla="*/ 1546 w 1568"/>
                    <a:gd name="T71" fmla="*/ 540 h 1655"/>
                    <a:gd name="T72" fmla="*/ 1568 w 1568"/>
                    <a:gd name="T73" fmla="*/ 562 h 1655"/>
                    <a:gd name="T74" fmla="*/ 1354 w 1568"/>
                    <a:gd name="T75" fmla="*/ 44 h 1655"/>
                    <a:gd name="T76" fmla="*/ 214 w 1568"/>
                    <a:gd name="T77" fmla="*/ 44 h 1655"/>
                    <a:gd name="T78" fmla="*/ 192 w 1568"/>
                    <a:gd name="T79" fmla="*/ 22 h 1655"/>
                    <a:gd name="T80" fmla="*/ 214 w 1568"/>
                    <a:gd name="T81" fmla="*/ 0 h 1655"/>
                    <a:gd name="T82" fmla="*/ 1354 w 1568"/>
                    <a:gd name="T83" fmla="*/ 0 h 1655"/>
                    <a:gd name="T84" fmla="*/ 1376 w 1568"/>
                    <a:gd name="T85" fmla="*/ 22 h 1655"/>
                    <a:gd name="T86" fmla="*/ 1354 w 1568"/>
                    <a:gd name="T87" fmla="*/ 44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8" h="1655">
                      <a:moveTo>
                        <a:pt x="1524" y="1529"/>
                      </a:moveTo>
                      <a:cubicBezTo>
                        <a:pt x="1459" y="1529"/>
                        <a:pt x="1459" y="1529"/>
                        <a:pt x="1459" y="1529"/>
                      </a:cubicBezTo>
                      <a:cubicBezTo>
                        <a:pt x="1459" y="1500"/>
                        <a:pt x="1459" y="1500"/>
                        <a:pt x="1459" y="1500"/>
                      </a:cubicBezTo>
                      <a:cubicBezTo>
                        <a:pt x="1459" y="1488"/>
                        <a:pt x="1450" y="1478"/>
                        <a:pt x="1438" y="1478"/>
                      </a:cubicBezTo>
                      <a:cubicBezTo>
                        <a:pt x="130" y="1478"/>
                        <a:pt x="130" y="1478"/>
                        <a:pt x="130" y="1478"/>
                      </a:cubicBezTo>
                      <a:cubicBezTo>
                        <a:pt x="118" y="1478"/>
                        <a:pt x="109" y="1488"/>
                        <a:pt x="109" y="1500"/>
                      </a:cubicBezTo>
                      <a:cubicBezTo>
                        <a:pt x="109" y="1529"/>
                        <a:pt x="109" y="1529"/>
                        <a:pt x="109" y="1529"/>
                      </a:cubicBezTo>
                      <a:cubicBezTo>
                        <a:pt x="44" y="1529"/>
                        <a:pt x="44" y="1529"/>
                        <a:pt x="44" y="1529"/>
                      </a:cubicBezTo>
                      <a:cubicBezTo>
                        <a:pt x="32" y="1529"/>
                        <a:pt x="23" y="1539"/>
                        <a:pt x="23" y="1551"/>
                      </a:cubicBezTo>
                      <a:cubicBezTo>
                        <a:pt x="23" y="1634"/>
                        <a:pt x="23" y="1634"/>
                        <a:pt x="23" y="1634"/>
                      </a:cubicBezTo>
                      <a:cubicBezTo>
                        <a:pt x="23" y="1646"/>
                        <a:pt x="32" y="1655"/>
                        <a:pt x="44" y="1655"/>
                      </a:cubicBezTo>
                      <a:cubicBezTo>
                        <a:pt x="1524" y="1655"/>
                        <a:pt x="1524" y="1655"/>
                        <a:pt x="1524" y="1655"/>
                      </a:cubicBezTo>
                      <a:cubicBezTo>
                        <a:pt x="1536" y="1655"/>
                        <a:pt x="1545" y="1646"/>
                        <a:pt x="1545" y="1634"/>
                      </a:cubicBezTo>
                      <a:cubicBezTo>
                        <a:pt x="1545" y="1551"/>
                        <a:pt x="1545" y="1551"/>
                        <a:pt x="1545" y="1551"/>
                      </a:cubicBezTo>
                      <a:cubicBezTo>
                        <a:pt x="1545" y="1539"/>
                        <a:pt x="1536" y="1529"/>
                        <a:pt x="1524" y="1529"/>
                      </a:cubicBezTo>
                      <a:close/>
                      <a:moveTo>
                        <a:pt x="1568" y="562"/>
                      </a:moveTo>
                      <a:cubicBezTo>
                        <a:pt x="1568" y="583"/>
                        <a:pt x="1568" y="583"/>
                        <a:pt x="1568" y="583"/>
                      </a:cubicBezTo>
                      <a:cubicBezTo>
                        <a:pt x="1568" y="583"/>
                        <a:pt x="1568" y="583"/>
                        <a:pt x="1568" y="583"/>
                      </a:cubicBezTo>
                      <a:cubicBezTo>
                        <a:pt x="1568" y="684"/>
                        <a:pt x="1491" y="767"/>
                        <a:pt x="1394" y="778"/>
                      </a:cubicBezTo>
                      <a:cubicBezTo>
                        <a:pt x="1394" y="1434"/>
                        <a:pt x="1394" y="1434"/>
                        <a:pt x="1394" y="1434"/>
                      </a:cubicBezTo>
                      <a:cubicBezTo>
                        <a:pt x="1350" y="1434"/>
                        <a:pt x="1350" y="1434"/>
                        <a:pt x="1350" y="1434"/>
                      </a:cubicBezTo>
                      <a:cubicBezTo>
                        <a:pt x="1350" y="778"/>
                        <a:pt x="1350" y="778"/>
                        <a:pt x="1350" y="778"/>
                      </a:cubicBezTo>
                      <a:cubicBezTo>
                        <a:pt x="1253" y="767"/>
                        <a:pt x="1178" y="687"/>
                        <a:pt x="1176" y="588"/>
                      </a:cubicBezTo>
                      <a:cubicBezTo>
                        <a:pt x="1173" y="694"/>
                        <a:pt x="1086" y="779"/>
                        <a:pt x="980" y="779"/>
                      </a:cubicBezTo>
                      <a:cubicBezTo>
                        <a:pt x="873" y="779"/>
                        <a:pt x="787" y="694"/>
                        <a:pt x="784" y="588"/>
                      </a:cubicBezTo>
                      <a:cubicBezTo>
                        <a:pt x="781" y="694"/>
                        <a:pt x="695" y="779"/>
                        <a:pt x="588" y="779"/>
                      </a:cubicBezTo>
                      <a:cubicBezTo>
                        <a:pt x="482" y="779"/>
                        <a:pt x="395" y="694"/>
                        <a:pt x="392" y="588"/>
                      </a:cubicBezTo>
                      <a:cubicBezTo>
                        <a:pt x="390" y="687"/>
                        <a:pt x="315" y="767"/>
                        <a:pt x="218" y="778"/>
                      </a:cubicBezTo>
                      <a:cubicBezTo>
                        <a:pt x="218" y="1434"/>
                        <a:pt x="218" y="1434"/>
                        <a:pt x="218" y="1434"/>
                      </a:cubicBezTo>
                      <a:cubicBezTo>
                        <a:pt x="174" y="1434"/>
                        <a:pt x="174" y="1434"/>
                        <a:pt x="174" y="1434"/>
                      </a:cubicBezTo>
                      <a:cubicBezTo>
                        <a:pt x="174" y="778"/>
                        <a:pt x="174" y="778"/>
                        <a:pt x="174" y="778"/>
                      </a:cubicBezTo>
                      <a:cubicBezTo>
                        <a:pt x="77" y="767"/>
                        <a:pt x="0" y="684"/>
                        <a:pt x="0" y="583"/>
                      </a:cubicBezTo>
                      <a:cubicBezTo>
                        <a:pt x="0" y="583"/>
                        <a:pt x="0" y="583"/>
                        <a:pt x="0" y="583"/>
                      </a:cubicBezTo>
                      <a:cubicBezTo>
                        <a:pt x="0" y="562"/>
                        <a:pt x="0" y="562"/>
                        <a:pt x="0" y="562"/>
                      </a:cubicBezTo>
                      <a:cubicBezTo>
                        <a:pt x="0" y="549"/>
                        <a:pt x="10" y="540"/>
                        <a:pt x="22" y="540"/>
                      </a:cubicBezTo>
                      <a:cubicBezTo>
                        <a:pt x="1546" y="540"/>
                        <a:pt x="1546" y="540"/>
                        <a:pt x="1546" y="540"/>
                      </a:cubicBezTo>
                      <a:cubicBezTo>
                        <a:pt x="1558" y="540"/>
                        <a:pt x="1568" y="549"/>
                        <a:pt x="1568" y="562"/>
                      </a:cubicBezTo>
                      <a:close/>
                      <a:moveTo>
                        <a:pt x="1354" y="44"/>
                      </a:moveTo>
                      <a:cubicBezTo>
                        <a:pt x="214" y="44"/>
                        <a:pt x="214" y="44"/>
                        <a:pt x="214" y="44"/>
                      </a:cubicBezTo>
                      <a:cubicBezTo>
                        <a:pt x="202" y="44"/>
                        <a:pt x="192" y="34"/>
                        <a:pt x="192" y="22"/>
                      </a:cubicBezTo>
                      <a:cubicBezTo>
                        <a:pt x="192" y="10"/>
                        <a:pt x="202" y="0"/>
                        <a:pt x="214" y="0"/>
                      </a:cubicBezTo>
                      <a:cubicBezTo>
                        <a:pt x="1354" y="0"/>
                        <a:pt x="1354" y="0"/>
                        <a:pt x="1354" y="0"/>
                      </a:cubicBezTo>
                      <a:cubicBezTo>
                        <a:pt x="1366" y="0"/>
                        <a:pt x="1376" y="10"/>
                        <a:pt x="1376" y="22"/>
                      </a:cubicBezTo>
                      <a:cubicBezTo>
                        <a:pt x="1376" y="34"/>
                        <a:pt x="1366" y="44"/>
                        <a:pt x="1354" y="44"/>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grpSp>
        <p:nvGrpSpPr>
          <p:cNvPr id="31" name="Group 30">
            <a:extLst>
              <a:ext uri="{FF2B5EF4-FFF2-40B4-BE49-F238E27FC236}">
                <a16:creationId xmlns:a16="http://schemas.microsoft.com/office/drawing/2014/main" id="{431F0432-9F04-4780-9E1B-EE6B2CBCA53B}"/>
              </a:ext>
            </a:extLst>
          </p:cNvPr>
          <p:cNvGrpSpPr>
            <a:grpSpLocks noChangeAspect="1"/>
          </p:cNvGrpSpPr>
          <p:nvPr/>
        </p:nvGrpSpPr>
        <p:grpSpPr>
          <a:xfrm>
            <a:off x="2740262" y="2191923"/>
            <a:ext cx="593021" cy="593570"/>
            <a:chOff x="5273803" y="2606040"/>
            <a:chExt cx="1644396" cy="1645920"/>
          </a:xfrm>
        </p:grpSpPr>
        <p:sp>
          <p:nvSpPr>
            <p:cNvPr id="32" name="AutoShape 18">
              <a:extLst>
                <a:ext uri="{FF2B5EF4-FFF2-40B4-BE49-F238E27FC236}">
                  <a16:creationId xmlns:a16="http://schemas.microsoft.com/office/drawing/2014/main" id="{281C4A07-FDCD-4265-8AA9-C5347BCBDA3B}"/>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6A8F99EA-AE4E-4BC1-B292-C84668820CF0}"/>
                </a:ext>
              </a:extLst>
            </p:cNvPr>
            <p:cNvGrpSpPr/>
            <p:nvPr/>
          </p:nvGrpSpPr>
          <p:grpSpPr>
            <a:xfrm>
              <a:off x="5336668" y="2770251"/>
              <a:ext cx="1515999" cy="1311783"/>
              <a:chOff x="5336668" y="2770251"/>
              <a:chExt cx="1515999" cy="1311783"/>
            </a:xfrm>
          </p:grpSpPr>
          <p:sp>
            <p:nvSpPr>
              <p:cNvPr id="35" name="Freeform 20">
                <a:extLst>
                  <a:ext uri="{FF2B5EF4-FFF2-40B4-BE49-F238E27FC236}">
                    <a16:creationId xmlns:a16="http://schemas.microsoft.com/office/drawing/2014/main" id="{0BBC9CDC-E99C-4098-B22F-047254648D33}"/>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21">
                <a:extLst>
                  <a:ext uri="{FF2B5EF4-FFF2-40B4-BE49-F238E27FC236}">
                    <a16:creationId xmlns:a16="http://schemas.microsoft.com/office/drawing/2014/main" id="{4A9D0484-EBB2-408F-9BBE-B24F4BBE3406}"/>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269E">
                  <a:lumMod val="100000"/>
                </a:srgbClr>
              </a:solidFill>
              <a:ln>
                <a:noFill/>
              </a:ln>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48" name="bcgIcons_ConstructionCrane">
            <a:extLst>
              <a:ext uri="{FF2B5EF4-FFF2-40B4-BE49-F238E27FC236}">
                <a16:creationId xmlns:a16="http://schemas.microsoft.com/office/drawing/2014/main" id="{82664375-97B4-44E9-B70D-8B32F4A7D2F2}"/>
              </a:ext>
            </a:extLst>
          </p:cNvPr>
          <p:cNvGrpSpPr>
            <a:grpSpLocks noChangeAspect="1"/>
          </p:cNvGrpSpPr>
          <p:nvPr/>
        </p:nvGrpSpPr>
        <p:grpSpPr bwMode="auto">
          <a:xfrm>
            <a:off x="8437618" y="2132566"/>
            <a:ext cx="711625" cy="712285"/>
            <a:chOff x="1682" y="0"/>
            <a:chExt cx="4316" cy="4320"/>
          </a:xfrm>
        </p:grpSpPr>
        <p:sp>
          <p:nvSpPr>
            <p:cNvPr id="49" name="AutoShape 3">
              <a:extLst>
                <a:ext uri="{FF2B5EF4-FFF2-40B4-BE49-F238E27FC236}">
                  <a16:creationId xmlns:a16="http://schemas.microsoft.com/office/drawing/2014/main" id="{34EA7872-CD6D-4A5A-A81E-DEC1A1B3811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2670" tIns="26334" rIns="52670" bIns="2633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5">
              <a:extLst>
                <a:ext uri="{FF2B5EF4-FFF2-40B4-BE49-F238E27FC236}">
                  <a16:creationId xmlns:a16="http://schemas.microsoft.com/office/drawing/2014/main" id="{55BA5DC4-4FBA-4BAC-BB81-7F7681B58F35}"/>
                </a:ext>
              </a:extLst>
            </p:cNvPr>
            <p:cNvSpPr>
              <a:spLocks noEditPoints="1"/>
            </p:cNvSpPr>
            <p:nvPr/>
          </p:nvSpPr>
          <p:spPr bwMode="auto">
            <a:xfrm>
              <a:off x="2278" y="1674"/>
              <a:ext cx="1579" cy="1827"/>
            </a:xfrm>
            <a:custGeom>
              <a:avLst/>
              <a:gdLst>
                <a:gd name="T0" fmla="*/ 769 w 843"/>
                <a:gd name="T1" fmla="*/ 827 h 974"/>
                <a:gd name="T2" fmla="*/ 699 w 843"/>
                <a:gd name="T3" fmla="*/ 878 h 974"/>
                <a:gd name="T4" fmla="*/ 492 w 843"/>
                <a:gd name="T5" fmla="*/ 878 h 974"/>
                <a:gd name="T6" fmla="*/ 421 w 843"/>
                <a:gd name="T7" fmla="*/ 827 h 974"/>
                <a:gd name="T8" fmla="*/ 351 w 843"/>
                <a:gd name="T9" fmla="*/ 878 h 974"/>
                <a:gd name="T10" fmla="*/ 144 w 843"/>
                <a:gd name="T11" fmla="*/ 878 h 974"/>
                <a:gd name="T12" fmla="*/ 74 w 843"/>
                <a:gd name="T13" fmla="*/ 827 h 974"/>
                <a:gd name="T14" fmla="*/ 0 w 843"/>
                <a:gd name="T15" fmla="*/ 900 h 974"/>
                <a:gd name="T16" fmla="*/ 74 w 843"/>
                <a:gd name="T17" fmla="*/ 974 h 974"/>
                <a:gd name="T18" fmla="*/ 144 w 843"/>
                <a:gd name="T19" fmla="*/ 922 h 974"/>
                <a:gd name="T20" fmla="*/ 351 w 843"/>
                <a:gd name="T21" fmla="*/ 922 h 974"/>
                <a:gd name="T22" fmla="*/ 421 w 843"/>
                <a:gd name="T23" fmla="*/ 974 h 974"/>
                <a:gd name="T24" fmla="*/ 492 w 843"/>
                <a:gd name="T25" fmla="*/ 922 h 974"/>
                <a:gd name="T26" fmla="*/ 699 w 843"/>
                <a:gd name="T27" fmla="*/ 922 h 974"/>
                <a:gd name="T28" fmla="*/ 769 w 843"/>
                <a:gd name="T29" fmla="*/ 974 h 974"/>
                <a:gd name="T30" fmla="*/ 843 w 843"/>
                <a:gd name="T31" fmla="*/ 900 h 974"/>
                <a:gd name="T32" fmla="*/ 769 w 843"/>
                <a:gd name="T33" fmla="*/ 827 h 974"/>
                <a:gd name="T34" fmla="*/ 74 w 843"/>
                <a:gd name="T35" fmla="*/ 930 h 974"/>
                <a:gd name="T36" fmla="*/ 44 w 843"/>
                <a:gd name="T37" fmla="*/ 900 h 974"/>
                <a:gd name="T38" fmla="*/ 74 w 843"/>
                <a:gd name="T39" fmla="*/ 871 h 974"/>
                <a:gd name="T40" fmla="*/ 103 w 843"/>
                <a:gd name="T41" fmla="*/ 900 h 974"/>
                <a:gd name="T42" fmla="*/ 74 w 843"/>
                <a:gd name="T43" fmla="*/ 930 h 974"/>
                <a:gd name="T44" fmla="*/ 421 w 843"/>
                <a:gd name="T45" fmla="*/ 930 h 974"/>
                <a:gd name="T46" fmla="*/ 392 w 843"/>
                <a:gd name="T47" fmla="*/ 900 h 974"/>
                <a:gd name="T48" fmla="*/ 421 w 843"/>
                <a:gd name="T49" fmla="*/ 871 h 974"/>
                <a:gd name="T50" fmla="*/ 451 w 843"/>
                <a:gd name="T51" fmla="*/ 900 h 974"/>
                <a:gd name="T52" fmla="*/ 421 w 843"/>
                <a:gd name="T53" fmla="*/ 930 h 974"/>
                <a:gd name="T54" fmla="*/ 769 w 843"/>
                <a:gd name="T55" fmla="*/ 930 h 974"/>
                <a:gd name="T56" fmla="*/ 739 w 843"/>
                <a:gd name="T57" fmla="*/ 900 h 974"/>
                <a:gd name="T58" fmla="*/ 769 w 843"/>
                <a:gd name="T59" fmla="*/ 871 h 974"/>
                <a:gd name="T60" fmla="*/ 799 w 843"/>
                <a:gd name="T61" fmla="*/ 900 h 974"/>
                <a:gd name="T62" fmla="*/ 769 w 843"/>
                <a:gd name="T63" fmla="*/ 930 h 974"/>
                <a:gd name="T64" fmla="*/ 539 w 843"/>
                <a:gd name="T65" fmla="*/ 0 h 974"/>
                <a:gd name="T66" fmla="*/ 289 w 843"/>
                <a:gd name="T67" fmla="*/ 0 h 974"/>
                <a:gd name="T68" fmla="*/ 289 w 843"/>
                <a:gd name="T69" fmla="*/ 439 h 974"/>
                <a:gd name="T70" fmla="*/ 351 w 843"/>
                <a:gd name="T71" fmla="*/ 439 h 974"/>
                <a:gd name="T72" fmla="*/ 351 w 843"/>
                <a:gd name="T73" fmla="*/ 546 h 974"/>
                <a:gd name="T74" fmla="*/ 729 w 843"/>
                <a:gd name="T75" fmla="*/ 546 h 974"/>
                <a:gd name="T76" fmla="*/ 729 w 843"/>
                <a:gd name="T77" fmla="*/ 439 h 974"/>
                <a:gd name="T78" fmla="*/ 788 w 843"/>
                <a:gd name="T79" fmla="*/ 439 h 974"/>
                <a:gd name="T80" fmla="*/ 788 w 843"/>
                <a:gd name="T81" fmla="*/ 259 h 974"/>
                <a:gd name="T82" fmla="*/ 539 w 843"/>
                <a:gd name="T83" fmla="*/ 0 h 974"/>
                <a:gd name="T84" fmla="*/ 603 w 843"/>
                <a:gd name="T85" fmla="*/ 310 h 974"/>
                <a:gd name="T86" fmla="*/ 411 w 843"/>
                <a:gd name="T87" fmla="*/ 310 h 974"/>
                <a:gd name="T88" fmla="*/ 411 w 843"/>
                <a:gd name="T89" fmla="*/ 157 h 974"/>
                <a:gd name="T90" fmla="*/ 508 w 843"/>
                <a:gd name="T91" fmla="*/ 157 h 974"/>
                <a:gd name="T92" fmla="*/ 603 w 843"/>
                <a:gd name="T93" fmla="*/ 249 h 974"/>
                <a:gd name="T94" fmla="*/ 603 w 843"/>
                <a:gd name="T95" fmla="*/ 310 h 974"/>
                <a:gd name="T96" fmla="*/ 307 w 843"/>
                <a:gd name="T97" fmla="*/ 483 h 974"/>
                <a:gd name="T98" fmla="*/ 307 w 843"/>
                <a:gd name="T99" fmla="*/ 546 h 974"/>
                <a:gd name="T100" fmla="*/ 45 w 843"/>
                <a:gd name="T101" fmla="*/ 546 h 974"/>
                <a:gd name="T102" fmla="*/ 45 w 843"/>
                <a:gd name="T103" fmla="*/ 330 h 974"/>
                <a:gd name="T104" fmla="*/ 245 w 843"/>
                <a:gd name="T105" fmla="*/ 330 h 974"/>
                <a:gd name="T106" fmla="*/ 245 w 843"/>
                <a:gd name="T107" fmla="*/ 483 h 974"/>
                <a:gd name="T108" fmla="*/ 307 w 843"/>
                <a:gd name="T109" fmla="*/ 48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3" h="974">
                  <a:moveTo>
                    <a:pt x="769" y="827"/>
                  </a:moveTo>
                  <a:cubicBezTo>
                    <a:pt x="736" y="827"/>
                    <a:pt x="708" y="849"/>
                    <a:pt x="699" y="878"/>
                  </a:cubicBezTo>
                  <a:cubicBezTo>
                    <a:pt x="492" y="878"/>
                    <a:pt x="492" y="878"/>
                    <a:pt x="492" y="878"/>
                  </a:cubicBezTo>
                  <a:cubicBezTo>
                    <a:pt x="482" y="849"/>
                    <a:pt x="454" y="827"/>
                    <a:pt x="421" y="827"/>
                  </a:cubicBezTo>
                  <a:cubicBezTo>
                    <a:pt x="388" y="827"/>
                    <a:pt x="361" y="849"/>
                    <a:pt x="351" y="878"/>
                  </a:cubicBezTo>
                  <a:cubicBezTo>
                    <a:pt x="144" y="878"/>
                    <a:pt x="144" y="878"/>
                    <a:pt x="144" y="878"/>
                  </a:cubicBezTo>
                  <a:cubicBezTo>
                    <a:pt x="134" y="849"/>
                    <a:pt x="107" y="827"/>
                    <a:pt x="74" y="827"/>
                  </a:cubicBezTo>
                  <a:cubicBezTo>
                    <a:pt x="33" y="827"/>
                    <a:pt x="0" y="860"/>
                    <a:pt x="0" y="900"/>
                  </a:cubicBezTo>
                  <a:cubicBezTo>
                    <a:pt x="0" y="941"/>
                    <a:pt x="33" y="974"/>
                    <a:pt x="74" y="974"/>
                  </a:cubicBezTo>
                  <a:cubicBezTo>
                    <a:pt x="107" y="974"/>
                    <a:pt x="134" y="952"/>
                    <a:pt x="144" y="922"/>
                  </a:cubicBezTo>
                  <a:cubicBezTo>
                    <a:pt x="351" y="922"/>
                    <a:pt x="351" y="922"/>
                    <a:pt x="351" y="922"/>
                  </a:cubicBezTo>
                  <a:cubicBezTo>
                    <a:pt x="361" y="952"/>
                    <a:pt x="388" y="974"/>
                    <a:pt x="421" y="974"/>
                  </a:cubicBezTo>
                  <a:cubicBezTo>
                    <a:pt x="454" y="974"/>
                    <a:pt x="482" y="952"/>
                    <a:pt x="492" y="922"/>
                  </a:cubicBezTo>
                  <a:cubicBezTo>
                    <a:pt x="699" y="922"/>
                    <a:pt x="699" y="922"/>
                    <a:pt x="699" y="922"/>
                  </a:cubicBezTo>
                  <a:cubicBezTo>
                    <a:pt x="708" y="952"/>
                    <a:pt x="736" y="974"/>
                    <a:pt x="769" y="974"/>
                  </a:cubicBezTo>
                  <a:cubicBezTo>
                    <a:pt x="810" y="974"/>
                    <a:pt x="843" y="941"/>
                    <a:pt x="843" y="900"/>
                  </a:cubicBezTo>
                  <a:cubicBezTo>
                    <a:pt x="843" y="860"/>
                    <a:pt x="810" y="827"/>
                    <a:pt x="769" y="827"/>
                  </a:cubicBezTo>
                  <a:close/>
                  <a:moveTo>
                    <a:pt x="74" y="930"/>
                  </a:moveTo>
                  <a:cubicBezTo>
                    <a:pt x="57" y="930"/>
                    <a:pt x="44" y="917"/>
                    <a:pt x="44" y="900"/>
                  </a:cubicBezTo>
                  <a:cubicBezTo>
                    <a:pt x="44" y="884"/>
                    <a:pt x="57" y="871"/>
                    <a:pt x="74" y="871"/>
                  </a:cubicBezTo>
                  <a:cubicBezTo>
                    <a:pt x="90" y="871"/>
                    <a:pt x="103" y="884"/>
                    <a:pt x="103" y="900"/>
                  </a:cubicBezTo>
                  <a:cubicBezTo>
                    <a:pt x="103" y="917"/>
                    <a:pt x="90" y="930"/>
                    <a:pt x="74" y="930"/>
                  </a:cubicBezTo>
                  <a:close/>
                  <a:moveTo>
                    <a:pt x="421" y="930"/>
                  </a:moveTo>
                  <a:cubicBezTo>
                    <a:pt x="405" y="930"/>
                    <a:pt x="392" y="917"/>
                    <a:pt x="392" y="900"/>
                  </a:cubicBezTo>
                  <a:cubicBezTo>
                    <a:pt x="392" y="884"/>
                    <a:pt x="405" y="871"/>
                    <a:pt x="421" y="871"/>
                  </a:cubicBezTo>
                  <a:cubicBezTo>
                    <a:pt x="438" y="871"/>
                    <a:pt x="451" y="884"/>
                    <a:pt x="451" y="900"/>
                  </a:cubicBezTo>
                  <a:cubicBezTo>
                    <a:pt x="451" y="917"/>
                    <a:pt x="438" y="930"/>
                    <a:pt x="421" y="930"/>
                  </a:cubicBezTo>
                  <a:close/>
                  <a:moveTo>
                    <a:pt x="769" y="930"/>
                  </a:moveTo>
                  <a:cubicBezTo>
                    <a:pt x="753" y="930"/>
                    <a:pt x="739" y="917"/>
                    <a:pt x="739" y="900"/>
                  </a:cubicBezTo>
                  <a:cubicBezTo>
                    <a:pt x="739" y="884"/>
                    <a:pt x="753" y="871"/>
                    <a:pt x="769" y="871"/>
                  </a:cubicBezTo>
                  <a:cubicBezTo>
                    <a:pt x="785" y="871"/>
                    <a:pt x="799" y="884"/>
                    <a:pt x="799" y="900"/>
                  </a:cubicBezTo>
                  <a:cubicBezTo>
                    <a:pt x="799" y="917"/>
                    <a:pt x="785" y="930"/>
                    <a:pt x="769" y="930"/>
                  </a:cubicBezTo>
                  <a:close/>
                  <a:moveTo>
                    <a:pt x="539" y="0"/>
                  </a:moveTo>
                  <a:cubicBezTo>
                    <a:pt x="289" y="0"/>
                    <a:pt x="289" y="0"/>
                    <a:pt x="289" y="0"/>
                  </a:cubicBezTo>
                  <a:cubicBezTo>
                    <a:pt x="289" y="439"/>
                    <a:pt x="289" y="439"/>
                    <a:pt x="289" y="439"/>
                  </a:cubicBezTo>
                  <a:cubicBezTo>
                    <a:pt x="351" y="439"/>
                    <a:pt x="351" y="439"/>
                    <a:pt x="351" y="439"/>
                  </a:cubicBezTo>
                  <a:cubicBezTo>
                    <a:pt x="351" y="546"/>
                    <a:pt x="351" y="546"/>
                    <a:pt x="351" y="546"/>
                  </a:cubicBezTo>
                  <a:cubicBezTo>
                    <a:pt x="729" y="546"/>
                    <a:pt x="729" y="546"/>
                    <a:pt x="729" y="546"/>
                  </a:cubicBezTo>
                  <a:cubicBezTo>
                    <a:pt x="729" y="439"/>
                    <a:pt x="729" y="439"/>
                    <a:pt x="729" y="439"/>
                  </a:cubicBezTo>
                  <a:cubicBezTo>
                    <a:pt x="788" y="439"/>
                    <a:pt x="788" y="439"/>
                    <a:pt x="788" y="439"/>
                  </a:cubicBezTo>
                  <a:cubicBezTo>
                    <a:pt x="788" y="259"/>
                    <a:pt x="788" y="259"/>
                    <a:pt x="788" y="259"/>
                  </a:cubicBezTo>
                  <a:lnTo>
                    <a:pt x="539" y="0"/>
                  </a:lnTo>
                  <a:close/>
                  <a:moveTo>
                    <a:pt x="603" y="310"/>
                  </a:moveTo>
                  <a:cubicBezTo>
                    <a:pt x="411" y="310"/>
                    <a:pt x="411" y="310"/>
                    <a:pt x="411" y="310"/>
                  </a:cubicBezTo>
                  <a:cubicBezTo>
                    <a:pt x="411" y="157"/>
                    <a:pt x="411" y="157"/>
                    <a:pt x="411" y="157"/>
                  </a:cubicBezTo>
                  <a:cubicBezTo>
                    <a:pt x="508" y="157"/>
                    <a:pt x="508" y="157"/>
                    <a:pt x="508" y="157"/>
                  </a:cubicBezTo>
                  <a:cubicBezTo>
                    <a:pt x="603" y="249"/>
                    <a:pt x="603" y="249"/>
                    <a:pt x="603" y="249"/>
                  </a:cubicBezTo>
                  <a:lnTo>
                    <a:pt x="603" y="310"/>
                  </a:lnTo>
                  <a:close/>
                  <a:moveTo>
                    <a:pt x="307" y="483"/>
                  </a:moveTo>
                  <a:cubicBezTo>
                    <a:pt x="307" y="546"/>
                    <a:pt x="307" y="546"/>
                    <a:pt x="307" y="546"/>
                  </a:cubicBezTo>
                  <a:cubicBezTo>
                    <a:pt x="45" y="546"/>
                    <a:pt x="45" y="546"/>
                    <a:pt x="45" y="546"/>
                  </a:cubicBezTo>
                  <a:cubicBezTo>
                    <a:pt x="45" y="330"/>
                    <a:pt x="45" y="330"/>
                    <a:pt x="45" y="330"/>
                  </a:cubicBezTo>
                  <a:cubicBezTo>
                    <a:pt x="245" y="330"/>
                    <a:pt x="245" y="330"/>
                    <a:pt x="245" y="330"/>
                  </a:cubicBezTo>
                  <a:cubicBezTo>
                    <a:pt x="245" y="483"/>
                    <a:pt x="245" y="483"/>
                    <a:pt x="245" y="483"/>
                  </a:cubicBezTo>
                  <a:lnTo>
                    <a:pt x="307" y="483"/>
                  </a:lnTo>
                  <a:close/>
                </a:path>
              </a:pathLst>
            </a:custGeom>
            <a:solidFill>
              <a:srgbClr val="00269E">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2670" tIns="26334" rIns="52670" bIns="2633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6">
              <a:extLst>
                <a:ext uri="{FF2B5EF4-FFF2-40B4-BE49-F238E27FC236}">
                  <a16:creationId xmlns:a16="http://schemas.microsoft.com/office/drawing/2014/main" id="{E3E902B7-D6DD-4720-A2F7-7B3EC1AE0091}"/>
                </a:ext>
              </a:extLst>
            </p:cNvPr>
            <p:cNvSpPr>
              <a:spLocks noEditPoints="1"/>
            </p:cNvSpPr>
            <p:nvPr/>
          </p:nvSpPr>
          <p:spPr bwMode="auto">
            <a:xfrm>
              <a:off x="2109" y="572"/>
              <a:ext cx="3477" cy="3090"/>
            </a:xfrm>
            <a:custGeom>
              <a:avLst/>
              <a:gdLst>
                <a:gd name="T0" fmla="*/ 0 w 1856"/>
                <a:gd name="T1" fmla="*/ 1488 h 1648"/>
                <a:gd name="T2" fmla="*/ 1023 w 1856"/>
                <a:gd name="T3" fmla="*/ 1488 h 1648"/>
                <a:gd name="T4" fmla="*/ 44 w 1856"/>
                <a:gd name="T5" fmla="*/ 1488 h 1648"/>
                <a:gd name="T6" fmla="*/ 979 w 1856"/>
                <a:gd name="T7" fmla="*/ 1488 h 1648"/>
                <a:gd name="T8" fmla="*/ 1782 w 1856"/>
                <a:gd name="T9" fmla="*/ 661 h 1648"/>
                <a:gd name="T10" fmla="*/ 1775 w 1856"/>
                <a:gd name="T11" fmla="*/ 129 h 1648"/>
                <a:gd name="T12" fmla="*/ 1645 w 1856"/>
                <a:gd name="T13" fmla="*/ 4 h 1648"/>
                <a:gd name="T14" fmla="*/ 1642 w 1856"/>
                <a:gd name="T15" fmla="*/ 2 h 1648"/>
                <a:gd name="T16" fmla="*/ 1638 w 1856"/>
                <a:gd name="T17" fmla="*/ 1 h 1648"/>
                <a:gd name="T18" fmla="*/ 1632 w 1856"/>
                <a:gd name="T19" fmla="*/ 0 h 1648"/>
                <a:gd name="T20" fmla="*/ 1628 w 1856"/>
                <a:gd name="T21" fmla="*/ 1 h 1648"/>
                <a:gd name="T22" fmla="*/ 135 w 1856"/>
                <a:gd name="T23" fmla="*/ 385 h 1648"/>
                <a:gd name="T24" fmla="*/ 144 w 1856"/>
                <a:gd name="T25" fmla="*/ 531 h 1648"/>
                <a:gd name="T26" fmla="*/ 56 w 1856"/>
                <a:gd name="T27" fmla="*/ 614 h 1648"/>
                <a:gd name="T28" fmla="*/ 335 w 1856"/>
                <a:gd name="T29" fmla="*/ 868 h 1648"/>
                <a:gd name="T30" fmla="*/ 211 w 1856"/>
                <a:gd name="T31" fmla="*/ 580 h 1648"/>
                <a:gd name="T32" fmla="*/ 208 w 1856"/>
                <a:gd name="T33" fmla="*/ 454 h 1648"/>
                <a:gd name="T34" fmla="*/ 707 w 1856"/>
                <a:gd name="T35" fmla="*/ 607 h 1648"/>
                <a:gd name="T36" fmla="*/ 851 w 1856"/>
                <a:gd name="T37" fmla="*/ 755 h 1648"/>
                <a:gd name="T38" fmla="*/ 869 w 1856"/>
                <a:gd name="T39" fmla="*/ 774 h 1648"/>
                <a:gd name="T40" fmla="*/ 1512 w 1856"/>
                <a:gd name="T41" fmla="*/ 355 h 1648"/>
                <a:gd name="T42" fmla="*/ 1760 w 1856"/>
                <a:gd name="T43" fmla="*/ 702 h 1648"/>
                <a:gd name="T44" fmla="*/ 1713 w 1856"/>
                <a:gd name="T45" fmla="*/ 779 h 1648"/>
                <a:gd name="T46" fmla="*/ 1760 w 1856"/>
                <a:gd name="T47" fmla="*/ 852 h 1648"/>
                <a:gd name="T48" fmla="*/ 135 w 1856"/>
                <a:gd name="T49" fmla="*/ 488 h 1648"/>
                <a:gd name="T50" fmla="*/ 165 w 1856"/>
                <a:gd name="T51" fmla="*/ 458 h 1648"/>
                <a:gd name="T52" fmla="*/ 291 w 1856"/>
                <a:gd name="T53" fmla="*/ 824 h 1648"/>
                <a:gd name="T54" fmla="*/ 100 w 1856"/>
                <a:gd name="T55" fmla="*/ 632 h 1648"/>
                <a:gd name="T56" fmla="*/ 879 w 1856"/>
                <a:gd name="T57" fmla="*/ 503 h 1648"/>
                <a:gd name="T58" fmla="*/ 1114 w 1856"/>
                <a:gd name="T59" fmla="*/ 594 h 1648"/>
                <a:gd name="T60" fmla="*/ 1114 w 1856"/>
                <a:gd name="T61" fmla="*/ 594 h 1648"/>
                <a:gd name="T62" fmla="*/ 1291 w 1856"/>
                <a:gd name="T63" fmla="*/ 254 h 1648"/>
                <a:gd name="T64" fmla="*/ 1335 w 1856"/>
                <a:gd name="T65" fmla="*/ 256 h 1648"/>
                <a:gd name="T66" fmla="*/ 1477 w 1856"/>
                <a:gd name="T67" fmla="*/ 296 h 1648"/>
                <a:gd name="T68" fmla="*/ 1477 w 1856"/>
                <a:gd name="T69" fmla="*/ 296 h 1648"/>
                <a:gd name="T70" fmla="*/ 1608 w 1856"/>
                <a:gd name="T71" fmla="*/ 229 h 1648"/>
                <a:gd name="T72" fmla="*/ 1613 w 1856"/>
                <a:gd name="T73" fmla="*/ 60 h 1648"/>
                <a:gd name="T74" fmla="*/ 1664 w 1856"/>
                <a:gd name="T75" fmla="*/ 188 h 1648"/>
                <a:gd name="T76" fmla="*/ 1664 w 1856"/>
                <a:gd name="T77" fmla="*/ 188 h 1648"/>
                <a:gd name="T78" fmla="*/ 512 w 1856"/>
                <a:gd name="T79" fmla="*/ 1178 h 1648"/>
                <a:gd name="T80" fmla="*/ 738 w 1856"/>
                <a:gd name="T81" fmla="*/ 1275 h 1648"/>
                <a:gd name="T82" fmla="*/ 694 w 1856"/>
                <a:gd name="T83" fmla="*/ 1275 h 1648"/>
                <a:gd name="T84" fmla="*/ 264 w 1856"/>
                <a:gd name="T85" fmla="*/ 1178 h 1648"/>
                <a:gd name="T86" fmla="*/ 264 w 1856"/>
                <a:gd name="T87" fmla="*/ 1275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6" h="1648">
                  <a:moveTo>
                    <a:pt x="863" y="1648"/>
                  </a:moveTo>
                  <a:cubicBezTo>
                    <a:pt x="159" y="1648"/>
                    <a:pt x="159" y="1648"/>
                    <a:pt x="159" y="1648"/>
                  </a:cubicBezTo>
                  <a:cubicBezTo>
                    <a:pt x="72" y="1648"/>
                    <a:pt x="0" y="1576"/>
                    <a:pt x="0" y="1488"/>
                  </a:cubicBezTo>
                  <a:cubicBezTo>
                    <a:pt x="0" y="1401"/>
                    <a:pt x="72" y="1329"/>
                    <a:pt x="159" y="1329"/>
                  </a:cubicBezTo>
                  <a:cubicBezTo>
                    <a:pt x="863" y="1329"/>
                    <a:pt x="863" y="1329"/>
                    <a:pt x="863" y="1329"/>
                  </a:cubicBezTo>
                  <a:cubicBezTo>
                    <a:pt x="951" y="1329"/>
                    <a:pt x="1023" y="1401"/>
                    <a:pt x="1023" y="1488"/>
                  </a:cubicBezTo>
                  <a:cubicBezTo>
                    <a:pt x="1023" y="1576"/>
                    <a:pt x="951" y="1648"/>
                    <a:pt x="863" y="1648"/>
                  </a:cubicBezTo>
                  <a:close/>
                  <a:moveTo>
                    <a:pt x="159" y="1373"/>
                  </a:moveTo>
                  <a:cubicBezTo>
                    <a:pt x="96" y="1373"/>
                    <a:pt x="44" y="1425"/>
                    <a:pt x="44" y="1488"/>
                  </a:cubicBezTo>
                  <a:cubicBezTo>
                    <a:pt x="44" y="1552"/>
                    <a:pt x="96" y="1604"/>
                    <a:pt x="159" y="1604"/>
                  </a:cubicBezTo>
                  <a:cubicBezTo>
                    <a:pt x="863" y="1604"/>
                    <a:pt x="863" y="1604"/>
                    <a:pt x="863" y="1604"/>
                  </a:cubicBezTo>
                  <a:cubicBezTo>
                    <a:pt x="927" y="1604"/>
                    <a:pt x="979" y="1552"/>
                    <a:pt x="979" y="1488"/>
                  </a:cubicBezTo>
                  <a:cubicBezTo>
                    <a:pt x="979" y="1425"/>
                    <a:pt x="927" y="1373"/>
                    <a:pt x="863" y="1373"/>
                  </a:cubicBezTo>
                  <a:lnTo>
                    <a:pt x="159" y="1373"/>
                  </a:lnTo>
                  <a:close/>
                  <a:moveTo>
                    <a:pt x="1782" y="661"/>
                  </a:moveTo>
                  <a:cubicBezTo>
                    <a:pt x="1782" y="147"/>
                    <a:pt x="1782" y="147"/>
                    <a:pt x="1782" y="147"/>
                  </a:cubicBezTo>
                  <a:cubicBezTo>
                    <a:pt x="1782" y="147"/>
                    <a:pt x="1782" y="147"/>
                    <a:pt x="1782" y="146"/>
                  </a:cubicBezTo>
                  <a:cubicBezTo>
                    <a:pt x="1782" y="140"/>
                    <a:pt x="1780" y="133"/>
                    <a:pt x="1775" y="129"/>
                  </a:cubicBezTo>
                  <a:cubicBezTo>
                    <a:pt x="1648" y="6"/>
                    <a:pt x="1648" y="6"/>
                    <a:pt x="1648" y="6"/>
                  </a:cubicBezTo>
                  <a:cubicBezTo>
                    <a:pt x="1648" y="6"/>
                    <a:pt x="1648" y="6"/>
                    <a:pt x="1648" y="6"/>
                  </a:cubicBezTo>
                  <a:cubicBezTo>
                    <a:pt x="1647" y="5"/>
                    <a:pt x="1646" y="5"/>
                    <a:pt x="1645" y="4"/>
                  </a:cubicBezTo>
                  <a:cubicBezTo>
                    <a:pt x="1645" y="4"/>
                    <a:pt x="1645" y="4"/>
                    <a:pt x="1645" y="4"/>
                  </a:cubicBezTo>
                  <a:cubicBezTo>
                    <a:pt x="1645" y="4"/>
                    <a:pt x="1645" y="4"/>
                    <a:pt x="1645" y="4"/>
                  </a:cubicBezTo>
                  <a:cubicBezTo>
                    <a:pt x="1644" y="3"/>
                    <a:pt x="1643" y="3"/>
                    <a:pt x="1642" y="2"/>
                  </a:cubicBezTo>
                  <a:cubicBezTo>
                    <a:pt x="1642" y="2"/>
                    <a:pt x="1642" y="2"/>
                    <a:pt x="1642" y="2"/>
                  </a:cubicBezTo>
                  <a:cubicBezTo>
                    <a:pt x="1641" y="2"/>
                    <a:pt x="1640" y="1"/>
                    <a:pt x="1639" y="1"/>
                  </a:cubicBezTo>
                  <a:cubicBezTo>
                    <a:pt x="1639" y="1"/>
                    <a:pt x="1638" y="1"/>
                    <a:pt x="1638" y="1"/>
                  </a:cubicBezTo>
                  <a:cubicBezTo>
                    <a:pt x="1637" y="1"/>
                    <a:pt x="1637" y="0"/>
                    <a:pt x="1636" y="0"/>
                  </a:cubicBezTo>
                  <a:cubicBezTo>
                    <a:pt x="1635" y="0"/>
                    <a:pt x="1635" y="0"/>
                    <a:pt x="1635" y="0"/>
                  </a:cubicBezTo>
                  <a:cubicBezTo>
                    <a:pt x="1634" y="0"/>
                    <a:pt x="1633" y="0"/>
                    <a:pt x="1632" y="0"/>
                  </a:cubicBezTo>
                  <a:cubicBezTo>
                    <a:pt x="1632" y="0"/>
                    <a:pt x="1632" y="0"/>
                    <a:pt x="1632" y="0"/>
                  </a:cubicBezTo>
                  <a:cubicBezTo>
                    <a:pt x="1631" y="0"/>
                    <a:pt x="1630" y="0"/>
                    <a:pt x="1629" y="0"/>
                  </a:cubicBezTo>
                  <a:cubicBezTo>
                    <a:pt x="1628" y="1"/>
                    <a:pt x="1628" y="1"/>
                    <a:pt x="1628" y="1"/>
                  </a:cubicBezTo>
                  <a:cubicBezTo>
                    <a:pt x="1627" y="1"/>
                    <a:pt x="1627" y="1"/>
                    <a:pt x="1627" y="1"/>
                  </a:cubicBezTo>
                  <a:cubicBezTo>
                    <a:pt x="192" y="412"/>
                    <a:pt x="192" y="412"/>
                    <a:pt x="192" y="412"/>
                  </a:cubicBezTo>
                  <a:cubicBezTo>
                    <a:pt x="179" y="396"/>
                    <a:pt x="158" y="385"/>
                    <a:pt x="135" y="385"/>
                  </a:cubicBezTo>
                  <a:cubicBezTo>
                    <a:pt x="95" y="385"/>
                    <a:pt x="62" y="418"/>
                    <a:pt x="62" y="458"/>
                  </a:cubicBezTo>
                  <a:cubicBezTo>
                    <a:pt x="62" y="499"/>
                    <a:pt x="95" y="532"/>
                    <a:pt x="135" y="532"/>
                  </a:cubicBezTo>
                  <a:cubicBezTo>
                    <a:pt x="138" y="532"/>
                    <a:pt x="141" y="532"/>
                    <a:pt x="144" y="531"/>
                  </a:cubicBezTo>
                  <a:cubicBezTo>
                    <a:pt x="167" y="588"/>
                    <a:pt x="167" y="588"/>
                    <a:pt x="167" y="588"/>
                  </a:cubicBezTo>
                  <a:cubicBezTo>
                    <a:pt x="81" y="588"/>
                    <a:pt x="81" y="588"/>
                    <a:pt x="81" y="588"/>
                  </a:cubicBezTo>
                  <a:cubicBezTo>
                    <a:pt x="67" y="588"/>
                    <a:pt x="56" y="600"/>
                    <a:pt x="56" y="614"/>
                  </a:cubicBezTo>
                  <a:cubicBezTo>
                    <a:pt x="56" y="784"/>
                    <a:pt x="56" y="784"/>
                    <a:pt x="56" y="784"/>
                  </a:cubicBezTo>
                  <a:cubicBezTo>
                    <a:pt x="139" y="868"/>
                    <a:pt x="139" y="868"/>
                    <a:pt x="139" y="868"/>
                  </a:cubicBezTo>
                  <a:cubicBezTo>
                    <a:pt x="335" y="868"/>
                    <a:pt x="335" y="868"/>
                    <a:pt x="335" y="868"/>
                  </a:cubicBezTo>
                  <a:cubicBezTo>
                    <a:pt x="335" y="588"/>
                    <a:pt x="335" y="588"/>
                    <a:pt x="335" y="588"/>
                  </a:cubicBezTo>
                  <a:cubicBezTo>
                    <a:pt x="213" y="588"/>
                    <a:pt x="213" y="588"/>
                    <a:pt x="213" y="588"/>
                  </a:cubicBezTo>
                  <a:cubicBezTo>
                    <a:pt x="213" y="585"/>
                    <a:pt x="212" y="583"/>
                    <a:pt x="211" y="580"/>
                  </a:cubicBezTo>
                  <a:cubicBezTo>
                    <a:pt x="184" y="513"/>
                    <a:pt x="184" y="513"/>
                    <a:pt x="184" y="513"/>
                  </a:cubicBezTo>
                  <a:cubicBezTo>
                    <a:pt x="199" y="500"/>
                    <a:pt x="209" y="480"/>
                    <a:pt x="209" y="458"/>
                  </a:cubicBezTo>
                  <a:cubicBezTo>
                    <a:pt x="209" y="457"/>
                    <a:pt x="209" y="455"/>
                    <a:pt x="208" y="454"/>
                  </a:cubicBezTo>
                  <a:cubicBezTo>
                    <a:pt x="1479" y="89"/>
                    <a:pt x="1479" y="89"/>
                    <a:pt x="1479" y="89"/>
                  </a:cubicBezTo>
                  <a:cubicBezTo>
                    <a:pt x="676" y="574"/>
                    <a:pt x="676" y="574"/>
                    <a:pt x="676" y="574"/>
                  </a:cubicBezTo>
                  <a:cubicBezTo>
                    <a:pt x="707" y="607"/>
                    <a:pt x="707" y="607"/>
                    <a:pt x="707" y="607"/>
                  </a:cubicBezTo>
                  <a:cubicBezTo>
                    <a:pt x="812" y="544"/>
                    <a:pt x="812" y="544"/>
                    <a:pt x="812" y="544"/>
                  </a:cubicBezTo>
                  <a:cubicBezTo>
                    <a:pt x="808" y="711"/>
                    <a:pt x="808" y="711"/>
                    <a:pt x="808" y="711"/>
                  </a:cubicBezTo>
                  <a:cubicBezTo>
                    <a:pt x="851" y="755"/>
                    <a:pt x="851" y="755"/>
                    <a:pt x="851" y="755"/>
                  </a:cubicBezTo>
                  <a:cubicBezTo>
                    <a:pt x="856" y="540"/>
                    <a:pt x="856" y="540"/>
                    <a:pt x="856" y="540"/>
                  </a:cubicBezTo>
                  <a:cubicBezTo>
                    <a:pt x="1050" y="641"/>
                    <a:pt x="1050" y="641"/>
                    <a:pt x="1050" y="641"/>
                  </a:cubicBezTo>
                  <a:cubicBezTo>
                    <a:pt x="869" y="774"/>
                    <a:pt x="869" y="774"/>
                    <a:pt x="869" y="774"/>
                  </a:cubicBezTo>
                  <a:cubicBezTo>
                    <a:pt x="900" y="806"/>
                    <a:pt x="900" y="806"/>
                    <a:pt x="900" y="806"/>
                  </a:cubicBezTo>
                  <a:cubicBezTo>
                    <a:pt x="1512" y="355"/>
                    <a:pt x="1512" y="355"/>
                    <a:pt x="1512" y="355"/>
                  </a:cubicBezTo>
                  <a:cubicBezTo>
                    <a:pt x="1512" y="355"/>
                    <a:pt x="1512" y="355"/>
                    <a:pt x="1512" y="355"/>
                  </a:cubicBezTo>
                  <a:cubicBezTo>
                    <a:pt x="1738" y="188"/>
                    <a:pt x="1738" y="188"/>
                    <a:pt x="1738" y="188"/>
                  </a:cubicBezTo>
                  <a:cubicBezTo>
                    <a:pt x="1738" y="680"/>
                    <a:pt x="1738" y="680"/>
                    <a:pt x="1738" y="680"/>
                  </a:cubicBezTo>
                  <a:cubicBezTo>
                    <a:pt x="1738" y="693"/>
                    <a:pt x="1747" y="702"/>
                    <a:pt x="1760" y="702"/>
                  </a:cubicBezTo>
                  <a:cubicBezTo>
                    <a:pt x="1789" y="702"/>
                    <a:pt x="1812" y="726"/>
                    <a:pt x="1812" y="755"/>
                  </a:cubicBezTo>
                  <a:cubicBezTo>
                    <a:pt x="1812" y="784"/>
                    <a:pt x="1789" y="808"/>
                    <a:pt x="1760" y="808"/>
                  </a:cubicBezTo>
                  <a:cubicBezTo>
                    <a:pt x="1740" y="808"/>
                    <a:pt x="1722" y="797"/>
                    <a:pt x="1713" y="779"/>
                  </a:cubicBezTo>
                  <a:cubicBezTo>
                    <a:pt x="1707" y="768"/>
                    <a:pt x="1694" y="764"/>
                    <a:pt x="1683" y="770"/>
                  </a:cubicBezTo>
                  <a:cubicBezTo>
                    <a:pt x="1672" y="775"/>
                    <a:pt x="1668" y="789"/>
                    <a:pt x="1674" y="800"/>
                  </a:cubicBezTo>
                  <a:cubicBezTo>
                    <a:pt x="1690" y="832"/>
                    <a:pt x="1723" y="852"/>
                    <a:pt x="1760" y="852"/>
                  </a:cubicBezTo>
                  <a:cubicBezTo>
                    <a:pt x="1813" y="852"/>
                    <a:pt x="1856" y="808"/>
                    <a:pt x="1856" y="755"/>
                  </a:cubicBezTo>
                  <a:cubicBezTo>
                    <a:pt x="1856" y="709"/>
                    <a:pt x="1824" y="671"/>
                    <a:pt x="1782" y="661"/>
                  </a:cubicBezTo>
                  <a:close/>
                  <a:moveTo>
                    <a:pt x="135" y="488"/>
                  </a:moveTo>
                  <a:cubicBezTo>
                    <a:pt x="119" y="488"/>
                    <a:pt x="106" y="475"/>
                    <a:pt x="106" y="458"/>
                  </a:cubicBezTo>
                  <a:cubicBezTo>
                    <a:pt x="106" y="442"/>
                    <a:pt x="119" y="429"/>
                    <a:pt x="135" y="429"/>
                  </a:cubicBezTo>
                  <a:cubicBezTo>
                    <a:pt x="151" y="429"/>
                    <a:pt x="165" y="442"/>
                    <a:pt x="165" y="458"/>
                  </a:cubicBezTo>
                  <a:cubicBezTo>
                    <a:pt x="165" y="475"/>
                    <a:pt x="151" y="488"/>
                    <a:pt x="135" y="488"/>
                  </a:cubicBezTo>
                  <a:close/>
                  <a:moveTo>
                    <a:pt x="291" y="632"/>
                  </a:moveTo>
                  <a:cubicBezTo>
                    <a:pt x="291" y="824"/>
                    <a:pt x="291" y="824"/>
                    <a:pt x="291" y="824"/>
                  </a:cubicBezTo>
                  <a:cubicBezTo>
                    <a:pt x="157" y="824"/>
                    <a:pt x="157" y="824"/>
                    <a:pt x="157" y="824"/>
                  </a:cubicBezTo>
                  <a:cubicBezTo>
                    <a:pt x="100" y="766"/>
                    <a:pt x="100" y="766"/>
                    <a:pt x="100" y="766"/>
                  </a:cubicBezTo>
                  <a:cubicBezTo>
                    <a:pt x="100" y="632"/>
                    <a:pt x="100" y="632"/>
                    <a:pt x="100" y="632"/>
                  </a:cubicBezTo>
                  <a:lnTo>
                    <a:pt x="291" y="632"/>
                  </a:lnTo>
                  <a:close/>
                  <a:moveTo>
                    <a:pt x="1070" y="601"/>
                  </a:moveTo>
                  <a:cubicBezTo>
                    <a:pt x="879" y="503"/>
                    <a:pt x="879" y="503"/>
                    <a:pt x="879" y="503"/>
                  </a:cubicBezTo>
                  <a:cubicBezTo>
                    <a:pt x="1070" y="388"/>
                    <a:pt x="1070" y="388"/>
                    <a:pt x="1070" y="388"/>
                  </a:cubicBezTo>
                  <a:lnTo>
                    <a:pt x="1070" y="601"/>
                  </a:lnTo>
                  <a:close/>
                  <a:moveTo>
                    <a:pt x="1114" y="594"/>
                  </a:moveTo>
                  <a:cubicBezTo>
                    <a:pt x="1114" y="387"/>
                    <a:pt x="1114" y="387"/>
                    <a:pt x="1114" y="387"/>
                  </a:cubicBezTo>
                  <a:cubicBezTo>
                    <a:pt x="1272" y="477"/>
                    <a:pt x="1272" y="477"/>
                    <a:pt x="1272" y="477"/>
                  </a:cubicBezTo>
                  <a:lnTo>
                    <a:pt x="1114" y="594"/>
                  </a:lnTo>
                  <a:close/>
                  <a:moveTo>
                    <a:pt x="1291" y="437"/>
                  </a:moveTo>
                  <a:cubicBezTo>
                    <a:pt x="1135" y="348"/>
                    <a:pt x="1135" y="348"/>
                    <a:pt x="1135" y="348"/>
                  </a:cubicBezTo>
                  <a:cubicBezTo>
                    <a:pt x="1291" y="254"/>
                    <a:pt x="1291" y="254"/>
                    <a:pt x="1291" y="254"/>
                  </a:cubicBezTo>
                  <a:lnTo>
                    <a:pt x="1291" y="437"/>
                  </a:lnTo>
                  <a:close/>
                  <a:moveTo>
                    <a:pt x="1335" y="431"/>
                  </a:moveTo>
                  <a:cubicBezTo>
                    <a:pt x="1335" y="256"/>
                    <a:pt x="1335" y="256"/>
                    <a:pt x="1335" y="256"/>
                  </a:cubicBezTo>
                  <a:cubicBezTo>
                    <a:pt x="1461" y="338"/>
                    <a:pt x="1461" y="338"/>
                    <a:pt x="1461" y="338"/>
                  </a:cubicBezTo>
                  <a:lnTo>
                    <a:pt x="1335" y="431"/>
                  </a:lnTo>
                  <a:close/>
                  <a:moveTo>
                    <a:pt x="1477" y="296"/>
                  </a:moveTo>
                  <a:cubicBezTo>
                    <a:pt x="1354" y="216"/>
                    <a:pt x="1354" y="216"/>
                    <a:pt x="1354" y="216"/>
                  </a:cubicBezTo>
                  <a:cubicBezTo>
                    <a:pt x="1477" y="142"/>
                    <a:pt x="1477" y="142"/>
                    <a:pt x="1477" y="142"/>
                  </a:cubicBezTo>
                  <a:lnTo>
                    <a:pt x="1477" y="296"/>
                  </a:lnTo>
                  <a:close/>
                  <a:moveTo>
                    <a:pt x="1521" y="293"/>
                  </a:moveTo>
                  <a:cubicBezTo>
                    <a:pt x="1521" y="159"/>
                    <a:pt x="1521" y="159"/>
                    <a:pt x="1521" y="159"/>
                  </a:cubicBezTo>
                  <a:cubicBezTo>
                    <a:pt x="1608" y="229"/>
                    <a:pt x="1608" y="229"/>
                    <a:pt x="1608" y="229"/>
                  </a:cubicBezTo>
                  <a:lnTo>
                    <a:pt x="1521" y="293"/>
                  </a:lnTo>
                  <a:close/>
                  <a:moveTo>
                    <a:pt x="1530" y="110"/>
                  </a:moveTo>
                  <a:cubicBezTo>
                    <a:pt x="1613" y="60"/>
                    <a:pt x="1613" y="60"/>
                    <a:pt x="1613" y="60"/>
                  </a:cubicBezTo>
                  <a:cubicBezTo>
                    <a:pt x="1620" y="182"/>
                    <a:pt x="1620" y="182"/>
                    <a:pt x="1620" y="182"/>
                  </a:cubicBezTo>
                  <a:lnTo>
                    <a:pt x="1530" y="110"/>
                  </a:lnTo>
                  <a:close/>
                  <a:moveTo>
                    <a:pt x="1664" y="188"/>
                  </a:moveTo>
                  <a:cubicBezTo>
                    <a:pt x="1658" y="77"/>
                    <a:pt x="1658" y="77"/>
                    <a:pt x="1658" y="77"/>
                  </a:cubicBezTo>
                  <a:cubicBezTo>
                    <a:pt x="1726" y="142"/>
                    <a:pt x="1726" y="142"/>
                    <a:pt x="1726" y="142"/>
                  </a:cubicBezTo>
                  <a:lnTo>
                    <a:pt x="1664" y="188"/>
                  </a:lnTo>
                  <a:close/>
                  <a:moveTo>
                    <a:pt x="556" y="1275"/>
                  </a:moveTo>
                  <a:cubicBezTo>
                    <a:pt x="556" y="1178"/>
                    <a:pt x="556" y="1178"/>
                    <a:pt x="556" y="1178"/>
                  </a:cubicBezTo>
                  <a:cubicBezTo>
                    <a:pt x="512" y="1178"/>
                    <a:pt x="512" y="1178"/>
                    <a:pt x="512" y="1178"/>
                  </a:cubicBezTo>
                  <a:cubicBezTo>
                    <a:pt x="512" y="1275"/>
                    <a:pt x="512" y="1275"/>
                    <a:pt x="512" y="1275"/>
                  </a:cubicBezTo>
                  <a:lnTo>
                    <a:pt x="556" y="1275"/>
                  </a:lnTo>
                  <a:close/>
                  <a:moveTo>
                    <a:pt x="738" y="1275"/>
                  </a:moveTo>
                  <a:cubicBezTo>
                    <a:pt x="738" y="1178"/>
                    <a:pt x="738" y="1178"/>
                    <a:pt x="738" y="1178"/>
                  </a:cubicBezTo>
                  <a:cubicBezTo>
                    <a:pt x="694" y="1178"/>
                    <a:pt x="694" y="1178"/>
                    <a:pt x="694" y="1178"/>
                  </a:cubicBezTo>
                  <a:cubicBezTo>
                    <a:pt x="694" y="1275"/>
                    <a:pt x="694" y="1275"/>
                    <a:pt x="694" y="1275"/>
                  </a:cubicBezTo>
                  <a:lnTo>
                    <a:pt x="738" y="1275"/>
                  </a:lnTo>
                  <a:close/>
                  <a:moveTo>
                    <a:pt x="264" y="1275"/>
                  </a:moveTo>
                  <a:cubicBezTo>
                    <a:pt x="264" y="1178"/>
                    <a:pt x="264" y="1178"/>
                    <a:pt x="264" y="1178"/>
                  </a:cubicBezTo>
                  <a:cubicBezTo>
                    <a:pt x="220" y="1178"/>
                    <a:pt x="220" y="1178"/>
                    <a:pt x="220" y="1178"/>
                  </a:cubicBezTo>
                  <a:cubicBezTo>
                    <a:pt x="220" y="1275"/>
                    <a:pt x="220" y="1275"/>
                    <a:pt x="220" y="1275"/>
                  </a:cubicBezTo>
                  <a:lnTo>
                    <a:pt x="264" y="1275"/>
                  </a:ln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2670" tIns="26334" rIns="52670" bIns="2633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 name="Rectangle 3">
            <a:extLst>
              <a:ext uri="{FF2B5EF4-FFF2-40B4-BE49-F238E27FC236}">
                <a16:creationId xmlns:a16="http://schemas.microsoft.com/office/drawing/2014/main" id="{FC841DA8-B831-4CE9-B024-9E7DB5F24CBE}"/>
              </a:ext>
            </a:extLst>
          </p:cNvPr>
          <p:cNvSpPr/>
          <p:nvPr/>
        </p:nvSpPr>
        <p:spPr>
          <a:xfrm>
            <a:off x="2432439" y="3012323"/>
            <a:ext cx="174599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600" b="1" i="0" u="none" strike="noStrike" kern="1200" cap="none" spc="0" normalizeH="0" baseline="0" noProof="0" dirty="0">
                <a:ln>
                  <a:noFill/>
                </a:ln>
                <a:solidFill>
                  <a:srgbClr val="E71C57"/>
                </a:solidFill>
                <a:effectLst/>
                <a:uLnTx/>
                <a:uFillTx/>
                <a:latin typeface="Arial" panose="020B0604020202020204" pitchFamily="34" charset="0"/>
                <a:ea typeface="+mn-ea"/>
                <a:cs typeface="Arial" panose="020B0604020202020204" pitchFamily="34" charset="0"/>
              </a:rPr>
              <a:t>Social guidance</a:t>
            </a:r>
          </a:p>
        </p:txBody>
      </p:sp>
      <p:sp>
        <p:nvSpPr>
          <p:cNvPr id="7" name="Rectangle 6">
            <a:extLst>
              <a:ext uri="{FF2B5EF4-FFF2-40B4-BE49-F238E27FC236}">
                <a16:creationId xmlns:a16="http://schemas.microsoft.com/office/drawing/2014/main" id="{D8EB97C9-2546-487B-8A7A-6EE4848781BA}"/>
              </a:ext>
            </a:extLst>
          </p:cNvPr>
          <p:cNvSpPr/>
          <p:nvPr/>
        </p:nvSpPr>
        <p:spPr>
          <a:xfrm>
            <a:off x="6981112" y="3012323"/>
            <a:ext cx="205216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600" b="1" i="0" u="none" strike="noStrike" kern="1200" cap="none" spc="0" normalizeH="0" baseline="0" noProof="0" dirty="0">
                <a:ln>
                  <a:noFill/>
                </a:ln>
                <a:solidFill>
                  <a:srgbClr val="E71C57"/>
                </a:solidFill>
                <a:effectLst/>
                <a:uLnTx/>
                <a:uFillTx/>
                <a:latin typeface="Arial"/>
                <a:ea typeface="+mn-ea"/>
                <a:cs typeface="Arial" panose="020B0604020202020204" pitchFamily="34" charset="0"/>
              </a:rPr>
              <a:t>Business guidance</a:t>
            </a:r>
            <a:endParaRPr kumimoji="0" lang="en-US" sz="600" b="1" i="0" u="none" strike="noStrike" kern="1200" cap="none" spc="0" normalizeH="0" baseline="0" noProof="0" dirty="0">
              <a:ln>
                <a:noFill/>
              </a:ln>
              <a:solidFill>
                <a:srgbClr val="E71C57"/>
              </a:solidFill>
              <a:effectLst/>
              <a:uLnTx/>
              <a:uFillTx/>
              <a:latin typeface="Arial"/>
              <a:ea typeface="+mn-ea"/>
              <a:cs typeface="Arial" panose="020B0604020202020204" pitchFamily="34" charset="0"/>
            </a:endParaRPr>
          </a:p>
        </p:txBody>
      </p:sp>
      <p:sp>
        <p:nvSpPr>
          <p:cNvPr id="8" name="Rectangle 7">
            <a:extLst>
              <a:ext uri="{FF2B5EF4-FFF2-40B4-BE49-F238E27FC236}">
                <a16:creationId xmlns:a16="http://schemas.microsoft.com/office/drawing/2014/main" id="{53B4B43B-E968-417D-928A-4307DEF4D594}"/>
              </a:ext>
            </a:extLst>
          </p:cNvPr>
          <p:cNvSpPr/>
          <p:nvPr/>
        </p:nvSpPr>
        <p:spPr>
          <a:xfrm>
            <a:off x="2432438" y="3433335"/>
            <a:ext cx="3854061" cy="30008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General social guidance</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Guidance all individuals must follow to reduce the risk of new COVID-19 transmission:</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Cover your face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Wash your hands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Socially distance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Be vigilant for symptoms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Stay home if you feel sick </a:t>
            </a:r>
          </a:p>
          <a:p>
            <a:pPr marL="2857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600"/>
              </a:spcBef>
              <a:spcAft>
                <a:spcPts val="0"/>
              </a:spcAft>
              <a:buClrTx/>
              <a:buSzPct val="100000"/>
              <a:tabLst/>
              <a:defRPr/>
            </a:pPr>
            <a:endPar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ACDE054B-D65D-4669-A3E0-D4837C3AD496}"/>
              </a:ext>
            </a:extLst>
          </p:cNvPr>
          <p:cNvSpPr/>
          <p:nvPr/>
        </p:nvSpPr>
        <p:spPr>
          <a:xfrm>
            <a:off x="6981112" y="3433335"/>
            <a:ext cx="4728288"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Mandatory </a:t>
            </a:r>
            <a:r>
              <a:rPr lang="en-US" sz="1400" b="1" dirty="0">
                <a:solidFill>
                  <a:srgbClr val="000000">
                    <a:lumMod val="100000"/>
                  </a:srgbClr>
                </a:solidFill>
                <a:latin typeface="Arial" panose="020B0604020202020204" pitchFamily="34" charset="0"/>
                <a:cs typeface="Arial" panose="020B0604020202020204" pitchFamily="34" charset="0"/>
              </a:rPr>
              <a:t>W</a:t>
            </a:r>
            <a:r>
              <a:rPr kumimoji="0" lang="en-US" sz="1400" b="1"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rPr>
              <a:t>orkplace </a:t>
            </a:r>
            <a:r>
              <a:rPr lang="en-US" sz="1400" b="1" dirty="0">
                <a:solidFill>
                  <a:srgbClr val="000000">
                    <a:lumMod val="100000"/>
                  </a:srgbClr>
                </a:solidFill>
                <a:latin typeface="Arial" panose="020B0604020202020204" pitchFamily="34" charset="0"/>
                <a:cs typeface="Arial" panose="020B0604020202020204" pitchFamily="34" charset="0"/>
              </a:rPr>
              <a:t>S</a:t>
            </a:r>
            <a:r>
              <a:rPr kumimoji="0" lang="en-US" sz="1400" b="1"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rPr>
              <a:t>afety </a:t>
            </a:r>
            <a:r>
              <a:rPr lang="en-US" sz="1400" b="1" dirty="0">
                <a:solidFill>
                  <a:srgbClr val="000000">
                    <a:lumMod val="100000"/>
                  </a:srgbClr>
                </a:solidFill>
                <a:latin typeface="Arial" panose="020B0604020202020204" pitchFamily="34" charset="0"/>
                <a:cs typeface="Arial" panose="020B0604020202020204" pitchFamily="34" charset="0"/>
              </a:rPr>
              <a:t>S</a:t>
            </a:r>
            <a:r>
              <a:rPr kumimoji="0" lang="en-US" sz="1400" b="1"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rPr>
              <a:t>tandards</a:t>
            </a: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New standards for all workplaces that are designed to reduce the risk of new COVID-19 transmission to employees and customers</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1" i="0" u="none" strike="noStrike" kern="1200" cap="none" spc="0" normalizeH="0" baseline="0" noProof="0" dirty="0" smtClean="0">
                <a:ln>
                  <a:noFill/>
                </a:ln>
                <a:solidFill>
                  <a:srgbClr val="000000">
                    <a:lumMod val="100000"/>
                  </a:srgbClr>
                </a:solidFill>
                <a:effectLst/>
                <a:uLnTx/>
                <a:uFillTx/>
                <a:latin typeface="Arial" panose="020B0604020202020204" pitchFamily="34" charset="0"/>
                <a:ea typeface="+mn-ea"/>
                <a:cs typeface="Arial" panose="020B0604020202020204" pitchFamily="34" charset="0"/>
              </a:rPr>
              <a:t>Sector-Specific Protocols </a:t>
            </a:r>
            <a:r>
              <a:rPr kumimoji="0" lang="en-US" sz="1400" b="1"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and best practices</a:t>
            </a: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
            </a:r>
            <a:b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rPr>
              <a:t>Additional safety standards and recommended best practices to reduce the risk of new COVID-19 transmission in specific industries (e.g. restaurants, construction, etc.)</a:t>
            </a:r>
          </a:p>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400" b="0" i="0" u="none" strike="noStrike" kern="1200" cap="none" spc="0" normalizeH="0" baseline="0" noProof="0" dirty="0">
              <a:ln>
                <a:noFill/>
              </a:ln>
              <a:solidFill>
                <a:srgbClr val="000000">
                  <a:lumMod val="100000"/>
                </a:srgbClr>
              </a:solidFill>
              <a:effectLst/>
              <a:uLnTx/>
              <a:uFillTx/>
              <a:latin typeface="Arial" panose="020B0604020202020204" pitchFamily="34" charset="0"/>
              <a:ea typeface="+mn-ea"/>
              <a:cs typeface="Arial" panose="020B0604020202020204" pitchFamily="34" charset="0"/>
            </a:endParaRPr>
          </a:p>
        </p:txBody>
      </p:sp>
      <p:sp>
        <p:nvSpPr>
          <p:cNvPr id="37" name="Text Placeholder 6">
            <a:extLst>
              <a:ext uri="{FF2B5EF4-FFF2-40B4-BE49-F238E27FC236}">
                <a16:creationId xmlns:a16="http://schemas.microsoft.com/office/drawing/2014/main" id="{F4550D19-B588-44DB-AAFB-52DAB91DEE30}"/>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2623903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0473" name="think-cell Slide" r:id="rId8" imgW="286" imgH="286" progId="TCLayout.ActiveDocument.1">
                  <p:embed/>
                </p:oleObj>
              </mc:Choice>
              <mc:Fallback>
                <p:oleObj name="think-cell Slide" r:id="rId8" imgW="286" imgH="286" progId="TCLayout.ActiveDocument.1">
                  <p:embed/>
                  <p:pic>
                    <p:nvPicPr>
                      <p:cNvPr id="5" name="Objec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AAB66A6-8815-45D8-88F0-F53B99693E3B}"/>
              </a:ext>
            </a:extLst>
          </p:cNvPr>
          <p:cNvSpPr/>
          <p:nvPr>
            <p:custDataLst>
              <p:tags r:id="rId4"/>
            </p:custDataLst>
          </p:nvPr>
        </p:nvSpPr>
        <p:spPr>
          <a:xfrm>
            <a:off x="0" y="0"/>
            <a:ext cx="158750" cy="158750"/>
          </a:xfrm>
          <a:prstGeom prst="rect">
            <a:avLst/>
          </a:prstGeom>
          <a:solidFill>
            <a:srgbClr val="00269E"/>
          </a:solidFill>
          <a:ln w="9525" cap="rnd" cmpd="sng" algn="ctr">
            <a:solidFill>
              <a:srgbClr val="0026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3" name="Rectangle 52" hidden="1">
            <a:extLst>
              <a:ext uri="{FF2B5EF4-FFF2-40B4-BE49-F238E27FC236}">
                <a16:creationId xmlns:a16="http://schemas.microsoft.com/office/drawing/2014/main" id="{74907C8F-2B19-4F37-8BEC-6AB0CC725FEC}"/>
              </a:ext>
            </a:extLst>
          </p:cNvPr>
          <p:cNvSpPr/>
          <p:nvPr>
            <p:custDataLst>
              <p:tags r:id="rId5"/>
            </p:custDataLst>
          </p:nvPr>
        </p:nvSpPr>
        <p:spPr bwMode="gray">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2" name="Content Placeholder 2">
            <a:extLst>
              <a:ext uri="{FF2B5EF4-FFF2-40B4-BE49-F238E27FC236}">
                <a16:creationId xmlns:a16="http://schemas.microsoft.com/office/drawing/2014/main" id="{BB2494B1-4810-47BC-99BE-EC1DB7069CD0}"/>
              </a:ext>
            </a:extLst>
          </p:cNvPr>
          <p:cNvSpPr txBox="1">
            <a:spLocks/>
          </p:cNvSpPr>
          <p:nvPr/>
        </p:nvSpPr>
        <p:spPr>
          <a:xfrm>
            <a:off x="2267339" y="1317085"/>
            <a:ext cx="9097347" cy="4963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2">
                    <a:lumMod val="60000"/>
                    <a:lumOff val="40000"/>
                  </a:schemeClr>
                </a:solidFill>
                <a:effectLst/>
                <a:uLnTx/>
                <a:uFillTx/>
                <a:latin typeface="Arial"/>
                <a:ea typeface="+mn-ea"/>
                <a:cs typeface="Arial" panose="020B0604020202020204" pitchFamily="34" charset="0"/>
                <a:sym typeface="+mn-lt"/>
              </a:rPr>
              <a:t>On May 18, the Baker-Polito administration issued the Safer At Home Advisory</a:t>
            </a:r>
            <a:r>
              <a:rPr kumimoji="0" lang="en-US" sz="1600" b="1" i="0" u="none" strike="noStrike" kern="1200" cap="none" spc="0" normalizeH="0" baseline="0" noProof="0" dirty="0">
                <a:ln>
                  <a:noFill/>
                </a:ln>
                <a:solidFill>
                  <a:schemeClr val="tx2">
                    <a:lumMod val="60000"/>
                    <a:lumOff val="40000"/>
                  </a:schemeClr>
                </a:solidFill>
                <a:effectLst/>
                <a:uLnTx/>
                <a:uFillTx/>
                <a:latin typeface="Arial"/>
                <a:ea typeface="+mn-ea"/>
                <a:sym typeface="+mn-lt"/>
              </a:rPr>
              <a:t>:</a:t>
            </a:r>
            <a:endParaRPr kumimoji="0" lang="en-US" sz="1600" b="1" i="0" u="none" strike="noStrike" kern="1200" cap="none" spc="0" normalizeH="0" baseline="0" noProof="0" dirty="0">
              <a:ln>
                <a:noFill/>
              </a:ln>
              <a:solidFill>
                <a:schemeClr val="tx2">
                  <a:lumMod val="60000"/>
                  <a:lumOff val="40000"/>
                </a:schemeClr>
              </a:solidFill>
              <a:effectLst/>
              <a:uLnTx/>
              <a:uFillTx/>
              <a:latin typeface="Arial"/>
              <a:ea typeface="+mn-ea"/>
              <a:cs typeface="Arial" panose="020B0604020202020204" pitchFamily="34" charset="0"/>
              <a:sym typeface="+mn-lt"/>
            </a:endParaRPr>
          </a:p>
        </p:txBody>
      </p:sp>
      <p:sp>
        <p:nvSpPr>
          <p:cNvPr id="13" name="Content Placeholder 2">
            <a:extLst>
              <a:ext uri="{FF2B5EF4-FFF2-40B4-BE49-F238E27FC236}">
                <a16:creationId xmlns:a16="http://schemas.microsoft.com/office/drawing/2014/main" id="{C142AF42-A188-458F-9CA8-7207495D0C93}"/>
              </a:ext>
            </a:extLst>
          </p:cNvPr>
          <p:cNvSpPr txBox="1">
            <a:spLocks/>
          </p:cNvSpPr>
          <p:nvPr/>
        </p:nvSpPr>
        <p:spPr>
          <a:xfrm>
            <a:off x="2267339" y="822960"/>
            <a:ext cx="9097347" cy="392284"/>
          </a:xfrm>
          <a:prstGeom prst="rect">
            <a:avLst/>
          </a:prstGeom>
        </p:spPr>
        <p:txBody>
          <a:bodyP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rPr>
              <a:t>REOPENING AND FIGHTING COVID-19</a:t>
            </a:r>
            <a:endParaRPr kumimoji="0" lang="en-US" sz="700" b="1" i="0" u="none" strike="noStrike" kern="1200" cap="none" spc="0" normalizeH="0" baseline="0" noProof="0" dirty="0">
              <a:ln>
                <a:noFill/>
              </a:ln>
              <a:solidFill>
                <a:srgbClr val="00269E"/>
              </a:solidFill>
              <a:effectLst/>
              <a:uLnTx/>
              <a:uFillTx/>
              <a:latin typeface="Arial"/>
              <a:ea typeface="+mn-ea"/>
              <a:cs typeface="Arial" panose="020B0604020202020204" pitchFamily="34" charset="0"/>
              <a:sym typeface="+mn-lt"/>
            </a:endParaRPr>
          </a:p>
        </p:txBody>
      </p:sp>
      <p:sp>
        <p:nvSpPr>
          <p:cNvPr id="4" name="Rectangle 3">
            <a:extLst>
              <a:ext uri="{FF2B5EF4-FFF2-40B4-BE49-F238E27FC236}">
                <a16:creationId xmlns:a16="http://schemas.microsoft.com/office/drawing/2014/main" id="{FC841DA8-B831-4CE9-B024-9E7DB5F24CBE}"/>
              </a:ext>
            </a:extLst>
          </p:cNvPr>
          <p:cNvSpPr/>
          <p:nvPr/>
        </p:nvSpPr>
        <p:spPr>
          <a:xfrm>
            <a:off x="2267339" y="1787770"/>
            <a:ext cx="380091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600" b="1" i="0" u="none" strike="noStrike" kern="1200" cap="none" spc="0" normalizeH="0" baseline="0" noProof="0" dirty="0">
                <a:ln>
                  <a:noFill/>
                </a:ln>
                <a:solidFill>
                  <a:srgbClr val="E71C57"/>
                </a:solidFill>
                <a:effectLst/>
                <a:uLnTx/>
                <a:uFillTx/>
                <a:latin typeface="Arial" panose="020B0604020202020204" pitchFamily="34" charset="0"/>
                <a:ea typeface="+mn-ea"/>
                <a:cs typeface="Arial" panose="020B0604020202020204" pitchFamily="34" charset="0"/>
              </a:rPr>
              <a:t>Cover – Wash – Distance – Vigilance</a:t>
            </a:r>
            <a:r>
              <a:rPr kumimoji="0" lang="en-US" sz="1600" b="1" i="0" u="none" strike="noStrike" kern="1200" cap="none" spc="0" normalizeH="0" noProof="0" dirty="0">
                <a:ln>
                  <a:noFill/>
                </a:ln>
                <a:solidFill>
                  <a:srgbClr val="E71C57"/>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E71C57"/>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53B4B43B-E968-417D-928A-4307DEF4D594}"/>
              </a:ext>
            </a:extLst>
          </p:cNvPr>
          <p:cNvSpPr/>
          <p:nvPr/>
        </p:nvSpPr>
        <p:spPr>
          <a:xfrm>
            <a:off x="2267339" y="2232098"/>
            <a:ext cx="4252494" cy="4421403"/>
          </a:xfrm>
          <a:prstGeom prst="rect">
            <a:avLst/>
          </a:prstGeom>
        </p:spPr>
        <p:txBody>
          <a:bodyPr wrap="square">
            <a:spAutoFit/>
          </a:bodyPr>
          <a:lstStyle/>
          <a:p>
            <a:pPr marL="285750" indent="-285750">
              <a:lnSpc>
                <a:spcPct val="107000"/>
              </a:lnSpc>
              <a:spcAft>
                <a:spcPts val="600"/>
              </a:spcAft>
              <a:buClr>
                <a:schemeClr val="tx2"/>
              </a:buClr>
              <a:buFont typeface="Wingdings" panose="05000000000000000000" pitchFamily="2" charset="2"/>
              <a:buChar char="ü"/>
            </a:pPr>
            <a:r>
              <a:rPr lang="en-US" sz="1400" dirty="0">
                <a:solidFill>
                  <a:srgbClr val="141414"/>
                </a:solidFill>
                <a:latin typeface="+mj-lt"/>
                <a:ea typeface="Times New Roman" panose="02020603050405020304" pitchFamily="18" charset="0"/>
                <a:cs typeface="Calibri" panose="020F0502020204030204" pitchFamily="34" charset="0"/>
              </a:rPr>
              <a:t>People over the age </a:t>
            </a:r>
            <a:r>
              <a:rPr lang="en-US" sz="1400">
                <a:solidFill>
                  <a:srgbClr val="141414"/>
                </a:solidFill>
                <a:latin typeface="+mj-lt"/>
                <a:ea typeface="Times New Roman" panose="02020603050405020304" pitchFamily="18" charset="0"/>
                <a:cs typeface="Calibri" panose="020F0502020204030204" pitchFamily="34" charset="0"/>
              </a:rPr>
              <a:t>of </a:t>
            </a:r>
            <a:r>
              <a:rPr lang="en-US" sz="1400" smtClean="0">
                <a:solidFill>
                  <a:srgbClr val="141414"/>
                </a:solidFill>
                <a:latin typeface="+mj-lt"/>
                <a:ea typeface="Times New Roman" panose="02020603050405020304" pitchFamily="18" charset="0"/>
                <a:cs typeface="Calibri" panose="020F0502020204030204" pitchFamily="34" charset="0"/>
              </a:rPr>
              <a:t>65 </a:t>
            </a:r>
            <a:r>
              <a:rPr lang="en-US" sz="1400" dirty="0">
                <a:solidFill>
                  <a:srgbClr val="141414"/>
                </a:solidFill>
                <a:latin typeface="+mj-lt"/>
                <a:ea typeface="Times New Roman" panose="02020603050405020304" pitchFamily="18" charset="0"/>
                <a:cs typeface="Calibri" panose="020F0502020204030204" pitchFamily="34" charset="0"/>
              </a:rPr>
              <a:t>and people who have underlying health conditions – who are at high risk for </a:t>
            </a:r>
            <a:r>
              <a:rPr lang="en-US" sz="1400" dirty="0" smtClean="0">
                <a:solidFill>
                  <a:srgbClr val="141414"/>
                </a:solidFill>
                <a:latin typeface="+mj-lt"/>
                <a:ea typeface="Times New Roman" panose="02020603050405020304" pitchFamily="18" charset="0"/>
                <a:cs typeface="Calibri" panose="020F0502020204030204" pitchFamily="34" charset="0"/>
              </a:rPr>
              <a:t>COVID-19 – </a:t>
            </a:r>
            <a:r>
              <a:rPr lang="en-US" sz="1400" dirty="0">
                <a:solidFill>
                  <a:srgbClr val="141414"/>
                </a:solidFill>
                <a:latin typeface="+mj-lt"/>
                <a:ea typeface="Times New Roman" panose="02020603050405020304" pitchFamily="18" charset="0"/>
                <a:cs typeface="Calibri" panose="020F0502020204030204" pitchFamily="34" charset="0"/>
              </a:rPr>
              <a:t>should continue to stay home except for essential errands such as going to the grocery store and to attend to healthcare </a:t>
            </a:r>
            <a:r>
              <a:rPr lang="en-US" sz="1400" dirty="0" smtClean="0">
                <a:solidFill>
                  <a:srgbClr val="141414"/>
                </a:solidFill>
                <a:latin typeface="+mj-lt"/>
                <a:ea typeface="Times New Roman" panose="02020603050405020304" pitchFamily="18" charset="0"/>
                <a:cs typeface="Calibri" panose="020F0502020204030204" pitchFamily="34" charset="0"/>
              </a:rPr>
              <a:t>needs</a:t>
            </a:r>
            <a:endParaRPr lang="en-US" sz="1400" dirty="0" smtClean="0">
              <a:latin typeface="+mj-lt"/>
              <a:ea typeface="Calibri" panose="020F0502020204030204" pitchFamily="34" charset="0"/>
              <a:cs typeface="Times New Roman" panose="02020603050405020304" pitchFamily="18" charset="0"/>
            </a:endParaRPr>
          </a:p>
          <a:p>
            <a:pPr marL="285750" indent="-285750">
              <a:lnSpc>
                <a:spcPct val="107000"/>
              </a:lnSpc>
              <a:spcAft>
                <a:spcPts val="600"/>
              </a:spcAft>
              <a:buClr>
                <a:schemeClr val="tx2"/>
              </a:buClr>
              <a:buFont typeface="Wingdings" panose="05000000000000000000" pitchFamily="2" charset="2"/>
              <a:buChar char="ü"/>
            </a:pPr>
            <a:r>
              <a:rPr lang="en-US" sz="1400" dirty="0" smtClean="0">
                <a:latin typeface="+mj-lt"/>
                <a:ea typeface="Times New Roman" panose="02020603050405020304" pitchFamily="18" charset="0"/>
                <a:cs typeface="Calibri" panose="020F0502020204030204" pitchFamily="34" charset="0"/>
              </a:rPr>
              <a:t>All residents are advised to leave home only </a:t>
            </a:r>
            <a:r>
              <a:rPr lang="en-US" sz="1400" dirty="0" smtClean="0">
                <a:latin typeface="+mj-lt"/>
                <a:ea typeface="Calibri" panose="020F0502020204030204" pitchFamily="34" charset="0"/>
                <a:cs typeface="Times New Roman" panose="02020603050405020304" pitchFamily="18" charset="0"/>
              </a:rPr>
              <a:t>for healthcare, worship and permitted work, shopping, and outdoor activities</a:t>
            </a:r>
          </a:p>
          <a:p>
            <a:pPr marL="285750" indent="-285750">
              <a:lnSpc>
                <a:spcPct val="107000"/>
              </a:lnSpc>
              <a:spcAft>
                <a:spcPts val="600"/>
              </a:spcAft>
              <a:buClr>
                <a:schemeClr val="tx2"/>
              </a:buClr>
              <a:buFont typeface="Wingdings" panose="05000000000000000000" pitchFamily="2" charset="2"/>
              <a:buChar char="ü"/>
            </a:pPr>
            <a:r>
              <a:rPr lang="en-US" sz="1400" dirty="0" smtClean="0">
                <a:latin typeface="+mj-lt"/>
                <a:ea typeface="Times New Roman" panose="02020603050405020304" pitchFamily="18" charset="0"/>
                <a:cs typeface="Calibri" panose="020F0502020204030204" pitchFamily="34" charset="0"/>
              </a:rPr>
              <a:t>All </a:t>
            </a:r>
            <a:r>
              <a:rPr lang="en-US" sz="1400" dirty="0">
                <a:latin typeface="+mj-lt"/>
                <a:ea typeface="Times New Roman" panose="02020603050405020304" pitchFamily="18" charset="0"/>
                <a:cs typeface="Calibri" panose="020F0502020204030204" pitchFamily="34" charset="0"/>
              </a:rPr>
              <a:t>r</a:t>
            </a:r>
            <a:r>
              <a:rPr lang="en-US" sz="1400" dirty="0" smtClean="0">
                <a:latin typeface="+mj-lt"/>
                <a:ea typeface="Times New Roman" panose="02020603050405020304" pitchFamily="18" charset="0"/>
                <a:cs typeface="Calibri" panose="020F0502020204030204" pitchFamily="34" charset="0"/>
              </a:rPr>
              <a:t>esidents </a:t>
            </a:r>
            <a:r>
              <a:rPr lang="en-US" sz="1400" dirty="0">
                <a:latin typeface="+mj-lt"/>
                <a:ea typeface="Times New Roman" panose="02020603050405020304" pitchFamily="18" charset="0"/>
                <a:cs typeface="Calibri" panose="020F0502020204030204" pitchFamily="34" charset="0"/>
              </a:rPr>
              <a:t>are </a:t>
            </a:r>
            <a:r>
              <a:rPr lang="en-US" sz="1400" b="1" dirty="0">
                <a:latin typeface="+mj-lt"/>
                <a:ea typeface="Times New Roman" panose="02020603050405020304" pitchFamily="18" charset="0"/>
                <a:cs typeface="Calibri" panose="020F0502020204030204" pitchFamily="34" charset="0"/>
              </a:rPr>
              <a:t>REQUIRED</a:t>
            </a:r>
            <a:r>
              <a:rPr lang="en-US" sz="1400" dirty="0">
                <a:latin typeface="+mj-lt"/>
                <a:ea typeface="Times New Roman" panose="02020603050405020304" pitchFamily="18" charset="0"/>
                <a:cs typeface="Calibri" panose="020F0502020204030204" pitchFamily="34" charset="0"/>
              </a:rPr>
              <a:t> to cover their face </a:t>
            </a:r>
            <a:r>
              <a:rPr lang="en-US" sz="1400" dirty="0" smtClean="0">
                <a:latin typeface="+mj-lt"/>
                <a:ea typeface="Times New Roman" panose="02020603050405020304" pitchFamily="18" charset="0"/>
                <a:cs typeface="Calibri" panose="020F0502020204030204" pitchFamily="34" charset="0"/>
              </a:rPr>
              <a:t>when </a:t>
            </a:r>
            <a:r>
              <a:rPr lang="en-US" sz="1400" dirty="0">
                <a:latin typeface="+mj-lt"/>
                <a:ea typeface="Times New Roman" panose="02020603050405020304" pitchFamily="18" charset="0"/>
                <a:cs typeface="Calibri" panose="020F0502020204030204" pitchFamily="34" charset="0"/>
              </a:rPr>
              <a:t>they cannot maintain six feet of social distance in </a:t>
            </a:r>
            <a:r>
              <a:rPr lang="en-US" sz="1400" dirty="0" smtClean="0">
                <a:latin typeface="+mj-lt"/>
                <a:ea typeface="Times New Roman" panose="02020603050405020304" pitchFamily="18" charset="0"/>
                <a:cs typeface="Calibri" panose="020F0502020204030204" pitchFamily="34" charset="0"/>
              </a:rPr>
              <a:t>public</a:t>
            </a:r>
            <a:endParaRPr lang="en-US" sz="1400" dirty="0">
              <a:latin typeface="+mj-lt"/>
              <a:ea typeface="Calibri" panose="020F0502020204030204" pitchFamily="34" charset="0"/>
              <a:cs typeface="Times New Roman" panose="02020603050405020304" pitchFamily="18" charset="0"/>
            </a:endParaRPr>
          </a:p>
          <a:p>
            <a:pPr marL="285750" indent="-285750">
              <a:lnSpc>
                <a:spcPct val="107000"/>
              </a:lnSpc>
              <a:spcAft>
                <a:spcPts val="600"/>
              </a:spcAft>
              <a:buClr>
                <a:schemeClr val="tx2"/>
              </a:buClr>
              <a:buFont typeface="Wingdings" panose="05000000000000000000" pitchFamily="2" charset="2"/>
              <a:buChar char="ü"/>
            </a:pPr>
            <a:r>
              <a:rPr lang="en-US" sz="1400" dirty="0">
                <a:latin typeface="+mj-lt"/>
                <a:ea typeface="Times New Roman" panose="02020603050405020304" pitchFamily="18" charset="0"/>
                <a:cs typeface="Calibri" panose="020F0502020204030204" pitchFamily="34" charset="0"/>
              </a:rPr>
              <a:t>All residents are advised to wash their hands frequently for at least 20 seconds with soapy </a:t>
            </a:r>
            <a:r>
              <a:rPr lang="en-US" sz="1400" dirty="0" smtClean="0">
                <a:latin typeface="+mj-lt"/>
                <a:ea typeface="Times New Roman" panose="02020603050405020304" pitchFamily="18" charset="0"/>
                <a:cs typeface="Calibri" panose="020F0502020204030204" pitchFamily="34" charset="0"/>
              </a:rPr>
              <a:t>water</a:t>
            </a:r>
            <a:endParaRPr lang="en-US" sz="1400" dirty="0">
              <a:latin typeface="+mj-lt"/>
              <a:ea typeface="Calibri" panose="020F0502020204030204" pitchFamily="34" charset="0"/>
              <a:cs typeface="Times New Roman" panose="02020603050405020304" pitchFamily="18" charset="0"/>
            </a:endParaRPr>
          </a:p>
          <a:p>
            <a:pPr marL="285750" indent="-285750">
              <a:lnSpc>
                <a:spcPct val="107000"/>
              </a:lnSpc>
              <a:spcAft>
                <a:spcPts val="600"/>
              </a:spcAft>
              <a:buClr>
                <a:schemeClr val="tx2"/>
              </a:buClr>
              <a:buFont typeface="Wingdings" panose="05000000000000000000" pitchFamily="2" charset="2"/>
              <a:buChar char="ü"/>
            </a:pPr>
            <a:r>
              <a:rPr lang="en-US" sz="1400" dirty="0">
                <a:latin typeface="+mj-lt"/>
                <a:ea typeface="Times New Roman" panose="02020603050405020304" pitchFamily="18" charset="0"/>
                <a:cs typeface="Calibri" panose="020F0502020204030204" pitchFamily="34" charset="0"/>
              </a:rPr>
              <a:t>All </a:t>
            </a:r>
            <a:r>
              <a:rPr lang="en-US" sz="1400" dirty="0" smtClean="0">
                <a:latin typeface="+mj-lt"/>
                <a:ea typeface="Times New Roman" panose="02020603050405020304" pitchFamily="18" charset="0"/>
                <a:cs typeface="Calibri" panose="020F0502020204030204" pitchFamily="34" charset="0"/>
              </a:rPr>
              <a:t>residents </a:t>
            </a:r>
            <a:r>
              <a:rPr lang="en-US" sz="1400" dirty="0">
                <a:latin typeface="+mj-lt"/>
                <a:ea typeface="Times New Roman" panose="02020603050405020304" pitchFamily="18" charset="0"/>
                <a:cs typeface="Calibri" panose="020F0502020204030204" pitchFamily="34" charset="0"/>
              </a:rPr>
              <a:t>are advised to be vigilant, monitor for symptoms and stay home if you feel </a:t>
            </a:r>
            <a:r>
              <a:rPr lang="en-US" sz="1400" dirty="0" smtClean="0">
                <a:latin typeface="+mj-lt"/>
                <a:ea typeface="Times New Roman" panose="02020603050405020304" pitchFamily="18" charset="0"/>
                <a:cs typeface="Calibri" panose="020F0502020204030204" pitchFamily="34" charset="0"/>
              </a:rPr>
              <a:t>sick</a:t>
            </a:r>
            <a:endParaRPr kumimoji="0" lang="en-US" sz="1400" b="0" i="0" u="none" strike="noStrike" kern="1200" cap="none" spc="0" normalizeH="0" baseline="0" noProof="0" dirty="0">
              <a:ln>
                <a:noFill/>
              </a:ln>
              <a:solidFill>
                <a:srgbClr val="000000">
                  <a:lumMod val="100000"/>
                </a:srgbClr>
              </a:solidFill>
              <a:effectLst/>
              <a:uLnTx/>
              <a:uFillTx/>
              <a:latin typeface="+mj-lt"/>
              <a:ea typeface="+mn-ea"/>
              <a:cs typeface="Arial" panose="020B0604020202020204" pitchFamily="34" charset="0"/>
            </a:endParaRPr>
          </a:p>
        </p:txBody>
      </p:sp>
      <p:sp>
        <p:nvSpPr>
          <p:cNvPr id="37" name="Rectangle 36">
            <a:extLst>
              <a:ext uri="{FF2B5EF4-FFF2-40B4-BE49-F238E27FC236}">
                <a16:creationId xmlns:a16="http://schemas.microsoft.com/office/drawing/2014/main" id="{53B4B43B-E968-417D-928A-4307DEF4D594}"/>
              </a:ext>
            </a:extLst>
          </p:cNvPr>
          <p:cNvSpPr/>
          <p:nvPr/>
        </p:nvSpPr>
        <p:spPr>
          <a:xfrm>
            <a:off x="7300902" y="1786726"/>
            <a:ext cx="4252494" cy="4626588"/>
          </a:xfrm>
          <a:prstGeom prst="rect">
            <a:avLst/>
          </a:prstGeom>
          <a:solidFill>
            <a:schemeClr val="bg1">
              <a:lumMod val="95000"/>
            </a:schemeClr>
          </a:solidFill>
        </p:spPr>
        <p:txBody>
          <a:bodyPr wrap="square">
            <a:spAutoFit/>
          </a:bodyPr>
          <a:lstStyle/>
          <a:p>
            <a:pPr marR="0" algn="ctr">
              <a:lnSpc>
                <a:spcPct val="107000"/>
              </a:lnSpc>
              <a:spcBef>
                <a:spcPts val="0"/>
              </a:spcBef>
              <a:spcAft>
                <a:spcPts val="800"/>
              </a:spcAft>
            </a:pPr>
            <a:r>
              <a:rPr lang="en-US" sz="1400" b="1" dirty="0">
                <a:latin typeface="+mj-lt"/>
                <a:ea typeface="Calibri" panose="020F0502020204030204" pitchFamily="34" charset="0"/>
                <a:cs typeface="Times New Roman" panose="02020603050405020304" pitchFamily="18" charset="0"/>
              </a:rPr>
              <a:t>What Safer At Home Means</a:t>
            </a:r>
          </a:p>
          <a:p>
            <a:pPr marL="274320" marR="0" indent="-27432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Only leave home for </a:t>
            </a:r>
            <a:r>
              <a:rPr lang="en-US" sz="1400" dirty="0" smtClean="0">
                <a:latin typeface="+mj-lt"/>
                <a:ea typeface="Calibri" panose="020F0502020204030204" pitchFamily="34" charset="0"/>
                <a:cs typeface="Times New Roman" panose="02020603050405020304" pitchFamily="18" charset="0"/>
              </a:rPr>
              <a:t>health care</a:t>
            </a:r>
            <a:r>
              <a:rPr lang="en-US" sz="1400" dirty="0">
                <a:latin typeface="+mj-lt"/>
                <a:ea typeface="Calibri" panose="020F0502020204030204" pitchFamily="34" charset="0"/>
                <a:cs typeface="Times New Roman" panose="02020603050405020304" pitchFamily="18" charset="0"/>
              </a:rPr>
              <a:t>, permitted work, shopping, and outdoor </a:t>
            </a:r>
            <a:r>
              <a:rPr lang="en-US" sz="1400" dirty="0" smtClean="0">
                <a:latin typeface="+mj-lt"/>
                <a:ea typeface="Calibri" panose="020F0502020204030204" pitchFamily="34" charset="0"/>
                <a:cs typeface="Times New Roman" panose="02020603050405020304" pitchFamily="18" charset="0"/>
              </a:rPr>
              <a:t>activities</a:t>
            </a:r>
            <a:endParaRPr lang="en-US" sz="1400" dirty="0">
              <a:latin typeface="+mj-lt"/>
              <a:ea typeface="Calibri" panose="020F0502020204030204" pitchFamily="34" charset="0"/>
              <a:cs typeface="Times New Roman" panose="02020603050405020304" pitchFamily="18" charset="0"/>
            </a:endParaRPr>
          </a:p>
          <a:p>
            <a:pPr marL="274320" marR="0" indent="-27432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When going to the pharmacy ask if you can fill your prescriptions for 90 days if possible; for some medications this is not allowed. If you are at high-risk, try to use a mail-order </a:t>
            </a:r>
            <a:r>
              <a:rPr lang="en-US" sz="1400" dirty="0" smtClean="0">
                <a:latin typeface="+mj-lt"/>
                <a:ea typeface="Calibri" panose="020F0502020204030204" pitchFamily="34" charset="0"/>
                <a:cs typeface="Times New Roman" panose="02020603050405020304" pitchFamily="18" charset="0"/>
              </a:rPr>
              <a:t>service</a:t>
            </a:r>
            <a:endParaRPr lang="en-US" sz="1400" dirty="0">
              <a:latin typeface="+mj-lt"/>
              <a:ea typeface="Calibri" panose="020F0502020204030204" pitchFamily="34" charset="0"/>
              <a:cs typeface="Times New Roman" panose="02020603050405020304" pitchFamily="18" charset="0"/>
            </a:endParaRPr>
          </a:p>
          <a:p>
            <a:pPr marL="274320" marR="0" indent="-27432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Don’t participate in close contact activities such as pick-up sports </a:t>
            </a:r>
            <a:r>
              <a:rPr lang="en-US" sz="1400" dirty="0" smtClean="0">
                <a:latin typeface="+mj-lt"/>
                <a:ea typeface="Calibri" panose="020F0502020204030204" pitchFamily="34" charset="0"/>
                <a:cs typeface="Times New Roman" panose="02020603050405020304" pitchFamily="18" charset="0"/>
              </a:rPr>
              <a:t>games</a:t>
            </a:r>
            <a:endParaRPr lang="en-US" sz="1400" dirty="0">
              <a:latin typeface="+mj-lt"/>
              <a:ea typeface="Calibri" panose="020F0502020204030204" pitchFamily="34" charset="0"/>
              <a:cs typeface="Times New Roman" panose="02020603050405020304" pitchFamily="18" charset="0"/>
            </a:endParaRPr>
          </a:p>
          <a:p>
            <a:pPr marL="274320" marR="0" indent="-27432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Use remote modes of communication like phone or video chat instead of visiting friends or family who are high risk for </a:t>
            </a:r>
            <a:r>
              <a:rPr lang="en-US" sz="1400" dirty="0" smtClean="0">
                <a:latin typeface="+mj-lt"/>
                <a:ea typeface="Calibri" panose="020F0502020204030204" pitchFamily="34" charset="0"/>
                <a:cs typeface="Times New Roman" panose="02020603050405020304" pitchFamily="18" charset="0"/>
              </a:rPr>
              <a:t>COVID-19</a:t>
            </a:r>
            <a:endParaRPr lang="en-US" sz="1400" dirty="0">
              <a:latin typeface="+mj-lt"/>
              <a:ea typeface="Calibri" panose="020F0502020204030204" pitchFamily="34" charset="0"/>
              <a:cs typeface="Times New Roman" panose="02020603050405020304" pitchFamily="18" charset="0"/>
            </a:endParaRPr>
          </a:p>
          <a:p>
            <a:pPr marL="274320" marR="0" indent="-27432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Refrain from visiting nursing homes, skilled nursing facilities, or other residential care </a:t>
            </a:r>
            <a:r>
              <a:rPr lang="en-US" sz="1400" dirty="0" smtClean="0">
                <a:latin typeface="+mj-lt"/>
                <a:ea typeface="Calibri" panose="020F0502020204030204" pitchFamily="34" charset="0"/>
                <a:cs typeface="Times New Roman" panose="02020603050405020304" pitchFamily="18" charset="0"/>
              </a:rPr>
              <a:t>settings</a:t>
            </a:r>
            <a:endParaRPr lang="en-US" sz="1400" dirty="0">
              <a:latin typeface="+mj-lt"/>
              <a:ea typeface="Calibri" panose="020F0502020204030204" pitchFamily="34" charset="0"/>
              <a:cs typeface="Times New Roman" panose="02020603050405020304" pitchFamily="18" charset="0"/>
            </a:endParaRPr>
          </a:p>
          <a:p>
            <a:pPr marL="274320" marR="0" indent="-27432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Parents should limit play dates for </a:t>
            </a:r>
            <a:r>
              <a:rPr lang="en-US" sz="1400" dirty="0" smtClean="0">
                <a:latin typeface="+mj-lt"/>
                <a:ea typeface="Calibri" panose="020F0502020204030204" pitchFamily="34" charset="0"/>
                <a:cs typeface="Times New Roman" panose="02020603050405020304" pitchFamily="18" charset="0"/>
              </a:rPr>
              <a:t>children</a:t>
            </a:r>
            <a:r>
              <a:rPr lang="en-US" sz="1400" dirty="0">
                <a:latin typeface="+mj-lt"/>
                <a:ea typeface="Calibri" panose="020F0502020204030204" pitchFamily="34" charset="0"/>
                <a:cs typeface="Times New Roman" panose="02020603050405020304" pitchFamily="18" charset="0"/>
              </a:rPr>
              <a:t/>
            </a:r>
            <a:br>
              <a:rPr lang="en-US" sz="1400" dirty="0">
                <a:latin typeface="+mj-lt"/>
                <a:ea typeface="Calibri" panose="020F0502020204030204" pitchFamily="34" charset="0"/>
                <a:cs typeface="Times New Roman" panose="02020603050405020304" pitchFamily="18" charset="0"/>
              </a:rPr>
            </a:br>
            <a:endParaRPr lang="en-US" sz="1400" dirty="0">
              <a:latin typeface="+mj-lt"/>
              <a:ea typeface="Calibri" panose="020F0502020204030204" pitchFamily="34" charset="0"/>
              <a:cs typeface="Times New Roman" panose="02020603050405020304" pitchFamily="18" charset="0"/>
            </a:endParaRPr>
          </a:p>
        </p:txBody>
      </p:sp>
      <p:sp>
        <p:nvSpPr>
          <p:cNvPr id="9" name="Isosceles Triangle 8"/>
          <p:cNvSpPr/>
          <p:nvPr/>
        </p:nvSpPr>
        <p:spPr>
          <a:xfrm rot="5400000" flipV="1">
            <a:off x="4607896" y="3720310"/>
            <a:ext cx="4626588" cy="759426"/>
          </a:xfrm>
          <a:prstGeom prst="triangle">
            <a:avLst>
              <a:gd name="adj" fmla="val 50000"/>
            </a:avLst>
          </a:prstGeom>
          <a:solidFill>
            <a:schemeClr val="bg1">
              <a:lumMod val="9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15" name="Group 14">
            <a:extLst>
              <a:ext uri="{FF2B5EF4-FFF2-40B4-BE49-F238E27FC236}">
                <a16:creationId xmlns:a16="http://schemas.microsoft.com/office/drawing/2014/main" id="{0F62E491-9DB5-41D3-91D1-5A2272DF9ABE}"/>
              </a:ext>
            </a:extLst>
          </p:cNvPr>
          <p:cNvGrpSpPr>
            <a:grpSpLocks noChangeAspect="1"/>
          </p:cNvGrpSpPr>
          <p:nvPr/>
        </p:nvGrpSpPr>
        <p:grpSpPr>
          <a:xfrm>
            <a:off x="2458910" y="204862"/>
            <a:ext cx="593021" cy="593570"/>
            <a:chOff x="5273803" y="2606040"/>
            <a:chExt cx="1644396" cy="1645920"/>
          </a:xfrm>
        </p:grpSpPr>
        <p:sp>
          <p:nvSpPr>
            <p:cNvPr id="16" name="AutoShape 18">
              <a:extLst>
                <a:ext uri="{FF2B5EF4-FFF2-40B4-BE49-F238E27FC236}">
                  <a16:creationId xmlns:a16="http://schemas.microsoft.com/office/drawing/2014/main" id="{79E8BEAC-D147-4CA5-B269-B2636C1567E4}"/>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946B454D-38B4-4D09-8E39-8E758851E514}"/>
                </a:ext>
              </a:extLst>
            </p:cNvPr>
            <p:cNvGrpSpPr/>
            <p:nvPr/>
          </p:nvGrpSpPr>
          <p:grpSpPr>
            <a:xfrm>
              <a:off x="5336668" y="2770251"/>
              <a:ext cx="1515999" cy="1311783"/>
              <a:chOff x="5336668" y="2770251"/>
              <a:chExt cx="1515999" cy="1311783"/>
            </a:xfrm>
          </p:grpSpPr>
          <p:sp>
            <p:nvSpPr>
              <p:cNvPr id="18" name="Freeform 20">
                <a:extLst>
                  <a:ext uri="{FF2B5EF4-FFF2-40B4-BE49-F238E27FC236}">
                    <a16:creationId xmlns:a16="http://schemas.microsoft.com/office/drawing/2014/main" id="{1CA93D99-B9AF-497B-9D26-7AD620BD5AB7}"/>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1042">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21">
                <a:extLst>
                  <a:ext uri="{FF2B5EF4-FFF2-40B4-BE49-F238E27FC236}">
                    <a16:creationId xmlns:a16="http://schemas.microsoft.com/office/drawing/2014/main" id="{37A5A3C9-01AE-42BB-A8AB-94606BBD6E05}"/>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269E">
                  <a:lumMod val="100000"/>
                </a:srgbClr>
              </a:solidFill>
              <a:ln>
                <a:noFill/>
              </a:ln>
            </p:spPr>
            <p:txBody>
              <a:bodyPr vert="horz" wrap="square" lIns="43891" tIns="21946" rIns="43891" bIns="2194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21" name="Text Placeholder 6">
            <a:extLst>
              <a:ext uri="{FF2B5EF4-FFF2-40B4-BE49-F238E27FC236}">
                <a16:creationId xmlns:a16="http://schemas.microsoft.com/office/drawing/2014/main" id="{75511DEA-E30F-4B68-98B7-BB3D5C405C09}"/>
              </a:ext>
            </a:extLst>
          </p:cNvPr>
          <p:cNvSpPr txBox="1">
            <a:spLocks/>
          </p:cNvSpPr>
          <p:nvPr/>
        </p:nvSpPr>
        <p:spPr>
          <a:xfrm>
            <a:off x="2146705" y="6539201"/>
            <a:ext cx="2323695" cy="2286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a:lstStyle>
          <a:p>
            <a:r>
              <a:rPr lang="en-US" sz="1100" b="1" dirty="0">
                <a:solidFill>
                  <a:schemeClr val="tx2"/>
                </a:solidFill>
              </a:rPr>
              <a:t>REOPENING MASSACHUSETTS</a:t>
            </a:r>
          </a:p>
        </p:txBody>
      </p:sp>
    </p:spTree>
    <p:custDataLst>
      <p:tags r:id="rId2"/>
    </p:custDataLst>
    <p:extLst>
      <p:ext uri="{BB962C8B-B14F-4D97-AF65-F5344CB8AC3E}">
        <p14:creationId xmlns:p14="http://schemas.microsoft.com/office/powerpoint/2010/main" val="3927993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6&quot;/&gt;&lt;m_eweekdayFirstOfWorkweek val=&quot;2&quot;/&gt;&lt;m_eweekdayFirstOfWeekend val=&quot;7&quot;/&gt;&lt;/CPresentation&gt;&lt;/root&gt;"/>
  <p:tag name="EE4P_STYLE_ID" val="39dcc26a-7131-49f4-a9eb-1c0521500c03"/>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04.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08.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12.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16.xml><?xml version="1.0" encoding="utf-8"?>
<p:tagLst xmlns:a="http://schemas.openxmlformats.org/drawingml/2006/main" xmlns:r="http://schemas.openxmlformats.org/officeDocument/2006/relationships" xmlns:p="http://schemas.openxmlformats.org/presentationml/2006/main">
  <p:tag name="EE4P_SLIDE_AS_PICTURE_ID" val="279"/>
</p:tagLst>
</file>

<file path=ppt/tags/tag117.xml><?xml version="1.0" encoding="utf-8"?>
<p:tagLst xmlns:a="http://schemas.openxmlformats.org/drawingml/2006/main" xmlns:r="http://schemas.openxmlformats.org/officeDocument/2006/relationships" xmlns:p="http://schemas.openxmlformats.org/presentationml/2006/main">
  <p:tag name="EE4P_SLIDE_AS_PICTURE_ID" val="276"/>
</p:tagLst>
</file>

<file path=ppt/tags/tag118.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NX5woZljk1hAmRYXyGvl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2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2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2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2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2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27.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31.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3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3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3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3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3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nhYq3oj1yTMg15dBMBvUcg"/>
</p:tagLst>
</file>

<file path=ppt/tags/tag140.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4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9.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ryMjNfgJL8jVnY2F07TF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5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8.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QAu4yKGH40MsAOuKL6Iw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6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4.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GE4_al__4NdO6imDhD4i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Kz_RVk0a7Z1XRMO2gbBPg"/>
</p:tagLst>
</file>

<file path=ppt/tags/tag17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W25t3mcOxvq.vmJP_UuO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88.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8xPxhZCnG6OQpUbKgm5y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92.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3NX5woZljk1hAmRYXyGv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akM8sPGfKRPAsJ6jLd_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lwanKr9mEvlHCMDta4c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P1kxgAYhnuG3.Za6jjQ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ummdL1EslGJQhmIrRYI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QZqzMS3GuccKnr8r9AV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s7TJLPRpDgT71ZB1eEV5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nrKoN3qD_jAsF8Uweja9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xOTQbnfBmgasIScUj8Pr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xcsmrogy5uOloclY3kuk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BwHnFhHYTUFzfiHD75d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A85n8zSUPn9dAwK5lzGk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rSUBndOiL1BE.fN4VIP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Kvdebvg7X790H85VuBcF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hn_DSnJfbXrMjurQOmk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JqUrHiuXozot0CcQ.hJ5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xiYvioENRIWLLgh9GeM3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bZKU_gp46JYRzdId.N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wdtmU066HeBwtx5fD9P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_Yu8ycconu2N7QuhbAvx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EmUuH9Kw8eTW48jczCfO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3TljVHNe3ll0S1_ixD6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QGLqdEbCJ6fkP_ithzWsB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drPRWCi1Ry_h.9l9osx5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IMRzKfPDP_DENPHDNcuy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ssLJpqHEymm0Cz9dIiF2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7a2kFd8Hv2nhsWTMaoy7T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5prDFHNCUoYVQ.pR6jst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1bLk_DAQjLfm16LbQjN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pMEvd.XP9OyOV5AKklt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4BZ2LhGGh5DMea2.tR2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sy8d3gHm5yMMh1d2RzXv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H5opaQtJmbymBrc2MHz5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s085_7NUs_A3R7lG8_yN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uF3UiZwA_sgKlgbQnMmv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CQl27QxyhBOFP.PERu6i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Y39H1YsMtrW16eL9UGZo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2QWYn0rU.igWEC_s7eUd1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LA1DQPqtcmgFDO3MEqI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_BPHA8l991ksZ_9STQC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83mkT0FAC2MSuIKgU2U2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6Q.DtZ9v2jDsGZ9_knbXN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x_g80P8HtY0HGnUqAGsF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oEoQFLlN94FpQPSaIfC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dqO6KbwQWMVmKr3xzFr8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XToMuR4HutjRDpsX2f5L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1su0F5kzE94ns_c8U67v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lXnBqNh9cdu5x3neeGym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MxFTMg.WYshwfaazPvuS7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9lC2i_uFjXtFFcgDOsGJj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FY3Wa7tgJ8jPbVTH.in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4fbdG_kmqhL27RjuHIFX1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TqTTVLko3WPGGK_5YTNI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KokswD__g0hcuUXmmyg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5fpYvmIiU6Eyw3qrAyh2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PHYcrIDc_JrjFPUxET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yh61b00.tArSDIAHPVP5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DzGASLqEro34LoyKu.8I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bgRflER.XwsxcjhSn2rv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ZD24knGXonQ3_3b0qi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QqTsnyHWs73Denildwar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Gvrntmu8DWt.cvVVABUja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iYSX8Iqr.Pb8SnrJPSC2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SiiQ5Bv1ZqrSeQMUcYz4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_a2Z_1aqEkTYqfPmgJYj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5Y82vp3bm0sD0MiXdh1ne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XWTBQWcWY9IxLbBYPJkf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S0XJ6BNfTIutLHxzntWr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MctHX5MVxwKHRiN6rKBX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sutjY1.2VvU7Zy9EPpX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C0ZBwiHTuCIExk59qS6P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K.AQ1Zvoh1F6_Nm5JjdFQ"/>
</p:tagLst>
</file>

<file path=ppt/tags/tag92.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96.xml><?xml version="1.0" encoding="utf-8"?>
<p:tagLst xmlns:a="http://schemas.openxmlformats.org/drawingml/2006/main" xmlns:r="http://schemas.openxmlformats.org/officeDocument/2006/relationships" xmlns:p="http://schemas.openxmlformats.org/presentationml/2006/main">
  <p:tag name="BCG_MODE" val="Documentation"/>
  <p:tag name="BCG_DESIGN" val="Title only"/>
  <p:tag name="EE4P_LAYOUT_ID" val="D"/>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A6oiv1godJhv3MyHZYqM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heme/theme1.xml><?xml version="1.0" encoding="utf-8"?>
<a:theme xmlns:a="http://schemas.openxmlformats.org/drawingml/2006/main" name="MBTA Grid 16:9">
  <a:themeElements>
    <a:clrScheme name="xxx">
      <a:dk1>
        <a:srgbClr val="000000"/>
      </a:dk1>
      <a:lt1>
        <a:srgbClr val="FFFFFF"/>
      </a:lt1>
      <a:dk2>
        <a:srgbClr val="00269E"/>
      </a:dk2>
      <a:lt2>
        <a:srgbClr val="F2F2F2"/>
      </a:lt2>
      <a:accent1>
        <a:srgbClr val="001042"/>
      </a:accent1>
      <a:accent2>
        <a:srgbClr val="001C76"/>
      </a:accent2>
      <a:accent3>
        <a:srgbClr val="5BBB2B"/>
      </a:accent3>
      <a:accent4>
        <a:srgbClr val="99CCFF"/>
      </a:accent4>
      <a:accent5>
        <a:srgbClr val="808080"/>
      </a:accent5>
      <a:accent6>
        <a:srgbClr val="00ABAB"/>
      </a:accent6>
      <a:hlink>
        <a:srgbClr val="5BBB2B"/>
      </a:hlink>
      <a:folHlink>
        <a:srgbClr val="00ABAB"/>
      </a:folHlink>
    </a:clrScheme>
    <a:fontScheme name="Custom 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5518</Words>
  <Application>Microsoft Office PowerPoint</Application>
  <PresentationFormat>Widescreen</PresentationFormat>
  <Paragraphs>725</Paragraphs>
  <Slides>29</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Arial (headings)</vt:lpstr>
      <vt:lpstr>Calibri</vt:lpstr>
      <vt:lpstr>Texta</vt:lpstr>
      <vt:lpstr>Times New Roman</vt:lpstr>
      <vt:lpstr>Trebuchet MS</vt:lpstr>
      <vt:lpstr>Wingdings</vt:lpstr>
      <vt:lpstr>MBTA Grid 16:9</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Fuller, Mark D. (EOHED)</dc:creator>
  <cp:keywords/>
  <dc:description/>
  <cp:lastModifiedBy>Fuller, Mark D. (EOHED)</cp:lastModifiedBy>
  <cp:revision>256</cp:revision>
  <dcterms:created xsi:type="dcterms:W3CDTF">2020-05-16T04:49:59Z</dcterms:created>
  <dcterms:modified xsi:type="dcterms:W3CDTF">2020-05-18T12:01:56Z</dcterms:modified>
  <cp:category/>
  <cp:contentStatus/>
</cp:coreProperties>
</file>